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9"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831" autoAdjust="0"/>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97932"/>
            <a:ext cx="7569417" cy="475514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6th  May 2022 at  22:16, during the 3rd  milling run to mill off the TRSSV flapper, the circulation pressure started dropping, indicating that we were milling off. The pressure dropped from 4600psi to 3500psi at 3bpm. The operator tried to slack more weight on the mill to start milling again. When this happened, the pressure spiked, indicating that the motor had stalled. The operator Stopped pumping, picked up the coil off the bottom, and tried to mill again. At this time with a pump rate of 2.9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bbl</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  and a circulation pressure of 3500 psi, we could not get any pressure increase to indicate any differential pressure across the motor. Tool Specialist contacted the Technical Manager of Through Tubing when there was no progress. multiple attempts were done to check if the motor was working. After two hours, it was decided to Pull out of hole to check the motor.</a:t>
            </a:r>
          </a:p>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operator continued to Pull out of hole to the surface when close to surface the operator reduced the speed to three meter per minutes and was trying to tag the stripper, at a depth of 2.25 meters on the injector depth, the reel started turning faster, and the end of the CT pipe came out of the gooseneck and fell to the ground.</a:t>
            </a:r>
          </a:p>
          <a:p>
            <a:pPr marL="342900" marR="0" lvl="0" indent="-34290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171450" indent="-171450">
              <a:buFont typeface="Wingdings" panose="05000000000000000000" pitchFamily="2" charset="2"/>
              <a:buChar char="Ø"/>
              <a:defRPr/>
            </a:pPr>
            <a:r>
              <a:rPr lang="en-US" sz="1200" dirty="0">
                <a:latin typeface="Calibri" panose="020F0502020204030204" pitchFamily="34" charset="0"/>
                <a:cs typeface="Calibri" panose="020F0502020204030204" pitchFamily="34" charset="0"/>
              </a:rPr>
              <a:t>Coil Tubing pipe fatigue was with in the accepted limits.</a:t>
            </a:r>
          </a:p>
          <a:p>
            <a:pPr marL="171450" indent="-171450">
              <a:buFont typeface="Wingdings" panose="05000000000000000000" pitchFamily="2" charset="2"/>
              <a:buChar char="Ø"/>
              <a:defRPr/>
            </a:pPr>
            <a:r>
              <a:rPr lang="en-US" sz="1200" dirty="0">
                <a:latin typeface="Calibri" panose="020F0502020204030204" pitchFamily="34" charset="0"/>
                <a:cs typeface="Calibri" panose="020F0502020204030204" pitchFamily="34" charset="0"/>
              </a:rPr>
              <a:t>Operation team called for technical support when there was no progress after the final motor stall</a:t>
            </a:r>
          </a:p>
          <a:p>
            <a:pPr marL="171450" indent="-171450">
              <a:buFont typeface="Wingdings" panose="05000000000000000000" pitchFamily="2" charset="2"/>
              <a:buChar char="Ø"/>
              <a:defRPr/>
            </a:pPr>
            <a:r>
              <a:rPr lang="en-US" sz="1200" dirty="0">
                <a:latin typeface="Calibri" panose="020F0502020204030204" pitchFamily="34" charset="0"/>
                <a:cs typeface="Calibri" panose="020F0502020204030204" pitchFamily="34" charset="0"/>
              </a:rPr>
              <a:t>Coil tubing Pipe found parted ( up at top of slip inside the CT Connector) </a:t>
            </a:r>
          </a:p>
          <a:p>
            <a:pPr marL="171450" indent="-171450">
              <a:buFont typeface="Wingdings" panose="05000000000000000000" pitchFamily="2" charset="2"/>
              <a:buChar char="Ø"/>
              <a:defRPr/>
            </a:pPr>
            <a:r>
              <a:rPr lang="en-US" sz="1200" dirty="0">
                <a:latin typeface="Calibri" panose="020F0502020204030204" pitchFamily="34" charset="0"/>
                <a:cs typeface="Calibri" panose="020F0502020204030204" pitchFamily="34" charset="0"/>
              </a:rPr>
              <a:t>Zero Well head Pressure reported at the time of incident</a:t>
            </a:r>
          </a:p>
          <a:p>
            <a:pPr marL="171450" indent="-171450">
              <a:buFont typeface="Wingdings" panose="05000000000000000000" pitchFamily="2" charset="2"/>
              <a:buChar char="Ø"/>
              <a:defRPr/>
            </a:pPr>
            <a:r>
              <a:rPr lang="en-US" sz="1200" dirty="0">
                <a:latin typeface="Calibri" panose="020F0502020204030204" pitchFamily="34" charset="0"/>
                <a:cs typeface="Calibri" panose="020F0502020204030204" pitchFamily="34" charset="0"/>
              </a:rPr>
              <a:t>CTU crew performed three runs with same connector and visually inspected CT Connector prior each run</a:t>
            </a:r>
          </a:p>
          <a:p>
            <a:pPr>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1450">
              <a:buFont typeface="Wingdings" panose="05000000000000000000" pitchFamily="2" charset="2"/>
              <a:buChar char="Ø"/>
              <a:defRPr/>
            </a:pPr>
            <a:r>
              <a:rPr lang="en-US" sz="1200" dirty="0">
                <a:latin typeface="Calibri" panose="020F0502020204030204" pitchFamily="34" charset="0"/>
                <a:cs typeface="Tahoma" pitchFamily="34" charset="0"/>
              </a:rPr>
              <a:t>Always Ensure Coil tubing operator prior Coil on surface all contingency is reviewed, including potential parted pipe or lost BHA scenario is considered .</a:t>
            </a:r>
          </a:p>
          <a:p>
            <a:pPr marL="171450" indent="-171450">
              <a:buFont typeface="Wingdings" panose="05000000000000000000" pitchFamily="2" charset="2"/>
              <a:buChar char="Ø"/>
              <a:defRPr/>
            </a:pPr>
            <a:r>
              <a:rPr lang="en-US" sz="1200" dirty="0">
                <a:latin typeface="Calibri" panose="020F0502020204030204" pitchFamily="34" charset="0"/>
                <a:cs typeface="Tahoma" pitchFamily="34" charset="0"/>
              </a:rPr>
              <a:t>Ensure compliance to zone management all the time.</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06/05/2022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a:t>
            </a:r>
            <a:r>
              <a:rPr lang="en-US" sz="1200" b="1" dirty="0">
                <a:solidFill>
                  <a:srgbClr val="4472C4"/>
                </a:solidFill>
                <a:latin typeface="Tahoma" pitchFamily="34" charset="0"/>
              </a:rPr>
              <a:t>33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Dropped object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600" b="1" dirty="0">
                <a:solidFill>
                  <a:srgbClr val="4472C4"/>
                </a:solidFill>
                <a:latin typeface="Tahoma" pitchFamily="34" charset="0"/>
              </a:rPr>
              <a:t>B4P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75451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Coil Tubing Operators and CWI Supervisors.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69059" y="6227579"/>
            <a:ext cx="7988426" cy="584775"/>
          </a:xfrm>
          <a:prstGeom prst="rect">
            <a:avLst/>
          </a:prstGeom>
          <a:solidFill>
            <a:schemeClr val="accent1"/>
          </a:solidFill>
        </p:spPr>
        <p:txBody>
          <a:bodyPr wrap="square" rtlCol="0">
            <a:spAutoFit/>
          </a:bodyPr>
          <a:lstStyle/>
          <a:p>
            <a:pPr algn="ctr" fontAlgn="base">
              <a:spcBef>
                <a:spcPct val="0"/>
              </a:spcBef>
              <a:spcAft>
                <a:spcPct val="0"/>
              </a:spcAft>
            </a:pPr>
            <a:r>
              <a:rPr lang="en-US" sz="1600" b="1" dirty="0">
                <a:solidFill>
                  <a:srgbClr val="FFFF00"/>
                </a:solidFill>
                <a:latin typeface="Tahoma" pitchFamily="34" charset="0"/>
                <a:ea typeface="MS PGothic" pitchFamily="34" charset="-128"/>
              </a:rPr>
              <a:t>Ensure Prior Coil on surface all contingency is reviewed, including potential parted pipe or lost BHA scenario is considered .</a:t>
            </a:r>
          </a:p>
        </p:txBody>
      </p:sp>
      <p:pic>
        <p:nvPicPr>
          <p:cNvPr id="8" name="Picture 7" descr="A picture containing sky, outdoor, boat&#10;&#10;Description automatically generated">
            <a:extLst>
              <a:ext uri="{FF2B5EF4-FFF2-40B4-BE49-F238E27FC236}">
                <a16:creationId xmlns:a16="http://schemas.microsoft.com/office/drawing/2014/main" id="{C36EF253-9F73-841A-F294-EC98BFC9615E}"/>
              </a:ext>
            </a:extLst>
          </p:cNvPr>
          <p:cNvPicPr>
            <a:picLocks noChangeAspect="1"/>
          </p:cNvPicPr>
          <p:nvPr/>
        </p:nvPicPr>
        <p:blipFill>
          <a:blip r:embed="rId3"/>
          <a:stretch>
            <a:fillRect/>
          </a:stretch>
        </p:blipFill>
        <p:spPr>
          <a:xfrm>
            <a:off x="8506168" y="3921098"/>
            <a:ext cx="3685831" cy="2008557"/>
          </a:xfrm>
          <a:prstGeom prst="rect">
            <a:avLst/>
          </a:prstGeom>
        </p:spPr>
      </p:pic>
      <p:pic>
        <p:nvPicPr>
          <p:cNvPr id="10" name="Picture 9" descr="A picture containing text, sky, outdoor&#10;&#10;Description automatically generated">
            <a:extLst>
              <a:ext uri="{FF2B5EF4-FFF2-40B4-BE49-F238E27FC236}">
                <a16:creationId xmlns:a16="http://schemas.microsoft.com/office/drawing/2014/main" id="{03EBDFE2-47BE-B967-5781-E2236F1BF783}"/>
              </a:ext>
            </a:extLst>
          </p:cNvPr>
          <p:cNvPicPr>
            <a:picLocks noChangeAspect="1"/>
          </p:cNvPicPr>
          <p:nvPr/>
        </p:nvPicPr>
        <p:blipFill>
          <a:blip r:embed="rId4"/>
          <a:stretch>
            <a:fillRect/>
          </a:stretch>
        </p:blipFill>
        <p:spPr>
          <a:xfrm>
            <a:off x="8506170" y="1235010"/>
            <a:ext cx="3685830" cy="2008557"/>
          </a:xfrm>
          <a:prstGeom prst="rect">
            <a:avLst/>
          </a:prstGeom>
        </p:spPr>
      </p:pic>
      <p:sp>
        <p:nvSpPr>
          <p:cNvPr id="16" name="TextBox 15">
            <a:extLst>
              <a:ext uri="{FF2B5EF4-FFF2-40B4-BE49-F238E27FC236}">
                <a16:creationId xmlns:a16="http://schemas.microsoft.com/office/drawing/2014/main" id="{B0786FB7-52FF-65A2-1CA2-CFA4F2FAFA68}"/>
              </a:ext>
            </a:extLst>
          </p:cNvPr>
          <p:cNvSpPr txBox="1"/>
          <p:nvPr/>
        </p:nvSpPr>
        <p:spPr>
          <a:xfrm>
            <a:off x="8506169" y="5919802"/>
            <a:ext cx="368583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dirty="0"/>
              <a:t>Coil Tubing during normal operation </a:t>
            </a:r>
            <a:endParaRPr lang="en-GB" sz="1400" dirty="0"/>
          </a:p>
        </p:txBody>
      </p:sp>
      <p:sp>
        <p:nvSpPr>
          <p:cNvPr id="18" name="TextBox 17">
            <a:extLst>
              <a:ext uri="{FF2B5EF4-FFF2-40B4-BE49-F238E27FC236}">
                <a16:creationId xmlns:a16="http://schemas.microsoft.com/office/drawing/2014/main" id="{1C74E095-0672-9C2D-D4A9-5C86367BC47D}"/>
              </a:ext>
            </a:extLst>
          </p:cNvPr>
          <p:cNvSpPr txBox="1"/>
          <p:nvPr/>
        </p:nvSpPr>
        <p:spPr>
          <a:xfrm>
            <a:off x="8506169" y="3243567"/>
            <a:ext cx="36858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dirty="0"/>
              <a:t>Coil Tubing Parted and fell on NO-GO Zone </a:t>
            </a:r>
          </a:p>
          <a:p>
            <a:pPr algn="ctr"/>
            <a:r>
              <a:rPr lang="en-US" sz="1400" dirty="0"/>
              <a:t>Resulted No injury, No equipment's damage </a:t>
            </a:r>
            <a:endParaRPr lang="en-GB" sz="1400" dirty="0"/>
          </a:p>
        </p:txBody>
      </p:sp>
    </p:spTree>
    <p:extLst>
      <p:ext uri="{BB962C8B-B14F-4D97-AF65-F5344CB8AC3E}">
        <p14:creationId xmlns:p14="http://schemas.microsoft.com/office/powerpoint/2010/main" val="264713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06/05/2022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HiPo#33  </a:t>
            </a:r>
            <a:r>
              <a:rPr lang="en-US" sz="1400" b="1" dirty="0">
                <a:solidFill>
                  <a:prstClr val="black"/>
                </a:solidFill>
                <a:latin typeface="Tahoma" pitchFamily="34" charset="0"/>
              </a:rPr>
              <a:t>Pattern:</a:t>
            </a:r>
            <a:r>
              <a:rPr lang="en-US" sz="1200" b="1" dirty="0">
                <a:solidFill>
                  <a:srgbClr val="4472C4"/>
                </a:solidFill>
                <a:latin typeface="Tahoma" pitchFamily="34" charset="0"/>
              </a:rPr>
              <a:t> Drops </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a:t>
            </a:r>
            <a:r>
              <a:rPr lang="en-US" sz="1400" b="1" dirty="0">
                <a:solidFill>
                  <a:srgbClr val="FF0000"/>
                </a:solidFill>
                <a:latin typeface="Tahoma" pitchFamily="34" charset="0"/>
              </a:rPr>
              <a:t>B</a:t>
            </a:r>
            <a:r>
              <a:rPr lang="en-US" sz="1400" b="1" dirty="0">
                <a:solidFill>
                  <a:schemeClr val="accent1"/>
                </a:solidFill>
                <a:latin typeface="Tahoma" pitchFamily="34" charset="0"/>
              </a:rPr>
              <a:t>4P</a:t>
            </a:r>
            <a:endParaRPr lang="en-US" sz="1600" b="1" dirty="0">
              <a:solidFill>
                <a:schemeClr val="accent1"/>
              </a:solidFill>
              <a:latin typeface="Tahoma"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always ensure key personal are following the zone management system?</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always ensure all SOP update and communicated ?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Does your management always ensure JSA and HEMP are updated and current?</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always ensure key personal are fully competent to handle and evaluate  CT –contingencies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80A32A-4E24-464C-A844-A69819B35643}"/>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13555</TotalTime>
  <Words>788</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HiPo#33 Final Post UWD</dc:title>
  <dc:creator>nazar@umsoman.com</dc:creator>
  <cp:lastModifiedBy>Zakwani, Salim MSE36</cp:lastModifiedBy>
  <cp:revision>398</cp:revision>
  <dcterms:created xsi:type="dcterms:W3CDTF">2018-09-24T07:27:56Z</dcterms:created>
  <dcterms:modified xsi:type="dcterms:W3CDTF">2024-02-15T13:33:38Z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