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7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E58343-6165-CC33-19F4-E4658E44FCDA}" name="Sheidi, Khalid UWOHN" initials="SKU" userId="S::Khalid.Sheidi@pdo.co.om::a0671fcb-2697-4b92-a8d8-b7915c4a89fc" providerId="AD"/>
  <p188:author id="{F44EAD66-75F6-201F-E5E2-F82D5335FFC4}" name="MMRahman Mithun" initials="MM" userId="S::hsem@cactuspremier.com::9ad0b8f3-5c91-476e-b841-9ce4755dc1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B050"/>
    <a:srgbClr val="24A316"/>
    <a:srgbClr val="ACA800"/>
    <a:srgbClr val="16942A"/>
    <a:srgbClr val="FFC91D"/>
    <a:srgbClr val="EAEAEA"/>
    <a:srgbClr val="F2F3D7"/>
    <a:srgbClr val="0000FF"/>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3969" autoAdjust="0"/>
  </p:normalViewPr>
  <p:slideViewPr>
    <p:cSldViewPr snapToGrid="0">
      <p:cViewPr varScale="1">
        <p:scale>
          <a:sx n="67" d="100"/>
          <a:sy n="67" d="100"/>
        </p:scale>
        <p:origin x="620"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8341AC-BC74-4FAA-A2BA-136D509060EF}" type="datetimeFigureOut">
              <a:rPr lang="en-US" smtClean="0">
                <a:latin typeface="Calibri" panose="020F0502020204030204" pitchFamily="34" charset="0"/>
              </a:rPr>
              <a:t>21/02/2024</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1C225E-C8CB-4D13-B3BD-590B7CA9FD0A}"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EF51F27E-834E-4F26-A38E-D9AD78458120}" type="datetimeFigureOut">
              <a:rPr lang="en-US" smtClean="0"/>
              <a:pPr/>
              <a:t>21/02/2024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4993061" cy="466433"/>
          </a:xfrm>
          <a:prstGeom prst="rect">
            <a:avLst/>
          </a:prstGeom>
        </p:spPr>
        <p:txBody>
          <a:bodyPr vert="horz" lIns="93177" tIns="46589" rIns="93177" bIns="46589" rtlCol="0" anchor="b"/>
          <a:lstStyle>
            <a:lvl1pPr algn="l">
              <a:defRPr sz="1100">
                <a:latin typeface="Calibri" panose="020F0502020204030204" pitchFamily="34" charset="0"/>
              </a:defRPr>
            </a:lvl1pPr>
          </a:lstStyle>
          <a:p>
            <a:pPr>
              <a:defRPr/>
            </a:pPr>
            <a:r>
              <a:rPr lang="en-US">
                <a:solidFill>
                  <a:srgbClr val="000000"/>
                </a:solidFill>
              </a:rPr>
              <a:t>Confidential - Not to be shared outside of PDO/PDO contractors </a:t>
            </a:r>
          </a:p>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88714CE-FB4E-4316-BED5-DE0DF6B1D8E5}" type="slidenum">
              <a:rPr lang="en-US" smtClean="0"/>
              <a:pPr/>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a:solidFill>
                <a:srgbClr val="000000"/>
              </a:solidFill>
              <a:latin typeface="Times New Roman" pitchFamily="18" charset="0"/>
            </a:endParaRPr>
          </a:p>
          <a:p>
            <a:pPr defTabSz="931774" eaLnBrk="0" fontAlgn="base" hangingPunct="0">
              <a:spcBef>
                <a:spcPct val="30000"/>
              </a:spcBef>
              <a:spcAft>
                <a:spcPct val="0"/>
              </a:spcAft>
              <a:defRPr/>
            </a:pPr>
            <a:r>
              <a:rPr lang="en-US">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a:solidFill>
                <a:srgbClr val="000000"/>
              </a:solidFill>
              <a:latin typeface="Times New Roman" pitchFamily="18" charset="0"/>
            </a:endParaRPr>
          </a:p>
          <a:p>
            <a:pPr defTabSz="931774" eaLnBrk="0" fontAlgn="base" hangingPunct="0">
              <a:spcBef>
                <a:spcPct val="30000"/>
              </a:spcBef>
              <a:spcAft>
                <a:spcPct val="0"/>
              </a:spcAft>
              <a:defRPr/>
            </a:pPr>
            <a:r>
              <a:rPr lang="en-US">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a:solidFill>
                <a:srgbClr val="000000"/>
              </a:solidFill>
              <a:latin typeface="Times New Roman" pitchFamily="18" charset="0"/>
            </a:endParaRPr>
          </a:p>
          <a:p>
            <a:pPr defTabSz="931774" eaLnBrk="0" fontAlgn="base" hangingPunct="0">
              <a:spcBef>
                <a:spcPct val="30000"/>
              </a:spcBef>
              <a:spcAft>
                <a:spcPct val="0"/>
              </a:spcAft>
              <a:defRPr/>
            </a:pPr>
            <a:r>
              <a:rPr lang="en-US">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a:solidFill>
                <a:srgbClr val="000000"/>
              </a:solidFill>
              <a:latin typeface="Times New Roman" pitchFamily="18" charset="0"/>
            </a:endParaRPr>
          </a:p>
          <a:p>
            <a:pPr defTabSz="931774" eaLnBrk="0" fontAlgn="base" hangingPunct="0">
              <a:spcBef>
                <a:spcPct val="30000"/>
              </a:spcBef>
              <a:spcAft>
                <a:spcPct val="0"/>
              </a:spcAft>
              <a:defRPr/>
            </a:pPr>
            <a:r>
              <a:rPr lang="en-US">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defTabSz="931774">
              <a:defRPr/>
            </a:pPr>
            <a:r>
              <a:rPr lang="en-US">
                <a:solidFill>
                  <a:srgbClr val="000000"/>
                </a:solidFill>
              </a:rPr>
              <a:t>Confidential - Not to be shared outside of PDO/PDO contractors </a:t>
            </a:r>
          </a:p>
          <a:p>
            <a:pPr defTabSz="931774">
              <a:defRPr/>
            </a:pPr>
            <a:endParaRPr lang="en-US">
              <a:solidFill>
                <a:prstClr val="black"/>
              </a:solidFill>
            </a:endParaRPr>
          </a:p>
        </p:txBody>
      </p:sp>
      <p:sp>
        <p:nvSpPr>
          <p:cNvPr id="5" name="Slide Number Placeholder 4"/>
          <p:cNvSpPr>
            <a:spLocks noGrp="1"/>
          </p:cNvSpPr>
          <p:nvPr>
            <p:ph type="sldNum" sz="quarter" idx="5"/>
          </p:nvPr>
        </p:nvSpPr>
        <p:spPr/>
        <p:txBody>
          <a:bodyPr/>
          <a:lstStyle/>
          <a:p>
            <a:pPr defTabSz="931774">
              <a:defRPr/>
            </a:pPr>
            <a:fld id="{F88714CE-FB4E-4316-BED5-DE0DF6B1D8E5}" type="slidenum">
              <a:rPr lang="en-US">
                <a:solidFill>
                  <a:prstClr val="black"/>
                </a:solidFill>
              </a:rPr>
              <a:pPr defTabSz="931774">
                <a:defRPr/>
              </a:pPr>
              <a:t>1</a:t>
            </a:fld>
            <a:endParaRPr lang="en-US">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a:solidFill>
                  <a:srgbClr val="0033CC"/>
                </a:solidFill>
                <a:cs typeface="Calibri" panose="020F0502020204030204" pitchFamily="34" charset="0"/>
                <a:sym typeface="Wingdings" pitchFamily="2" charset="2"/>
              </a:rPr>
              <a:t>These questions should start with: Do you ensure…………………?</a:t>
            </a:r>
            <a:endParaRPr lang="en-US">
              <a:solidFill>
                <a:srgbClr val="000000"/>
              </a:solidFill>
              <a:cs typeface="Calibri" panose="020F0502020204030204" pitchFamily="34" charset="0"/>
            </a:endParaRPr>
          </a:p>
          <a:p>
            <a:endParaRPr lang="en-US"/>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335133" y="513033"/>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US" sz="1200" b="1" dirty="0">
                <a:solidFill>
                  <a:schemeClr val="accent1">
                    <a:lumMod val="75000"/>
                  </a:schemeClr>
                </a:solidFill>
                <a:latin typeface="Tahoma" pitchFamily="34" charset="0"/>
              </a:rPr>
              <a:t>16-Jul-23  </a:t>
            </a:r>
            <a:r>
              <a:rPr lang="en-US" sz="1400" dirty="0"/>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lang="en-US" sz="1200" b="1" dirty="0">
                <a:solidFill>
                  <a:schemeClr val="accent1">
                    <a:lumMod val="75000"/>
                  </a:schemeClr>
                </a:solidFill>
                <a:latin typeface="Tahoma" pitchFamily="34" charset="0"/>
              </a:rPr>
              <a:t>HIPO#34,Equipment/Asset</a:t>
            </a:r>
            <a:r>
              <a:rPr lang="en-US" sz="1200" dirty="0"/>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chemeClr val="accent1">
                    <a:lumMod val="75000"/>
                  </a:schemeClr>
                </a:solidFill>
                <a:latin typeface="Tahoma" pitchFamily="34" charset="0"/>
              </a:rPr>
              <a:t>LOF/Drops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lang="en-US" sz="1600" b="1" dirty="0">
                <a:solidFill>
                  <a:srgbClr val="4472C4"/>
                </a:solidFill>
                <a:latin typeface="Tahoma" pitchFamily="34" charset="0"/>
              </a:rPr>
              <a:t> </a:t>
            </a:r>
            <a:r>
              <a:rPr lang="en-US" sz="1200" b="1" dirty="0">
                <a:solidFill>
                  <a:schemeClr val="accent1">
                    <a:lumMod val="75000"/>
                  </a:schemeClr>
                </a:solidFill>
                <a:latin typeface="Tahoma" pitchFamily="34" charset="0"/>
              </a:rPr>
              <a:t>C3P  </a:t>
            </a:r>
            <a:r>
              <a:rPr lang="en-US" sz="1600" b="1" dirty="0">
                <a:solidFill>
                  <a:srgbClr val="4472C4"/>
                </a:solidFill>
                <a:latin typeface="Tahoma" pitchFamily="34" charset="0"/>
              </a:rPr>
              <a:t> </a:t>
            </a:r>
            <a:r>
              <a:rPr lang="en-US" sz="1400" b="1" dirty="0">
                <a:solidFill>
                  <a:prstClr val="black"/>
                </a:solidFill>
                <a:latin typeface="Tahoma" pitchFamily="34" charset="0"/>
              </a:rPr>
              <a:t>Activity:</a:t>
            </a:r>
            <a:r>
              <a:rPr lang="en-US" sz="1600" b="1" dirty="0">
                <a:solidFill>
                  <a:schemeClr val="accent1">
                    <a:lumMod val="75000"/>
                  </a:schemeClr>
                </a:solidFill>
                <a:latin typeface="Tahoma" pitchFamily="34" charset="0"/>
              </a:rPr>
              <a:t> </a:t>
            </a:r>
            <a:r>
              <a:rPr lang="en-US" sz="1200" b="1" dirty="0">
                <a:solidFill>
                  <a:schemeClr val="accent1">
                    <a:lumMod val="75000"/>
                  </a:schemeClr>
                </a:solidFill>
                <a:latin typeface="Tahoma" pitchFamily="34" charset="0"/>
              </a:rPr>
              <a:t>Crane</a:t>
            </a:r>
            <a:r>
              <a:rPr lang="en-US" sz="1600" b="1" dirty="0">
                <a:solidFill>
                  <a:schemeClr val="accent1">
                    <a:lumMod val="75000"/>
                  </a:schemeClr>
                </a:solidFill>
                <a:latin typeface="Tahoma" pitchFamily="34" charset="0"/>
              </a:rPr>
              <a:t> </a:t>
            </a:r>
            <a:r>
              <a:rPr lang="en-US" sz="1200" b="1" dirty="0">
                <a:solidFill>
                  <a:schemeClr val="accent1">
                    <a:lumMod val="75000"/>
                  </a:schemeClr>
                </a:solidFill>
                <a:latin typeface="Tahoma" pitchFamily="34" charset="0"/>
              </a:rPr>
              <a:t>Tipped over</a:t>
            </a:r>
          </a:p>
        </p:txBody>
      </p:sp>
      <p:sp>
        <p:nvSpPr>
          <p:cNvPr id="14" name="Rectangle 13">
            <a:extLst>
              <a:ext uri="{FF2B5EF4-FFF2-40B4-BE49-F238E27FC236}">
                <a16:creationId xmlns:a16="http://schemas.microsoft.com/office/drawing/2014/main" id="{27AC772E-6015-4076-A0DC-005445BF4556}"/>
              </a:ext>
            </a:extLst>
          </p:cNvPr>
          <p:cNvSpPr/>
          <p:nvPr/>
        </p:nvSpPr>
        <p:spPr>
          <a:xfrm>
            <a:off x="335133" y="990379"/>
            <a:ext cx="8293361" cy="400110"/>
          </a:xfrm>
          <a:prstGeom prst="rect">
            <a:avLst/>
          </a:prstGeom>
          <a:solidFill>
            <a:srgbClr val="FFC91D"/>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sz="1400" b="1" dirty="0">
                <a:solidFill>
                  <a:prstClr val="black"/>
                </a:solidFill>
                <a:latin typeface="Calibri" panose="020F0502020204030204"/>
              </a:rPr>
              <a:t>Rigs &amp; Hoist. Rig Manager, Subcontractors, Crane Operator, Maintenance Crew.</a:t>
            </a:r>
            <a:endPar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endParaRPr>
          </a:p>
        </p:txBody>
      </p:sp>
      <p:sp>
        <p:nvSpPr>
          <p:cNvPr id="2" name="TextBox 1">
            <a:extLst>
              <a:ext uri="{FF2B5EF4-FFF2-40B4-BE49-F238E27FC236}">
                <a16:creationId xmlns:a16="http://schemas.microsoft.com/office/drawing/2014/main" id="{37538639-A042-59B0-32CB-7A323A17496B}"/>
              </a:ext>
            </a:extLst>
          </p:cNvPr>
          <p:cNvSpPr txBox="1"/>
          <p:nvPr/>
        </p:nvSpPr>
        <p:spPr>
          <a:xfrm>
            <a:off x="480096" y="6353220"/>
            <a:ext cx="8491504" cy="338554"/>
          </a:xfrm>
          <a:prstGeom prst="rect">
            <a:avLst/>
          </a:prstGeom>
          <a:solidFill>
            <a:schemeClr val="accent1"/>
          </a:solidFill>
        </p:spPr>
        <p:txBody>
          <a:bodyPr wrap="square" rtlCol="0">
            <a:spAutoFit/>
          </a:bodyPr>
          <a:lstStyle>
            <a:defPPr>
              <a:defRPr lang="en-US"/>
            </a:defPPr>
            <a:lvl1pPr algn="ctr" defTabSz="2453427" fontAlgn="base">
              <a:spcBef>
                <a:spcPct val="0"/>
              </a:spcBef>
              <a:spcAft>
                <a:spcPct val="0"/>
              </a:spcAft>
              <a:defRPr sz="4293" b="1">
                <a:solidFill>
                  <a:srgbClr val="FFFF00"/>
                </a:solidFill>
                <a:latin typeface="Tahoma" pitchFamily="34" charset="0"/>
                <a:ea typeface="MS PGothic" pitchFamily="34" charset="-128"/>
              </a:defRPr>
            </a:lvl1pPr>
            <a:lvl2pPr marL="1303809" defTabSz="2607620">
              <a:defRPr sz="5134"/>
            </a:lvl2pPr>
            <a:lvl3pPr marL="2607620" defTabSz="2607620">
              <a:defRPr sz="5134"/>
            </a:lvl3pPr>
            <a:lvl4pPr marL="3911430" defTabSz="2607620">
              <a:defRPr sz="5134"/>
            </a:lvl4pPr>
            <a:lvl5pPr marL="5215240" defTabSz="2607620">
              <a:defRPr sz="5134"/>
            </a:lvl5pPr>
            <a:lvl6pPr marL="6519050" defTabSz="2607620">
              <a:defRPr sz="5134"/>
            </a:lvl6pPr>
            <a:lvl7pPr marL="7822859" defTabSz="2607620">
              <a:defRPr sz="5134"/>
            </a:lvl7pPr>
            <a:lvl8pPr marL="9126670" defTabSz="2607620">
              <a:defRPr sz="5134"/>
            </a:lvl8pPr>
            <a:lvl9pPr marL="10430479" defTabSz="2607620">
              <a:defRPr sz="5134"/>
            </a:lvl9pPr>
          </a:lstStyle>
          <a:p>
            <a:r>
              <a:rPr lang="en-US" sz="1600" dirty="0"/>
              <a:t>Do not operate/extend Crane Boom without outriggers are fully extended.</a:t>
            </a:r>
          </a:p>
        </p:txBody>
      </p:sp>
      <p:sp>
        <p:nvSpPr>
          <p:cNvPr id="3" name="Title 1">
            <a:extLst>
              <a:ext uri="{FF2B5EF4-FFF2-40B4-BE49-F238E27FC236}">
                <a16:creationId xmlns:a16="http://schemas.microsoft.com/office/drawing/2014/main" id="{F51D3FE6-E3DE-A847-40CF-6FD3CF77EA06}"/>
              </a:ext>
            </a:extLst>
          </p:cNvPr>
          <p:cNvSpPr txBox="1">
            <a:spLocks/>
          </p:cNvSpPr>
          <p:nvPr/>
        </p:nvSpPr>
        <p:spPr>
          <a:xfrm>
            <a:off x="1" y="-11875"/>
            <a:ext cx="12192000" cy="538204"/>
          </a:xfrm>
          <a:prstGeom prst="rect">
            <a:avLst/>
          </a:prstGeom>
          <a:solidFill>
            <a:srgbClr val="FF0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Rounded Corners 2">
            <a:extLst>
              <a:ext uri="{FF2B5EF4-FFF2-40B4-BE49-F238E27FC236}">
                <a16:creationId xmlns:a16="http://schemas.microsoft.com/office/drawing/2014/main" id="{C8D1AF2B-1A85-5FE3-39CC-6C43ADA65C07}"/>
              </a:ext>
            </a:extLst>
          </p:cNvPr>
          <p:cNvSpPr/>
          <p:nvPr/>
        </p:nvSpPr>
        <p:spPr>
          <a:xfrm>
            <a:off x="10669473" y="1435"/>
            <a:ext cx="1507995" cy="511598"/>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2453427"/>
            <a:r>
              <a:rPr lang="en-US" sz="1200" dirty="0">
                <a:solidFill>
                  <a:prstClr val="black"/>
                </a:solidFill>
                <a:latin typeface="Calibri" panose="020F0502020204030204"/>
              </a:rPr>
              <a:t>Repeated Incident !</a:t>
            </a:r>
          </a:p>
        </p:txBody>
      </p:sp>
      <p:sp>
        <p:nvSpPr>
          <p:cNvPr id="25" name="Text Placeholder 4">
            <a:extLst>
              <a:ext uri="{FF2B5EF4-FFF2-40B4-BE49-F238E27FC236}">
                <a16:creationId xmlns:a16="http://schemas.microsoft.com/office/drawing/2014/main" id="{F7E80DDB-BA97-D623-8CBB-C39CE7FA07ED}"/>
              </a:ext>
            </a:extLst>
          </p:cNvPr>
          <p:cNvSpPr txBox="1">
            <a:spLocks/>
          </p:cNvSpPr>
          <p:nvPr/>
        </p:nvSpPr>
        <p:spPr>
          <a:xfrm>
            <a:off x="8971600" y="2873599"/>
            <a:ext cx="2985644" cy="342902"/>
          </a:xfrm>
          <a:prstGeom prst="rect">
            <a:avLst/>
          </a:prstGeom>
          <a:ln>
            <a:solidFill>
              <a:srgbClr val="FF0000"/>
            </a:solid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1200" dirty="0"/>
              <a:t>Crane tipped over-outrigger not extended</a:t>
            </a:r>
          </a:p>
        </p:txBody>
      </p:sp>
      <p:sp>
        <p:nvSpPr>
          <p:cNvPr id="26" name="Text Placeholder 4">
            <a:extLst>
              <a:ext uri="{FF2B5EF4-FFF2-40B4-BE49-F238E27FC236}">
                <a16:creationId xmlns:a16="http://schemas.microsoft.com/office/drawing/2014/main" id="{979273BB-EA1E-820F-D4E5-F55FB7183C8A}"/>
              </a:ext>
            </a:extLst>
          </p:cNvPr>
          <p:cNvSpPr txBox="1">
            <a:spLocks/>
          </p:cNvSpPr>
          <p:nvPr/>
        </p:nvSpPr>
        <p:spPr>
          <a:xfrm>
            <a:off x="8971600" y="5843075"/>
            <a:ext cx="2985644" cy="247996"/>
          </a:xfrm>
          <a:prstGeom prst="rect">
            <a:avLst/>
          </a:prstGeom>
          <a:ln>
            <a:solidFill>
              <a:srgbClr val="00B050"/>
            </a:solidFill>
          </a:ln>
        </p:spPr>
        <p:txBody>
          <a:bodyPr anchor="ctr"/>
          <a:lstStyle>
            <a:lvl1pPr marL="342900" indent="-342900" algn="r" defTabSz="914400" rtl="0" eaLnBrk="1" latinLnBrk="0" hangingPunct="1">
              <a:spcBef>
                <a:spcPct val="20000"/>
              </a:spcBef>
              <a:buFont typeface="Arial" pitchFamily="34" charset="0"/>
              <a:buNone/>
              <a:defRPr sz="11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Out rigger extended</a:t>
            </a:r>
          </a:p>
        </p:txBody>
      </p:sp>
      <p:pic>
        <p:nvPicPr>
          <p:cNvPr id="27" name="Picture 26" descr="A large crane in the air&#10;&#10;Description automatically generated">
            <a:extLst>
              <a:ext uri="{FF2B5EF4-FFF2-40B4-BE49-F238E27FC236}">
                <a16:creationId xmlns:a16="http://schemas.microsoft.com/office/drawing/2014/main" id="{4EECB842-D059-8201-E47E-2EAD462BDA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77002" y="1140823"/>
            <a:ext cx="2980242" cy="1705440"/>
          </a:xfrm>
          <a:prstGeom prst="rect">
            <a:avLst/>
          </a:prstGeom>
          <a:ln>
            <a:solidFill>
              <a:srgbClr val="FF0000"/>
            </a:solidFill>
          </a:ln>
        </p:spPr>
      </p:pic>
      <p:sp>
        <p:nvSpPr>
          <p:cNvPr id="5" name="Text Box 2">
            <a:extLst>
              <a:ext uri="{FF2B5EF4-FFF2-40B4-BE49-F238E27FC236}">
                <a16:creationId xmlns:a16="http://schemas.microsoft.com/office/drawing/2014/main" id="{D09BF296-DC05-52E3-7F65-E44C77C82D62}"/>
              </a:ext>
            </a:extLst>
          </p:cNvPr>
          <p:cNvSpPr txBox="1">
            <a:spLocks noChangeArrowheads="1"/>
          </p:cNvSpPr>
          <p:nvPr/>
        </p:nvSpPr>
        <p:spPr bwMode="auto">
          <a:xfrm>
            <a:off x="338768" y="1378864"/>
            <a:ext cx="8289726" cy="4924425"/>
          </a:xfrm>
          <a:prstGeom prst="rect">
            <a:avLst/>
          </a:prstGeom>
          <a:noFill/>
          <a:ln w="19050">
            <a:noFill/>
            <a:miter lim="800000"/>
            <a:headEnd/>
            <a:tailEnd/>
          </a:ln>
        </p:spPr>
        <p:txBody>
          <a:bodyPr wrap="square">
            <a:spAutoFit/>
          </a:bodyPr>
          <a:lstStyle/>
          <a:p>
            <a:pPr marL="306678" indent="-306678" algn="just" defTabSz="2453427">
              <a:defRPr/>
            </a:pPr>
            <a:r>
              <a:rPr lang="en-US" sz="1200" b="1" dirty="0">
                <a:solidFill>
                  <a:srgbClr val="FF0000"/>
                </a:solidFill>
                <a:latin typeface="Tahoma" pitchFamily="34" charset="0"/>
              </a:rPr>
              <a:t>What happened?</a:t>
            </a:r>
            <a:endParaRPr lang="en-US" sz="1200" dirty="0">
              <a:solidFill>
                <a:srgbClr val="FF0000"/>
              </a:solidFill>
              <a:latin typeface="Tahoma" pitchFamily="34" charset="0"/>
            </a:endParaRPr>
          </a:p>
          <a:p>
            <a:pPr marL="0" indent="0" algn="just" rtl="0" latinLnBrk="0">
              <a:spcBef>
                <a:spcPts val="264"/>
              </a:spcBef>
              <a:spcAft>
                <a:spcPts val="0"/>
              </a:spcAft>
            </a:pPr>
            <a:r>
              <a:rPr lang="en-US" sz="1200" dirty="0">
                <a:solidFill>
                  <a:srgbClr val="000000"/>
                </a:solidFill>
                <a:effectLst/>
                <a:latin typeface="Calibri" panose="020F0502020204030204" pitchFamily="34" charset="0"/>
              </a:rPr>
              <a:t>Approximately at 08:20 am, the crane (GROVE, 4W-All Terrain 30T) was spotted outside of the location (approximately 16.3 meters away from the tea-room trailer) while the mechanic went to bring the grease gun. The Crane operator had extended the crane boom fully at approximately 30 degrees without extending the outriggers which led to weight imbalance and the crane tipped onto one side and rested with its top-end boom into ground level. </a:t>
            </a:r>
          </a:p>
          <a:p>
            <a:pPr marL="0" indent="0" algn="just" rtl="0" latinLnBrk="0">
              <a:spcBef>
                <a:spcPts val="264"/>
              </a:spcBef>
              <a:spcAft>
                <a:spcPts val="0"/>
              </a:spcAft>
            </a:pPr>
            <a:r>
              <a:rPr lang="en-US" sz="1200" dirty="0">
                <a:solidFill>
                  <a:srgbClr val="000000"/>
                </a:solidFill>
                <a:effectLst/>
                <a:latin typeface="Calibri" panose="020F0502020204030204" pitchFamily="34" charset="0"/>
              </a:rPr>
              <a:t>The Crane operator was able to exit the crane </a:t>
            </a:r>
            <a:r>
              <a:rPr lang="en-US" sz="1200" dirty="0">
                <a:solidFill>
                  <a:srgbClr val="000000"/>
                </a:solidFill>
                <a:latin typeface="Calibri" panose="020F0502020204030204" pitchFamily="34" charset="0"/>
              </a:rPr>
              <a:t>safely without any injuries. </a:t>
            </a:r>
          </a:p>
          <a:p>
            <a:pPr marL="920035" indent="-920035" defTabSz="2453427">
              <a:defRPr/>
            </a:pPr>
            <a:endParaRPr lang="en-US" sz="900" dirty="0">
              <a:solidFill>
                <a:srgbClr val="000000"/>
              </a:solidFill>
              <a:latin typeface="Calibri" panose="020F0502020204030204" pitchFamily="34" charset="0"/>
            </a:endParaRPr>
          </a:p>
          <a:p>
            <a:pPr defTabSz="2453427">
              <a:defRPr/>
            </a:pPr>
            <a:r>
              <a:rPr lang="en-GB" altLang="zh-CN" sz="1200" b="1" dirty="0">
                <a:solidFill>
                  <a:srgbClr val="0070C0"/>
                </a:solidFill>
                <a:latin typeface="Tahoma" pitchFamily="34" charset="0"/>
                <a:ea typeface="宋体" panose="02010600030101010101" pitchFamily="2" charset="-122"/>
              </a:rPr>
              <a:t>Why it happened/Finding :</a:t>
            </a:r>
          </a:p>
          <a:p>
            <a:pPr marL="226123" indent="-171450" algn="just" rtl="0" latinLnBrk="0">
              <a:spcBef>
                <a:spcPts val="0"/>
              </a:spcBef>
              <a:spcAft>
                <a:spcPts val="0"/>
              </a:spcAft>
              <a:buFont typeface="Arial" panose="020B0604020202020204" pitchFamily="34" charset="0"/>
              <a:buChar char="•"/>
            </a:pPr>
            <a:r>
              <a:rPr lang="en-US" sz="1200" dirty="0">
                <a:solidFill>
                  <a:srgbClr val="000000"/>
                </a:solidFill>
                <a:latin typeface="Calibri" panose="020F0502020204030204" pitchFamily="34" charset="0"/>
              </a:rPr>
              <a:t>Inadequate work planning to perform crane maintenance work.</a:t>
            </a: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The crane operator did not extend the outriggers prior to operating the boom.</a:t>
            </a:r>
          </a:p>
          <a:p>
            <a:pPr marL="226123" indent="-171450" algn="just" rtl="0" latinLnBrk="0">
              <a:spcBef>
                <a:spcPts val="0"/>
              </a:spcBef>
              <a:spcAft>
                <a:spcPts val="0"/>
              </a:spcAft>
              <a:buFont typeface="Arial" panose="020B0604020202020204" pitchFamily="34" charset="0"/>
              <a:buChar char="•"/>
            </a:pPr>
            <a:r>
              <a:rPr lang="en-US" sz="1200" dirty="0">
                <a:solidFill>
                  <a:srgbClr val="000000"/>
                </a:solidFill>
                <a:latin typeface="Calibri" panose="020F0502020204030204" pitchFamily="34" charset="0"/>
              </a:rPr>
              <a:t>The area was neither designated nor prepared for the task.</a:t>
            </a:r>
          </a:p>
          <a:p>
            <a:pPr marL="226123" indent="-171450" algn="just" rtl="0" latinLnBrk="0">
              <a:spcBef>
                <a:spcPts val="0"/>
              </a:spcBef>
              <a:spcAft>
                <a:spcPts val="0"/>
              </a:spcAft>
              <a:buFont typeface="Arial" panose="020B0604020202020204" pitchFamily="34" charset="0"/>
              <a:buChar char="•"/>
            </a:pPr>
            <a:r>
              <a:rPr lang="en-US" sz="1200" dirty="0">
                <a:solidFill>
                  <a:srgbClr val="000000"/>
                </a:solidFill>
                <a:latin typeface="Calibri" panose="020F0502020204030204" pitchFamily="34" charset="0"/>
              </a:rPr>
              <a:t>The activities were performed without notifying the Rig Manager.</a:t>
            </a:r>
          </a:p>
          <a:p>
            <a:pPr marL="226123" indent="-171450" algn="just">
              <a:buFont typeface="Arial" panose="020B0604020202020204" pitchFamily="34" charset="0"/>
              <a:buChar char="•"/>
            </a:pPr>
            <a:r>
              <a:rPr lang="en-US" sz="1200" b="0" kern="1200" dirty="0">
                <a:solidFill>
                  <a:schemeClr val="tx1"/>
                </a:solidFill>
                <a:effectLst/>
                <a:latin typeface="Calibri" panose="020F0502020204030204" pitchFamily="34" charset="0"/>
                <a:ea typeface="+mn-ea"/>
                <a:cs typeface="+mn-cs"/>
              </a:rPr>
              <a:t>No meeting was carried out between the Crane Operator and Mechanic to </a:t>
            </a:r>
            <a:r>
              <a:rPr lang="en-US" sz="1200" dirty="0">
                <a:solidFill>
                  <a:srgbClr val="000000"/>
                </a:solidFill>
                <a:latin typeface="Calibri" panose="020F0502020204030204" pitchFamily="34" charset="0"/>
              </a:rPr>
              <a:t>discuss the correct steps to do the task.</a:t>
            </a:r>
          </a:p>
          <a:p>
            <a:pPr marL="226123" indent="-171450" algn="just" rtl="0" latinLnBrk="0">
              <a:spcBef>
                <a:spcPts val="0"/>
              </a:spcBef>
              <a:spcAft>
                <a:spcPts val="0"/>
              </a:spcAft>
              <a:buFont typeface="Arial" panose="020B0604020202020204" pitchFamily="34" charset="0"/>
              <a:buChar char="•"/>
            </a:pPr>
            <a:r>
              <a:rPr lang="en-US" sz="1200" dirty="0">
                <a:solidFill>
                  <a:srgbClr val="000000"/>
                </a:solidFill>
                <a:latin typeface="Calibri" panose="020F0502020204030204" pitchFamily="34" charset="0"/>
              </a:rPr>
              <a:t>Inadequate oversight of subcontractor's activities on site. </a:t>
            </a:r>
          </a:p>
          <a:p>
            <a:pPr marL="54673" algn="just" rtl="0" latinLnBrk="0">
              <a:spcBef>
                <a:spcPts val="0"/>
              </a:spcBef>
              <a:spcAft>
                <a:spcPts val="0"/>
              </a:spcAft>
            </a:pPr>
            <a:endParaRPr lang="en-US" sz="500" dirty="0">
              <a:solidFill>
                <a:srgbClr val="000000"/>
              </a:solidFill>
              <a:latin typeface="Calibri" panose="020F0502020204030204" pitchFamily="34" charset="0"/>
            </a:endParaRPr>
          </a:p>
          <a:p>
            <a:pPr marL="54673" algn="just" rtl="0" latinLnBrk="0">
              <a:spcBef>
                <a:spcPts val="0"/>
              </a:spcBef>
              <a:spcAft>
                <a:spcPts val="0"/>
              </a:spcAft>
            </a:pPr>
            <a:r>
              <a:rPr lang="en-US" sz="1200" b="1" dirty="0">
                <a:solidFill>
                  <a:srgbClr val="0070C0"/>
                </a:solidFill>
                <a:latin typeface="Tahoma" pitchFamily="34" charset="0"/>
                <a:ea typeface="宋体" panose="02010600030101010101" pitchFamily="2" charset="-122"/>
              </a:rPr>
              <a:t>If it is repeated, Why is it repeated: </a:t>
            </a:r>
          </a:p>
          <a:p>
            <a:pPr marL="226123" indent="-171450" algn="just" rtl="0" latinLnBrk="0">
              <a:spcBef>
                <a:spcPts val="0"/>
              </a:spcBef>
              <a:spcAft>
                <a:spcPts val="0"/>
              </a:spcAft>
              <a:buFont typeface="Arial" panose="020B0604020202020204" pitchFamily="34" charset="0"/>
              <a:buChar char="•"/>
            </a:pPr>
            <a:r>
              <a:rPr lang="en-US" sz="1200" dirty="0">
                <a:solidFill>
                  <a:prstClr val="black"/>
                </a:solidFill>
                <a:latin typeface="Calibri" panose="020F0502020204030204" pitchFamily="34" charset="0"/>
                <a:cs typeface="Tahoma" pitchFamily="34" charset="0"/>
              </a:rPr>
              <a:t>Activities were performed without the knowledge of the Rig Manager &amp; engineering solutions were not considered in the learning from incident. </a:t>
            </a:r>
          </a:p>
          <a:p>
            <a:pPr marL="54673" algn="just" rtl="0" latinLnBrk="0">
              <a:spcBef>
                <a:spcPts val="0"/>
              </a:spcBef>
              <a:spcAft>
                <a:spcPts val="0"/>
              </a:spcAft>
            </a:pPr>
            <a:endParaRPr lang="en-US" sz="500" b="1" dirty="0">
              <a:solidFill>
                <a:prstClr val="black"/>
              </a:solidFill>
              <a:latin typeface="Calibri" panose="020F0502020204030204" pitchFamily="34" charset="0"/>
              <a:ea typeface="宋体" panose="02010600030101010101" pitchFamily="2" charset="-122"/>
              <a:cs typeface="Tahoma" pitchFamily="34" charset="0"/>
            </a:endParaRPr>
          </a:p>
          <a:p>
            <a:pPr marL="54673" algn="just" rtl="0" latinLnBrk="0">
              <a:spcBef>
                <a:spcPts val="0"/>
              </a:spcBef>
              <a:spcAft>
                <a:spcPts val="0"/>
              </a:spcAft>
            </a:pPr>
            <a:r>
              <a:rPr lang="en-US" sz="1200" b="1" dirty="0">
                <a:solidFill>
                  <a:srgbClr val="0070C0"/>
                </a:solidFill>
                <a:latin typeface="Tahoma" pitchFamily="34" charset="0"/>
                <a:ea typeface="宋体" panose="02010600030101010101" pitchFamily="2" charset="-122"/>
              </a:rPr>
              <a:t>You're learning from this incident.</a:t>
            </a:r>
          </a:p>
          <a:p>
            <a:pPr marL="226123" indent="-171450" algn="just">
              <a:buFont typeface="Arial" panose="020B0604020202020204" pitchFamily="34" charset="0"/>
              <a:buChar char="•"/>
              <a:defRPr/>
            </a:pPr>
            <a:endParaRPr lang="en-US" sz="200" dirty="0">
              <a:solidFill>
                <a:srgbClr val="000000"/>
              </a:solidFill>
              <a:latin typeface="Calibri" panose="020F0502020204030204" pitchFamily="34" charset="0"/>
            </a:endParaRP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Rig Manager to ensure </a:t>
            </a:r>
            <a:r>
              <a:rPr lang="en-US" sz="1200" dirty="0" err="1">
                <a:solidFill>
                  <a:srgbClr val="000000"/>
                </a:solidFill>
                <a:latin typeface="Calibri" panose="020F0502020204030204" pitchFamily="34" charset="0"/>
              </a:rPr>
              <a:t>Musta’ed</a:t>
            </a:r>
            <a:r>
              <a:rPr lang="en-US" sz="1200" dirty="0">
                <a:solidFill>
                  <a:srgbClr val="000000"/>
                </a:solidFill>
                <a:latin typeface="Calibri" panose="020F0502020204030204" pitchFamily="34" charset="0"/>
              </a:rPr>
              <a:t> is effectively implemented in all activities including sub-contractors out of sight activities.</a:t>
            </a: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Crane Operator to extend the outriggers before operating the boom.</a:t>
            </a: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Rig Manager to ensure all third-party activities/tasks are to be discussed and approved prior to start even if it’s planned to perform outside of the location.</a:t>
            </a:r>
            <a:endParaRPr lang="en-US" sz="1200" dirty="0">
              <a:solidFill>
                <a:srgbClr val="FF0000"/>
              </a:solidFill>
              <a:latin typeface="Calibri" panose="020F0502020204030204" pitchFamily="34" charset="0"/>
            </a:endParaRP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Rig Manager to ensure 3rd party maintenance crew have task-specific SOP prior to approving the task.</a:t>
            </a:r>
          </a:p>
          <a:p>
            <a:pPr marL="226123" indent="-171450" algn="just">
              <a:buFont typeface="Arial" panose="020B0604020202020204" pitchFamily="34" charset="0"/>
              <a:buChar char="•"/>
            </a:pPr>
            <a:r>
              <a:rPr lang="en-US" sz="1200" dirty="0">
                <a:solidFill>
                  <a:srgbClr val="000000"/>
                </a:solidFill>
                <a:latin typeface="Calibri" panose="020F0502020204030204" pitchFamily="34" charset="0"/>
              </a:rPr>
              <a:t>Ensure cranes are having </a:t>
            </a:r>
            <a:r>
              <a:rPr lang="en-US" sz="1200" dirty="0">
                <a:solidFill>
                  <a:srgbClr val="000000"/>
                </a:solidFill>
                <a:latin typeface="Calibri" panose="020F0502020204030204" pitchFamily="34" charset="0"/>
                <a:sym typeface="Wingdings" pitchFamily="2" charset="2"/>
              </a:rPr>
              <a:t>Interlock system installed so that the crane boom can not be extended without extending the outriggers</a:t>
            </a:r>
            <a:endParaRPr lang="en-US" sz="1200" dirty="0">
              <a:solidFill>
                <a:srgbClr val="000000"/>
              </a:solidFill>
              <a:latin typeface="Calibri" panose="020F0502020204030204" pitchFamily="34" charset="0"/>
            </a:endParaRPr>
          </a:p>
        </p:txBody>
      </p:sp>
      <p:pic>
        <p:nvPicPr>
          <p:cNvPr id="4" name="Picture 3">
            <a:extLst>
              <a:ext uri="{FF2B5EF4-FFF2-40B4-BE49-F238E27FC236}">
                <a16:creationId xmlns:a16="http://schemas.microsoft.com/office/drawing/2014/main" id="{C5B75DF5-0D18-74AC-0D42-2D00FDF1309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4622" b="99447" l="1617" r="95094">
                        <a14:foregroundMark x1="10243" y1="6217" x2="5795" y2="13151"/>
                        <a14:foregroundMark x1="9299" y1="4688" x2="4825" y2="10840"/>
                        <a14:foregroundMark x1="8005" y1="10059" x2="8005" y2="14681"/>
                        <a14:foregroundMark x1="4501" y1="34733" x2="5148" y2="45898"/>
                        <a14:foregroundMark x1="5472" y1="38184" x2="5472" y2="38184"/>
                        <a14:foregroundMark x1="5148" y1="37826" x2="5148" y2="39746"/>
                        <a14:foregroundMark x1="5148" y1="37044" x2="4178" y2="41667"/>
                        <a14:foregroundMark x1="6092" y1="35872" x2="5472" y2="40137"/>
                        <a14:foregroundMark x1="6739" y1="35124" x2="6739" y2="35124"/>
                        <a14:foregroundMark x1="6415" y1="35124" x2="6415" y2="35124"/>
                        <a14:foregroundMark x1="6739" y1="37044" x2="7062" y2="30859"/>
                        <a14:foregroundMark x1="95094" y1="87109" x2="93827" y2="72103"/>
                        <a14:foregroundMark x1="93504" y1="75944" x2="88086" y2="75553"/>
                        <a14:foregroundMark x1="92534" y1="73633" x2="92237" y2="78646"/>
                        <a14:foregroundMark x1="93181" y1="72852" x2="93827" y2="80566"/>
                        <a14:foregroundMark x1="92857" y1="72493" x2="93827" y2="79427"/>
                        <a14:foregroundMark x1="93827" y1="73633" x2="91914" y2="75163"/>
                        <a14:foregroundMark x1="94771" y1="74805" x2="89677" y2="75553"/>
                        <a14:foregroundMark x1="3235" y1="13151" x2="2911" y2="30501"/>
                        <a14:foregroundMark x1="3235" y1="32422" x2="4178" y2="16243"/>
                        <a14:foregroundMark x1="3558" y1="15853" x2="3558" y2="15853"/>
                        <a14:foregroundMark x1="3235" y1="17773" x2="2911" y2="24316"/>
                        <a14:foregroundMark x1="3235" y1="21257" x2="1644" y2="31250"/>
                        <a14:foregroundMark x1="2264" y1="22786" x2="2911" y2="33203"/>
                        <a14:foregroundMark x1="2911" y1="34342" x2="4178" y2="16243"/>
                        <a14:foregroundMark x1="6092" y1="34733" x2="9299" y2="14681"/>
                        <a14:foregroundMark x1="9299" y1="14681" x2="9299" y2="14681"/>
                        <a14:foregroundMark x1="4178" y1="10449" x2="3558" y2="13151"/>
                        <a14:foregroundMark x1="63208" y1="91341" x2="63827" y2="98275"/>
                        <a14:foregroundMark x1="63531" y1="97917" x2="64151" y2="94434"/>
                        <a14:foregroundMark x1="63531" y1="99447" x2="63531" y2="94434"/>
                        <a14:foregroundMark x1="63531" y1="97526" x2="63531" y2="97526"/>
                        <a14:foregroundMark x1="63531" y1="97526" x2="63531" y2="97526"/>
                        <a14:foregroundMark x1="63827" y1="97526" x2="65741" y2="90202"/>
                        <a14:foregroundMark x1="21402" y1="90983" x2="21725" y2="88281"/>
                      </a14:backgroundRemoval>
                    </a14:imgEffect>
                  </a14:imgLayer>
                </a14:imgProps>
              </a:ext>
              <a:ext uri="{28A0092B-C50C-407E-A947-70E740481C1C}">
                <a14:useLocalDpi xmlns:a14="http://schemas.microsoft.com/office/drawing/2010/main"/>
              </a:ext>
            </a:extLst>
          </a:blip>
          <a:srcRect/>
          <a:stretch/>
        </p:blipFill>
        <p:spPr>
          <a:xfrm>
            <a:off x="8971600" y="3370556"/>
            <a:ext cx="2985644" cy="2472519"/>
          </a:xfrm>
          <a:prstGeom prst="rect">
            <a:avLst/>
          </a:prstGeom>
          <a:ln>
            <a:solidFill>
              <a:srgbClr val="00B050"/>
            </a:solidFill>
          </a:ln>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0" y="-6892"/>
            <a:ext cx="12192000" cy="548158"/>
          </a:xfrm>
          <a:solidFill>
            <a:srgbClr val="FF0000"/>
          </a:solidFill>
        </p:spPr>
        <p:txBody>
          <a:bodyPr>
            <a:normAutofit fontScale="90000"/>
          </a:bodyPr>
          <a:lstStyle/>
          <a:p>
            <a:pPr algn="ctr"/>
            <a:br>
              <a:rPr lang="en-GB" sz="3600" b="1" dirty="0">
                <a:latin typeface="Tahoma" panose="020B0604030504040204" pitchFamily="34" charset="0"/>
                <a:ea typeface="Tahoma" panose="020B0604030504040204" pitchFamily="34" charset="0"/>
                <a:cs typeface="Tahoma" panose="020B0604030504040204" pitchFamily="34" charset="0"/>
              </a:rPr>
            </a:br>
            <a:br>
              <a:rPr lang="en-GB" sz="3600" b="1" dirty="0">
                <a:latin typeface="Tahoma" panose="020B0604030504040204" pitchFamily="34" charset="0"/>
                <a:ea typeface="Tahoma" panose="020B0604030504040204" pitchFamily="34" charset="0"/>
                <a:cs typeface="Tahoma" panose="020B0604030504040204" pitchFamily="34" charset="0"/>
              </a:rPr>
            </a:br>
            <a:r>
              <a:rPr lang="en-GB" sz="3600" b="1" dirty="0">
                <a:latin typeface="Tahoma" panose="020B0604030504040204" pitchFamily="34" charset="0"/>
                <a:ea typeface="Tahoma" panose="020B0604030504040204" pitchFamily="34" charset="0"/>
                <a:cs typeface="Tahoma" panose="020B0604030504040204" pitchFamily="34" charset="0"/>
              </a:rPr>
              <a:t>Management self-audit </a:t>
            </a:r>
            <a:br>
              <a:rPr lang="en-GB" sz="3600" b="1" dirty="0">
                <a:latin typeface="Tahoma" panose="020B0604030504040204" pitchFamily="34" charset="0"/>
                <a:ea typeface="Tahoma" panose="020B0604030504040204" pitchFamily="34" charset="0"/>
                <a:cs typeface="Tahoma" panose="020B0604030504040204" pitchFamily="34" charset="0"/>
              </a:rPr>
            </a:br>
            <a:br>
              <a:rPr lang="en-GB" sz="3600" b="1" dirty="0">
                <a:latin typeface="Tahoma" panose="020B0604030504040204" pitchFamily="34" charset="0"/>
                <a:ea typeface="Tahoma" panose="020B0604030504040204" pitchFamily="34" charset="0"/>
                <a:cs typeface="Tahoma" panose="020B0604030504040204" pitchFamily="34" charset="0"/>
              </a:rPr>
            </a:b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2877711"/>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marL="342900" indent="-342900">
              <a:buFont typeface="+mj-lt"/>
              <a:buAutoNum type="arabicPeriod"/>
              <a:defRPr/>
            </a:pPr>
            <a:r>
              <a:rPr lang="en-US" sz="1400" dirty="0">
                <a:solidFill>
                  <a:srgbClr val="0000FF"/>
                </a:solidFill>
                <a:latin typeface="Calibri" panose="020F0502020204030204" pitchFamily="34" charset="0"/>
                <a:sym typeface="Wingdings" pitchFamily="2" charset="2"/>
              </a:rPr>
              <a:t>Do your Cranes have Interlock system installed so that the crane boom can not be extended without extending the outriggers? </a:t>
            </a:r>
          </a:p>
          <a:p>
            <a:pPr marL="342900" indent="-342900">
              <a:buFont typeface="+mj-lt"/>
              <a:buAutoNum type="arabicPeriod"/>
              <a:defRPr/>
            </a:pPr>
            <a:r>
              <a:rPr lang="en-US" sz="1400" dirty="0">
                <a:solidFill>
                  <a:srgbClr val="0000FF"/>
                </a:solidFill>
                <a:latin typeface="Calibri" panose="020F0502020204030204" pitchFamily="34" charset="0"/>
                <a:sym typeface="Wingdings" pitchFamily="2" charset="2"/>
              </a:rPr>
              <a:t>Do you have a system in place to ensure all sub-contractor activities onsite including maintenance are under your control of work?</a:t>
            </a:r>
          </a:p>
          <a:p>
            <a:pPr marL="342900" indent="-342900">
              <a:buFont typeface="+mj-lt"/>
              <a:buAutoNum type="arabicPeriod"/>
              <a:defRPr/>
            </a:pPr>
            <a:r>
              <a:rPr lang="en-US" sz="1400" dirty="0">
                <a:solidFill>
                  <a:srgbClr val="0000FF"/>
                </a:solidFill>
                <a:latin typeface="Calibri" panose="020F0502020204030204" pitchFamily="34" charset="0"/>
                <a:sym typeface="Wingdings" pitchFamily="2" charset="2"/>
              </a:rPr>
              <a:t>Do you ensure the Crane operators meet the Competency requirements?</a:t>
            </a:r>
          </a:p>
          <a:p>
            <a:pPr marL="342900" indent="-342900">
              <a:buFont typeface="+mj-lt"/>
              <a:buAutoNum type="arabicPeriod"/>
              <a:defRPr/>
            </a:pPr>
            <a:r>
              <a:rPr lang="en-US" sz="1400" dirty="0">
                <a:solidFill>
                  <a:srgbClr val="0000FF"/>
                </a:solidFill>
                <a:latin typeface="Calibri" panose="020F0502020204030204" pitchFamily="34" charset="0"/>
                <a:sym typeface="Wingdings" pitchFamily="2" charset="2"/>
              </a:rPr>
              <a:t>Have your Subcontractors onboarded with </a:t>
            </a:r>
            <a:r>
              <a:rPr lang="en-US" sz="1400" dirty="0" err="1">
                <a:solidFill>
                  <a:srgbClr val="0000FF"/>
                </a:solidFill>
                <a:latin typeface="Calibri" panose="020F0502020204030204" pitchFamily="34" charset="0"/>
                <a:sym typeface="Wingdings" pitchFamily="2" charset="2"/>
              </a:rPr>
              <a:t>Musta’ed</a:t>
            </a:r>
            <a:r>
              <a:rPr lang="en-US" sz="1400" dirty="0">
                <a:solidFill>
                  <a:srgbClr val="0000FF"/>
                </a:solidFill>
                <a:latin typeface="Calibri" panose="020F0502020204030204" pitchFamily="34" charset="0"/>
                <a:sym typeface="Wingdings" pitchFamily="2" charset="2"/>
              </a:rPr>
              <a:t>?</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3" name="Rectangle 8">
            <a:extLst>
              <a:ext uri="{FF2B5EF4-FFF2-40B4-BE49-F238E27FC236}">
                <a16:creationId xmlns:a16="http://schemas.microsoft.com/office/drawing/2014/main" id="{98B01B27-CEF6-DA10-1E7F-C792D2C1BC37}"/>
              </a:ext>
            </a:extLst>
          </p:cNvPr>
          <p:cNvSpPr>
            <a:spLocks noChangeArrowheads="1"/>
          </p:cNvSpPr>
          <p:nvPr/>
        </p:nvSpPr>
        <p:spPr bwMode="auto">
          <a:xfrm>
            <a:off x="372957" y="541266"/>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US" sz="1200" b="1" dirty="0">
                <a:solidFill>
                  <a:schemeClr val="accent1">
                    <a:lumMod val="75000"/>
                  </a:schemeClr>
                </a:solidFill>
                <a:latin typeface="Tahoma" pitchFamily="34" charset="0"/>
              </a:rPr>
              <a:t>16-Jul-23  </a:t>
            </a:r>
            <a:r>
              <a:rPr lang="en-US" sz="1400" dirty="0"/>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lang="en-US" sz="1200" b="1" dirty="0">
                <a:solidFill>
                  <a:schemeClr val="accent1">
                    <a:lumMod val="75000"/>
                  </a:schemeClr>
                </a:solidFill>
                <a:latin typeface="Tahoma" pitchFamily="34" charset="0"/>
              </a:rPr>
              <a:t>HIPO#34,Equipment/Asset</a:t>
            </a:r>
            <a:r>
              <a:rPr lang="en-US" sz="1200" dirty="0"/>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chemeClr val="accent1">
                    <a:lumMod val="75000"/>
                  </a:schemeClr>
                </a:solidFill>
                <a:latin typeface="Tahoma" pitchFamily="34" charset="0"/>
              </a:rPr>
              <a:t>LOF/Drops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lang="en-US" sz="1600" b="1" dirty="0">
                <a:solidFill>
                  <a:srgbClr val="4472C4"/>
                </a:solidFill>
                <a:latin typeface="Tahoma" pitchFamily="34" charset="0"/>
              </a:rPr>
              <a:t> </a:t>
            </a:r>
            <a:r>
              <a:rPr lang="en-US" sz="1200" b="1" dirty="0">
                <a:solidFill>
                  <a:schemeClr val="accent1">
                    <a:lumMod val="75000"/>
                  </a:schemeClr>
                </a:solidFill>
                <a:latin typeface="Tahoma" pitchFamily="34" charset="0"/>
              </a:rPr>
              <a:t>C3P  </a:t>
            </a:r>
            <a:r>
              <a:rPr lang="en-US" sz="1600" b="1" dirty="0">
                <a:solidFill>
                  <a:srgbClr val="4472C4"/>
                </a:solidFill>
                <a:latin typeface="Tahoma" pitchFamily="34" charset="0"/>
              </a:rPr>
              <a:t> </a:t>
            </a:r>
            <a:r>
              <a:rPr lang="en-US" sz="1400" b="1" dirty="0">
                <a:solidFill>
                  <a:prstClr val="black"/>
                </a:solidFill>
                <a:latin typeface="Tahoma" pitchFamily="34" charset="0"/>
              </a:rPr>
              <a:t>Activity:</a:t>
            </a:r>
            <a:r>
              <a:rPr lang="en-US" sz="1600" b="1" dirty="0">
                <a:solidFill>
                  <a:schemeClr val="accent1">
                    <a:lumMod val="75000"/>
                  </a:schemeClr>
                </a:solidFill>
                <a:latin typeface="Tahoma" pitchFamily="34" charset="0"/>
              </a:rPr>
              <a:t> </a:t>
            </a:r>
            <a:r>
              <a:rPr lang="en-US" sz="1200" b="1" dirty="0">
                <a:solidFill>
                  <a:schemeClr val="accent1">
                    <a:lumMod val="75000"/>
                  </a:schemeClr>
                </a:solidFill>
                <a:latin typeface="Tahoma" pitchFamily="34" charset="0"/>
              </a:rPr>
              <a:t>Crane</a:t>
            </a:r>
            <a:r>
              <a:rPr lang="en-US" sz="1600" b="1" dirty="0">
                <a:solidFill>
                  <a:schemeClr val="accent1">
                    <a:lumMod val="75000"/>
                  </a:schemeClr>
                </a:solidFill>
                <a:latin typeface="Tahoma" pitchFamily="34" charset="0"/>
              </a:rPr>
              <a:t> </a:t>
            </a:r>
            <a:r>
              <a:rPr lang="en-US" sz="1200" b="1" dirty="0">
                <a:solidFill>
                  <a:schemeClr val="accent1">
                    <a:lumMod val="75000"/>
                  </a:schemeClr>
                </a:solidFill>
                <a:latin typeface="Tahoma" pitchFamily="34" charset="0"/>
              </a:rPr>
              <a:t>Tipped over</a:t>
            </a:r>
          </a:p>
        </p:txBody>
      </p:sp>
      <p:sp>
        <p:nvSpPr>
          <p:cNvPr id="4" name="Rectangle: Rounded Corners 2">
            <a:extLst>
              <a:ext uri="{FF2B5EF4-FFF2-40B4-BE49-F238E27FC236}">
                <a16:creationId xmlns:a16="http://schemas.microsoft.com/office/drawing/2014/main" id="{8F070A6A-9327-4BCC-E987-E72A236D72B3}"/>
              </a:ext>
            </a:extLst>
          </p:cNvPr>
          <p:cNvSpPr/>
          <p:nvPr/>
        </p:nvSpPr>
        <p:spPr>
          <a:xfrm>
            <a:off x="10669473" y="1435"/>
            <a:ext cx="1507995" cy="397313"/>
          </a:xfrm>
          <a:prstGeom prst="round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2453427"/>
            <a:r>
              <a:rPr lang="en-US" sz="1200" dirty="0">
                <a:solidFill>
                  <a:prstClr val="black"/>
                </a:solidFill>
                <a:latin typeface="Calibri" panose="020F0502020204030204"/>
              </a:rPr>
              <a:t>Repeated Incident !</a:t>
            </a:r>
          </a:p>
        </p:txBody>
      </p:sp>
    </p:spTree>
    <p:extLst>
      <p:ext uri="{BB962C8B-B14F-4D97-AF65-F5344CB8AC3E}">
        <p14:creationId xmlns:p14="http://schemas.microsoft.com/office/powerpoint/2010/main" val="3252750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92850</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terms/"/>
    <ds:schemaRef ds:uri="http://purl.org/dc/elements/1.1/"/>
    <ds:schemaRef ds:uri="http://www.w3.org/XML/1998/namespace"/>
    <ds:schemaRef ds:uri="3ceb5f65-dae6-474f-b0e3-e45440128915"/>
    <ds:schemaRef ds:uri="4d6a9a96-6d9f-4ad2-8655-776f551124e3"/>
    <ds:schemaRef ds:uri="http://schemas.microsoft.com/office/2006/metadata/properties"/>
  </ds:schemaRefs>
</ds:datastoreItem>
</file>

<file path=customXml/itemProps2.xml><?xml version="1.0" encoding="utf-8"?>
<ds:datastoreItem xmlns:ds="http://schemas.openxmlformats.org/officeDocument/2006/customXml" ds:itemID="{C4063224-DE30-4690-880A-0406E13C9469}"/>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2444</TotalTime>
  <Words>760</Words>
  <Application>Microsoft Office PowerPoint</Application>
  <PresentationFormat>Widescreen</PresentationFormat>
  <Paragraphs>66</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HiPo#34 Cranned tipped onto one side</dc:title>
  <dc:creator>Mithun</dc:creator>
  <cp:lastModifiedBy>Zakwani, Salim MSE36</cp:lastModifiedBy>
  <cp:revision>78</cp:revision>
  <cp:lastPrinted>2023-08-09T10:48:33Z</cp:lastPrinted>
  <dcterms:created xsi:type="dcterms:W3CDTF">2018-09-24T07:27:56Z</dcterms:created>
  <dcterms:modified xsi:type="dcterms:W3CDTF">2024-02-21T03:36:14Z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ediaServiceImageTags">
    <vt:lpwstr/>
  </property>
</Properties>
</file>