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12" r:id="rId5"/>
    <p:sldId id="313"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0000"/>
    <a:srgbClr val="0000FF"/>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291" autoAdjust="0"/>
  </p:normalViewPr>
  <p:slideViewPr>
    <p:cSldViewPr>
      <p:cViewPr varScale="1">
        <p:scale>
          <a:sx n="93" d="100"/>
          <a:sy n="93" d="100"/>
        </p:scale>
        <p:origin x="8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17976" y="829649"/>
            <a:ext cx="5928777" cy="5879943"/>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 16.06.2021                                              Incident Type: HiPo#34 Drops</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0" indent="0" algn="just">
              <a:lnSpc>
                <a:spcPct val="107000"/>
              </a:lnSpc>
              <a:spcBef>
                <a:spcPts val="0"/>
              </a:spcBef>
              <a:spcAft>
                <a:spcPts val="800"/>
              </a:spcAft>
              <a:buNone/>
            </a:pPr>
            <a:r>
              <a:rPr lang="en-GB" sz="1200" kern="0" dirty="0">
                <a:latin typeface="+mj-lt"/>
                <a:ea typeface="Calibri" panose="020F0502020204030204" pitchFamily="34" charset="0"/>
                <a:cs typeface="Arial" panose="020B0604020202020204" pitchFamily="34" charset="0"/>
              </a:rPr>
              <a:t>On 16</a:t>
            </a:r>
            <a:r>
              <a:rPr lang="en-GB" sz="1200" kern="0" baseline="30000" dirty="0">
                <a:latin typeface="+mj-lt"/>
                <a:ea typeface="Calibri" panose="020F0502020204030204" pitchFamily="34" charset="0"/>
                <a:cs typeface="Arial" panose="020B0604020202020204" pitchFamily="34" charset="0"/>
              </a:rPr>
              <a:t>th</a:t>
            </a:r>
            <a:r>
              <a:rPr lang="en-GB" sz="1200" kern="0" dirty="0">
                <a:latin typeface="+mj-lt"/>
                <a:ea typeface="Calibri" panose="020F0502020204030204" pitchFamily="34" charset="0"/>
                <a:cs typeface="Arial" panose="020B0604020202020204" pitchFamily="34" charset="0"/>
              </a:rPr>
              <a:t> June 2021 at 1740 hrs, operations was picking up a 1.5m DP pup joint.  While the Floorman was operating the hydraulic winch of the substructure and lifting the pup joint through the V-door, as the pup joint was about to cross the V-door to the rig floor, it swung and got caught underneath the substructure beam. </a:t>
            </a:r>
          </a:p>
          <a:p>
            <a:pPr marL="0" indent="0" algn="just">
              <a:lnSpc>
                <a:spcPct val="107000"/>
              </a:lnSpc>
              <a:spcBef>
                <a:spcPts val="0"/>
              </a:spcBef>
              <a:spcAft>
                <a:spcPts val="800"/>
              </a:spcAft>
              <a:buNone/>
            </a:pPr>
            <a:r>
              <a:rPr lang="en-GB" sz="1200" kern="0" dirty="0">
                <a:latin typeface="+mj-lt"/>
                <a:ea typeface="Calibri" panose="020F0502020204030204" pitchFamily="34" charset="0"/>
                <a:cs typeface="Arial" panose="020B0604020202020204" pitchFamily="34" charset="0"/>
              </a:rPr>
              <a:t>The Driller and another Floorman were on the rig floor.  The Driller observed that the winch line chain was in high tension and immediately attempted to stop the winch operator but the wire rope sling parted at about 17m height above the rig floor (weight of the winch line ball is 6 kgs at 13m) and fell through the V-door with the chain linked on it while other end of the winch line came out from the crown sheave and landed on the rig floor.  Nobody was hurt as</a:t>
            </a:r>
            <a:r>
              <a:rPr lang="en-US" sz="1200" kern="0" dirty="0">
                <a:latin typeface="+mj-lt"/>
                <a:ea typeface="Calibri" panose="020F0502020204030204" pitchFamily="34" charset="0"/>
                <a:cs typeface="Arial" panose="020B0604020202020204" pitchFamily="34" charset="0"/>
              </a:rPr>
              <a:t> the red zone was observed at the time of the incident.</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eaLnBrk="1" hangingPunct="1">
              <a:defRPr/>
            </a:pPr>
            <a:endParaRPr lang="en-US" sz="1050" dirty="0">
              <a:solidFill>
                <a:srgbClr val="FF0000"/>
              </a:solidFill>
              <a:latin typeface="Arial" charset="0"/>
              <a:cs typeface="Tahoma" pitchFamily="34" charset="0"/>
            </a:endParaRPr>
          </a:p>
          <a:p>
            <a:pPr marL="285750" indent="-285750" algn="just" eaLnBrk="1" hangingPunct="1">
              <a:buFont typeface="Arial" panose="020B0604020202020204" pitchFamily="34" charset="0"/>
              <a:buChar char="•"/>
              <a:defRPr/>
            </a:pPr>
            <a:r>
              <a:rPr lang="en-US" sz="1200" dirty="0">
                <a:latin typeface="+mj-lt"/>
                <a:cs typeface="Arial" charset="0"/>
              </a:rPr>
              <a:t>Always ensure to stop the operation if you witness unsafe acts/conditions</a:t>
            </a:r>
          </a:p>
          <a:p>
            <a:pPr marL="285750" indent="-285750" algn="just" eaLnBrk="1" hangingPunct="1">
              <a:buFont typeface="Arial" panose="020B0604020202020204" pitchFamily="34" charset="0"/>
              <a:buChar char="•"/>
              <a:defRPr/>
            </a:pPr>
            <a:r>
              <a:rPr lang="en-US" sz="1200" dirty="0">
                <a:latin typeface="+mj-lt"/>
                <a:cs typeface="Tahoma" pitchFamily="34" charset="0"/>
              </a:rPr>
              <a:t>Always ensure to discuss potential hazards and risks in detail during the pre-job meeting (JSA / TRIC / TBT)</a:t>
            </a:r>
          </a:p>
          <a:p>
            <a:pPr marL="285750" indent="-285750" algn="just" eaLnBrk="1" hangingPunct="1">
              <a:buFont typeface="Arial" panose="020B0604020202020204" pitchFamily="34" charset="0"/>
              <a:buChar char="•"/>
              <a:defRPr/>
            </a:pPr>
            <a:r>
              <a:rPr lang="en-US" sz="1200" dirty="0">
                <a:latin typeface="+mj-lt"/>
                <a:cs typeface="Tahoma" pitchFamily="34" charset="0"/>
              </a:rPr>
              <a:t>Always ensure you do a proper planning for lifting and competent people are assigned to task.</a:t>
            </a:r>
          </a:p>
          <a:p>
            <a:pPr marL="285750" indent="-285750" algn="just" eaLnBrk="1" hangingPunct="1">
              <a:buFont typeface="Arial" panose="020B0604020202020204" pitchFamily="34" charset="0"/>
              <a:buChar char="•"/>
              <a:defRPr/>
            </a:pPr>
            <a:r>
              <a:rPr lang="en-US" sz="1200" dirty="0">
                <a:latin typeface="+mj-lt"/>
                <a:cs typeface="Tahoma" pitchFamily="34" charset="0"/>
              </a:rPr>
              <a:t>Always ensure following correct procedure for de-rating lifting equipment (OEM approval) </a:t>
            </a:r>
          </a:p>
          <a:p>
            <a:pPr marL="285750" indent="-285750" algn="just" eaLnBrk="1" hangingPunct="1">
              <a:buFont typeface="Arial" panose="020B0604020202020204" pitchFamily="34" charset="0"/>
              <a:buChar char="•"/>
              <a:defRPr/>
            </a:pPr>
            <a:r>
              <a:rPr lang="en-US" sz="1200" dirty="0">
                <a:latin typeface="+mj-lt"/>
                <a:cs typeface="Tahoma" pitchFamily="34" charset="0"/>
              </a:rPr>
              <a:t>Always ensure critical equipment inspections and certifications are properly done and the certificates reviewed prior to use of these equipment</a:t>
            </a:r>
          </a:p>
          <a:p>
            <a:pPr marL="285750" indent="-285750" algn="just" eaLnBrk="1" hangingPunct="1">
              <a:buFont typeface="Arial" panose="020B0604020202020204" pitchFamily="34" charset="0"/>
              <a:buChar char="•"/>
              <a:defRPr/>
            </a:pPr>
            <a:r>
              <a:rPr lang="en-US" sz="1200" dirty="0">
                <a:latin typeface="+mj-lt"/>
                <a:cs typeface="Tahoma" pitchFamily="34" charset="0"/>
              </a:rPr>
              <a:t>Ensure crew hands are capturing design issues during the hazard hunts.</a:t>
            </a:r>
          </a:p>
          <a:p>
            <a:pPr marL="285750" indent="-285750" eaLnBrk="1" hangingPunct="1">
              <a:buFont typeface="Arial" panose="020B0604020202020204" pitchFamily="34" charset="0"/>
              <a:buChar char="•"/>
              <a:defRPr/>
            </a:pPr>
            <a:endParaRPr lang="en-US" sz="140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8" name="TextBox 16"/>
          <p:cNvSpPr txBox="1">
            <a:spLocks noChangeArrowheads="1"/>
          </p:cNvSpPr>
          <p:nvPr/>
        </p:nvSpPr>
        <p:spPr bwMode="auto">
          <a:xfrm>
            <a:off x="485188" y="6346142"/>
            <a:ext cx="8524461" cy="338554"/>
          </a:xfrm>
          <a:prstGeom prst="rect">
            <a:avLst/>
          </a:prstGeom>
          <a:solidFill>
            <a:schemeClr val="accent2"/>
          </a:solidFill>
          <a:ln w="9525">
            <a:noFill/>
            <a:miter lim="800000"/>
            <a:headEnd/>
            <a:tailEnd/>
          </a:ln>
        </p:spPr>
        <p:txBody>
          <a:bodyPr wrap="square">
            <a:spAutoFit/>
          </a:bodyPr>
          <a:lstStyle/>
          <a:p>
            <a:pPr eaLnBrk="1" hangingPunct="1"/>
            <a:r>
              <a:rPr lang="en-US" sz="1600" b="1" dirty="0">
                <a:solidFill>
                  <a:srgbClr val="FFFF00"/>
                </a:solidFill>
                <a:latin typeface="Tahoma" pitchFamily="34" charset="0"/>
              </a:rPr>
              <a:t>Ensure equipment is correctly used &amp; lifting path is clear and free from obstacles </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7" name="Picture 16">
            <a:extLst>
              <a:ext uri="{FF2B5EF4-FFF2-40B4-BE49-F238E27FC236}">
                <a16:creationId xmlns:a16="http://schemas.microsoft.com/office/drawing/2014/main" id="{DCADF3B8-F055-4E0D-9F26-0928F27C42DB}"/>
              </a:ext>
            </a:extLst>
          </p:cNvPr>
          <p:cNvPicPr/>
          <p:nvPr/>
        </p:nvPicPr>
        <p:blipFill>
          <a:blip r:embed="rId3" cstate="print">
            <a:extLst>
              <a:ext uri="{28A0092B-C50C-407E-A947-70E740481C1C}">
                <a14:useLocalDpi xmlns:a14="http://schemas.microsoft.com/office/drawing/2010/main" val="0"/>
              </a:ext>
            </a:extLst>
          </a:blip>
          <a:srcRect/>
          <a:stretch/>
        </p:blipFill>
        <p:spPr bwMode="auto">
          <a:xfrm>
            <a:off x="6330158" y="729274"/>
            <a:ext cx="2803903" cy="2054050"/>
          </a:xfrm>
          <a:prstGeom prst="rect">
            <a:avLst/>
          </a:prstGeom>
          <a:noFill/>
          <a:ln>
            <a:noFill/>
          </a:ln>
        </p:spPr>
      </p:pic>
      <p:pic>
        <p:nvPicPr>
          <p:cNvPr id="18" name="Picture 17">
            <a:extLst>
              <a:ext uri="{FF2B5EF4-FFF2-40B4-BE49-F238E27FC236}">
                <a16:creationId xmlns:a16="http://schemas.microsoft.com/office/drawing/2014/main" id="{A08A2C55-67E3-45C5-8596-2A4D3C2FDAF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0158" y="4131524"/>
            <a:ext cx="2813842" cy="1997202"/>
          </a:xfrm>
          <a:prstGeom prst="rect">
            <a:avLst/>
          </a:prstGeom>
        </p:spPr>
      </p:pic>
      <p:sp>
        <p:nvSpPr>
          <p:cNvPr id="20" name="Multiply 21">
            <a:extLst>
              <a:ext uri="{FF2B5EF4-FFF2-40B4-BE49-F238E27FC236}">
                <a16:creationId xmlns:a16="http://schemas.microsoft.com/office/drawing/2014/main" id="{1A6F069E-BA94-4D12-AD0F-52746CA0217B}"/>
              </a:ext>
            </a:extLst>
          </p:cNvPr>
          <p:cNvSpPr/>
          <p:nvPr/>
        </p:nvSpPr>
        <p:spPr>
          <a:xfrm>
            <a:off x="6266649" y="1325202"/>
            <a:ext cx="762000" cy="1123195"/>
          </a:xfrm>
          <a:prstGeom prst="mathMultiply">
            <a:avLst>
              <a:gd name="adj1" fmla="val 12801"/>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Straight Arrow Connector 22">
            <a:extLst>
              <a:ext uri="{FF2B5EF4-FFF2-40B4-BE49-F238E27FC236}">
                <a16:creationId xmlns:a16="http://schemas.microsoft.com/office/drawing/2014/main" id="{60A1B01D-33CA-4556-8A96-59D52D47BDF8}"/>
              </a:ext>
            </a:extLst>
          </p:cNvPr>
          <p:cNvCxnSpPr>
            <a:cxnSpLocks/>
          </p:cNvCxnSpPr>
          <p:nvPr/>
        </p:nvCxnSpPr>
        <p:spPr>
          <a:xfrm flipV="1">
            <a:off x="7727140" y="1655228"/>
            <a:ext cx="221577" cy="29016"/>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L-Shape 23">
            <a:extLst>
              <a:ext uri="{FF2B5EF4-FFF2-40B4-BE49-F238E27FC236}">
                <a16:creationId xmlns:a16="http://schemas.microsoft.com/office/drawing/2014/main" id="{32AFE14E-B54C-424D-BF8B-CACC8E8EFB22}"/>
              </a:ext>
            </a:extLst>
          </p:cNvPr>
          <p:cNvSpPr/>
          <p:nvPr/>
        </p:nvSpPr>
        <p:spPr>
          <a:xfrm rot="18582742">
            <a:off x="6375775" y="5471063"/>
            <a:ext cx="855155" cy="401168"/>
          </a:xfrm>
          <a:prstGeom prst="corner">
            <a:avLst>
              <a:gd name="adj1" fmla="val 22832"/>
              <a:gd name="adj2" fmla="val 27533"/>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1F29110E-340C-4B4C-A83C-78B0AF422E89}"/>
              </a:ext>
            </a:extLst>
          </p:cNvPr>
          <p:cNvPicPr>
            <a:picLocks noChangeAspect="1"/>
          </p:cNvPicPr>
          <p:nvPr/>
        </p:nvPicPr>
        <p:blipFill>
          <a:blip r:embed="rId5"/>
          <a:stretch>
            <a:fillRect/>
          </a:stretch>
        </p:blipFill>
        <p:spPr>
          <a:xfrm>
            <a:off x="6328632" y="2484759"/>
            <a:ext cx="2816894" cy="1912510"/>
          </a:xfrm>
          <a:prstGeom prst="rect">
            <a:avLst/>
          </a:prstGeom>
        </p:spPr>
      </p:pic>
      <p:sp>
        <p:nvSpPr>
          <p:cNvPr id="14" name="TextBox 13">
            <a:extLst>
              <a:ext uri="{FF2B5EF4-FFF2-40B4-BE49-F238E27FC236}">
                <a16:creationId xmlns:a16="http://schemas.microsoft.com/office/drawing/2014/main" id="{2C20FA0B-D509-4464-97CC-21FE4D56C9ED}"/>
              </a:ext>
            </a:extLst>
          </p:cNvPr>
          <p:cNvSpPr txBox="1"/>
          <p:nvPr/>
        </p:nvSpPr>
        <p:spPr>
          <a:xfrm>
            <a:off x="6346680" y="4088106"/>
            <a:ext cx="2716967" cy="276999"/>
          </a:xfrm>
          <a:prstGeom prst="rect">
            <a:avLst/>
          </a:prstGeom>
          <a:noFill/>
        </p:spPr>
        <p:txBody>
          <a:bodyPr wrap="square" rtlCol="0">
            <a:spAutoFit/>
          </a:bodyPr>
          <a:lstStyle/>
          <a:p>
            <a:r>
              <a:rPr lang="en-GB" sz="1200" b="1" dirty="0">
                <a:solidFill>
                  <a:schemeClr val="accent5">
                    <a:lumMod val="75000"/>
                  </a:schemeClr>
                </a:solidFill>
                <a:latin typeface="Calibri" panose="020F0502020204030204" pitchFamily="34" charset="0"/>
                <a:cs typeface="Calibri" panose="020F0502020204030204" pitchFamily="34" charset="0"/>
              </a:rPr>
              <a:t>Open space where pup joint got caught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42291" y="1284288"/>
            <a:ext cx="8351838" cy="4216539"/>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adequate risk assessment is conducted for critical activities? </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dynamic DROPS are captured in your audit?</a:t>
            </a:r>
            <a:r>
              <a:rPr lang="en-US" sz="1400" strike="sngStrike" dirty="0">
                <a:solidFill>
                  <a:schemeClr val="accent2"/>
                </a:solidFill>
                <a:latin typeface="+mj-lt"/>
                <a:sym typeface="Wingdings" pitchFamily="2" charset="2"/>
              </a:rPr>
              <a:t> </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your team are empowered to intervene when required?</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your team are competent to carry out the task </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have a procedure for winch line operations that is communicated and understood by relevant personnel?</a:t>
            </a:r>
            <a:endParaRPr lang="en-US" sz="1400" strike="sngStrike" dirty="0">
              <a:solidFill>
                <a:schemeClr val="accent2"/>
              </a:solidFill>
              <a:latin typeface="+mj-lt"/>
              <a:sym typeface="Wingdings" pitchFamily="2" charset="2"/>
            </a:endParaRP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competence of your inspection company?</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your company is engaged in an Onsite Monitoring program?</a:t>
            </a: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323850" y="874713"/>
            <a:ext cx="7372350" cy="523220"/>
          </a:xfrm>
          <a:prstGeom prst="rect">
            <a:avLst/>
          </a:prstGeom>
          <a:noFill/>
          <a:ln w="9525">
            <a:noFill/>
            <a:miter lim="800000"/>
            <a:headEnd/>
            <a:tailEnd/>
          </a:ln>
        </p:spPr>
        <p:txBody>
          <a:bodyPr wrap="square">
            <a:spAutoFit/>
          </a:bodyPr>
          <a:lstStyle/>
          <a:p>
            <a:pPr marL="114300" indent="-114300" algn="just"/>
            <a:r>
              <a:rPr lang="en-US" sz="1400" b="1" dirty="0">
                <a:solidFill>
                  <a:srgbClr val="333399"/>
                </a:solidFill>
                <a:latin typeface="Tahoma" pitchFamily="34" charset="0"/>
              </a:rPr>
              <a:t>Date: 16.06.2021                                              Incident Type: HiPo#34 Drops</a:t>
            </a:r>
          </a:p>
          <a:p>
            <a:pPr marL="114300" indent="-114300" algn="just"/>
            <a:endParaRPr lang="en-US" sz="1400" b="1" dirty="0">
              <a:solidFill>
                <a:srgbClr val="333399"/>
              </a:solidFill>
              <a:latin typeface="Tahom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92709</DocId>
    <ImageCreateDate xmlns="4880E4F8-4B7D-4BDD-91E3-E10D47036ECA" xsi:nil="true"/>
    <wic_System_Copyright xmlns="http://schemas.microsoft.com/sharepoint/v3/fields" xsi:nil="true"/>
  </documentManagement>
</p:properti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2.xml><?xml version="1.0" encoding="utf-8"?>
<ds:datastoreItem xmlns:ds="http://schemas.openxmlformats.org/officeDocument/2006/customXml" ds:itemID="{417CDCFD-C2C6-4ECC-85D9-E8AEE3BFF834}">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3F0297BB-5B89-4AB6-BF1A-F94922DF22B7}"/>
</file>

<file path=docProps/app.xml><?xml version="1.0" encoding="utf-8"?>
<Properties xmlns="http://schemas.openxmlformats.org/officeDocument/2006/extended-properties" xmlns:vt="http://schemas.openxmlformats.org/officeDocument/2006/docPropsVTypes">
  <Template/>
  <TotalTime>6695</TotalTime>
  <Words>663</Words>
  <Application>Microsoft Office PowerPoint</Application>
  <PresentationFormat>On-screen Show (4:3)</PresentationFormat>
  <Paragraphs>55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HiPo#34 Final Post UWD IRC</dc:title>
  <dc:creator>MU93647</dc:creator>
  <cp:lastModifiedBy>Balushi, Sumaiya MSE36</cp:lastModifiedBy>
  <cp:revision>601</cp:revision>
  <dcterms:created xsi:type="dcterms:W3CDTF">2001-05-03T06:07:08Z</dcterms:created>
  <dcterms:modified xsi:type="dcterms:W3CDTF">2022-07-26T06:24:06Z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