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Layouts/slideLayout4.xml" ContentType="application/vnd.openxmlformats-officedocument.presentationml.slideLayout+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7"/>
  </p:notesMasterIdLst>
  <p:handoutMasterIdLst>
    <p:handoutMasterId r:id="rId8"/>
  </p:handoutMasterIdLst>
  <p:sldIdLst>
    <p:sldId id="312" r:id="rId5"/>
    <p:sldId id="313" r:id="rId6"/>
  </p:sldIdLst>
  <p:sldSz cx="9144000" cy="6858000" type="screen4x3"/>
  <p:notesSz cx="6670675" cy="9875838"/>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11">
          <p15:clr>
            <a:srgbClr val="A4A3A4"/>
          </p15:clr>
        </p15:guide>
        <p15:guide id="2" pos="21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000000"/>
    <a:srgbClr val="0000FF"/>
    <a:srgbClr val="5DD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291" autoAdjust="0"/>
  </p:normalViewPr>
  <p:slideViewPr>
    <p:cSldViewPr>
      <p:cViewPr varScale="1">
        <p:scale>
          <a:sx n="93" d="100"/>
          <a:sy n="93" d="100"/>
        </p:scale>
        <p:origin x="84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3111"/>
        <p:guide pos="210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890838"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9219" name="Rectangle 3"/>
          <p:cNvSpPr>
            <a:spLocks noGrp="1" noChangeArrowheads="1"/>
          </p:cNvSpPr>
          <p:nvPr>
            <p:ph type="dt" sz="quarter" idx="1"/>
          </p:nvPr>
        </p:nvSpPr>
        <p:spPr bwMode="auto">
          <a:xfrm>
            <a:off x="3779838" y="0"/>
            <a:ext cx="2890837"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9220" name="Rectangle 4"/>
          <p:cNvSpPr>
            <a:spLocks noGrp="1" noChangeArrowheads="1"/>
          </p:cNvSpPr>
          <p:nvPr>
            <p:ph type="ftr" sz="quarter" idx="2"/>
          </p:nvPr>
        </p:nvSpPr>
        <p:spPr bwMode="auto">
          <a:xfrm>
            <a:off x="0" y="9382125"/>
            <a:ext cx="2890838"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9221" name="Rectangle 5"/>
          <p:cNvSpPr>
            <a:spLocks noGrp="1" noChangeArrowheads="1"/>
          </p:cNvSpPr>
          <p:nvPr>
            <p:ph type="sldNum" sz="quarter" idx="3"/>
          </p:nvPr>
        </p:nvSpPr>
        <p:spPr bwMode="auto">
          <a:xfrm>
            <a:off x="3779838" y="9382125"/>
            <a:ext cx="2890837"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5B55AA87-4B92-460C-977B-0D3A2F64F625}" type="slidenum">
              <a:rPr lang="en-US"/>
              <a:pPr>
                <a:defRPr/>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890838"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195" name="Rectangle 3"/>
          <p:cNvSpPr>
            <a:spLocks noGrp="1" noChangeArrowheads="1"/>
          </p:cNvSpPr>
          <p:nvPr>
            <p:ph type="dt" idx="1"/>
          </p:nvPr>
        </p:nvSpPr>
        <p:spPr bwMode="auto">
          <a:xfrm>
            <a:off x="3779838" y="0"/>
            <a:ext cx="2890837"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32772" name="Rectangle 4"/>
          <p:cNvSpPr>
            <a:spLocks noGrp="1" noRot="1" noChangeAspect="1" noChangeArrowheads="1" noTextEdit="1"/>
          </p:cNvSpPr>
          <p:nvPr>
            <p:ph type="sldImg" idx="2"/>
          </p:nvPr>
        </p:nvSpPr>
        <p:spPr bwMode="auto">
          <a:xfrm>
            <a:off x="868363" y="741363"/>
            <a:ext cx="4933950" cy="3702050"/>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889000" y="4691063"/>
            <a:ext cx="4892675" cy="44434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9382125"/>
            <a:ext cx="2890838"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199" name="Rectangle 7"/>
          <p:cNvSpPr>
            <a:spLocks noGrp="1" noChangeArrowheads="1"/>
          </p:cNvSpPr>
          <p:nvPr>
            <p:ph type="sldNum" sz="quarter" idx="5"/>
          </p:nvPr>
        </p:nvSpPr>
        <p:spPr bwMode="auto">
          <a:xfrm>
            <a:off x="3779838" y="9382125"/>
            <a:ext cx="2890837"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77F9EFC2-B0DD-4BF2-8694-068D2DFD785E}"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r>
              <a:rPr lang="en-US" dirty="0"/>
              <a:t>Ensure all dates and titles are input </a:t>
            </a:r>
          </a:p>
          <a:p>
            <a:endParaRPr lang="en-US" dirty="0"/>
          </a:p>
          <a:p>
            <a:r>
              <a:rPr lang="en-US" dirty="0"/>
              <a:t>A short description should be provided without mentioning names of contractors or</a:t>
            </a:r>
            <a:r>
              <a:rPr lang="en-US" baseline="0" dirty="0"/>
              <a:t> individuals.  You should include, what happened, to who (by job title) and what injuries this resulted in.  Nothing more!</a:t>
            </a:r>
          </a:p>
          <a:p>
            <a:endParaRPr lang="en-US" baseline="0" dirty="0"/>
          </a:p>
          <a:p>
            <a:r>
              <a:rPr lang="en-US" baseline="0" dirty="0"/>
              <a:t>Four to five bullet points highlighting the main findings from the investigation.  Remember the target audience is the front line staff so this should be written in simple terms in a way that everyone can understand.</a:t>
            </a:r>
          </a:p>
          <a:p>
            <a:endParaRPr lang="en-US" baseline="0" dirty="0"/>
          </a:p>
          <a:p>
            <a:r>
              <a:rPr lang="en-US" baseline="0" dirty="0"/>
              <a:t>The strap line should be the main point you want to get across</a:t>
            </a:r>
          </a:p>
          <a:p>
            <a:endParaRPr lang="en-US" baseline="0" dirty="0"/>
          </a:p>
          <a:p>
            <a:r>
              <a:rPr lang="en-US" baseline="0" dirty="0"/>
              <a:t>The images should be self explanatory, what went wrong (if you create a reconstruction please ensure you do not put people at risk) and below how it should be done.   </a:t>
            </a:r>
            <a:endParaRPr lang="en-US" dirty="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t>Ensure all dates and titles are input </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Make a list of closed questions (only ‘yes’ or ‘no’ as an answer) to ask others if they have the same issues based on the management or HSE-MS failings or shortfalls identified in the investigation. </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Imagine you have to audit other companies to see if they could have the same issues.</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These questions should start</a:t>
            </a:r>
            <a:r>
              <a:rPr lang="en-US" baseline="0" dirty="0">
                <a:solidFill>
                  <a:srgbClr val="0033CC"/>
                </a:solidFill>
                <a:latin typeface="Arial" charset="0"/>
                <a:cs typeface="Arial" charset="0"/>
                <a:sym typeface="Wingdings" pitchFamily="2" charset="2"/>
              </a:rPr>
              <a:t> with: Do you ensure…………………?</a:t>
            </a:r>
            <a:endParaRPr lang="en-US" dirty="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7" name="Rectangle 6"/>
          <p:cNvSpPr>
            <a:spLocks noGrp="1" noChangeArrowheads="1"/>
          </p:cNvSpPr>
          <p:nvPr>
            <p:ph type="sldNum" sz="quarter" idx="12"/>
          </p:nvPr>
        </p:nvSpPr>
        <p:spPr/>
        <p:txBody>
          <a:bodyPr/>
          <a:lstStyle>
            <a:lvl1pPr algn="ctr">
              <a:defRPr/>
            </a:lvl1pPr>
          </a:lstStyle>
          <a:p>
            <a:pPr>
              <a:defRPr/>
            </a:pPr>
            <a:fld id="{15B704AD-0DEC-4276-A217-14915B9EB7E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5" name="Rectangle 6"/>
          <p:cNvSpPr>
            <a:spLocks noGrp="1" noChangeArrowheads="1"/>
          </p:cNvSpPr>
          <p:nvPr>
            <p:ph type="sldNum" sz="quarter" idx="12"/>
          </p:nvPr>
        </p:nvSpPr>
        <p:spPr/>
        <p:txBody>
          <a:bodyPr/>
          <a:lstStyle>
            <a:lvl1pPr algn="ctr">
              <a:defRPr/>
            </a:lvl1pPr>
          </a:lstStyle>
          <a:p>
            <a:pPr>
              <a:defRPr/>
            </a:pPr>
            <a:fld id="{1A920DC4-FE34-4663-8FB7-16362F8E3E2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4" name="Rectangle 6"/>
          <p:cNvSpPr>
            <a:spLocks noGrp="1" noChangeArrowheads="1"/>
          </p:cNvSpPr>
          <p:nvPr>
            <p:ph type="sldNum" sz="quarter" idx="12"/>
          </p:nvPr>
        </p:nvSpPr>
        <p:spPr/>
        <p:txBody>
          <a:bodyPr/>
          <a:lstStyle>
            <a:lvl1pPr algn="ctr">
              <a:defRPr/>
            </a:lvl1pPr>
          </a:lstStyle>
          <a:p>
            <a:pPr>
              <a:defRPr/>
            </a:pPr>
            <a:fld id="{C085B925-3865-4333-AFCB-ABF9FE11EB42}"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6" name="Rectangle 6"/>
          <p:cNvSpPr>
            <a:spLocks noGrp="1" noChangeArrowheads="1"/>
          </p:cNvSpPr>
          <p:nvPr>
            <p:ph type="sldNum" sz="quarter" idx="12"/>
          </p:nvPr>
        </p:nvSpPr>
        <p:spPr/>
        <p:txBody>
          <a:bodyPr/>
          <a:lstStyle>
            <a:lvl1pPr algn="ctr">
              <a:defRPr/>
            </a:lvl1pPr>
          </a:lstStyle>
          <a:p>
            <a:pPr>
              <a:defRPr/>
            </a:pPr>
            <a:fld id="{CF1380D9-E0BB-484F-BE96-17EE0360769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r>
              <a:rPr lang="en-US"/>
              <a:t>Confidential - Not to be shared outside of PDO/PDO contractors </a:t>
            </a:r>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10281B74-92C0-4899-8AEC-B63DF05B8251}" type="slidenum">
              <a:rPr lang="en-US"/>
              <a:pPr>
                <a:defRPr/>
              </a:pPr>
              <a:t>‹#›</a:t>
            </a:fld>
            <a:endParaRPr lang="en-US"/>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a:p>
        </p:txBody>
      </p:sp>
      <p:pic>
        <p:nvPicPr>
          <p:cNvPr id="1032" name="Content Placeholder 3" descr="PPT option1.jpg"/>
          <p:cNvPicPr>
            <a:picLocks noChangeAspect="1"/>
          </p:cNvPicPr>
          <p:nvPr userDrawn="1"/>
        </p:nvPicPr>
        <p:blipFill>
          <a:blip r:embed="rId6" cstate="email"/>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71" r:id="rId1"/>
    <p:sldLayoutId id="2147483972" r:id="rId2"/>
    <p:sldLayoutId id="2147483973" r:id="rId3"/>
    <p:sldLayoutId id="2147483974" r:id="rId4"/>
  </p:sldLayoutIdLst>
  <p:hf sldNum="0" hd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317976" y="829649"/>
            <a:ext cx="5928777" cy="5879943"/>
          </a:xfrm>
          <a:prstGeom prst="rect">
            <a:avLst/>
          </a:prstGeom>
          <a:noFill/>
          <a:ln w="19050">
            <a:noFill/>
            <a:miter lim="800000"/>
            <a:headEnd/>
            <a:tailEnd/>
          </a:ln>
        </p:spPr>
        <p:txBody>
          <a:bodyPr wrap="square">
            <a:spAutoFit/>
          </a:bodyPr>
          <a:lstStyle/>
          <a:p>
            <a:pPr marL="114300" indent="-114300" algn="just">
              <a:defRPr/>
            </a:pPr>
            <a:r>
              <a:rPr lang="en-GB" sz="1200" b="1" dirty="0">
                <a:solidFill>
                  <a:srgbClr val="333399"/>
                </a:solidFill>
                <a:latin typeface="Tahoma" pitchFamily="34" charset="0"/>
              </a:rPr>
              <a:t>Date: 16.06.2021                                              Incident Type: HiPo#34 Drops</a:t>
            </a:r>
            <a:endParaRPr lang="en-US" sz="1200" b="1" dirty="0">
              <a:solidFill>
                <a:srgbClr val="333399"/>
              </a:solidFill>
              <a:latin typeface="Tahoma" pitchFamily="34" charset="0"/>
            </a:endParaRPr>
          </a:p>
          <a:p>
            <a:pPr marL="114300" indent="-114300" algn="just">
              <a:defRPr/>
            </a:pPr>
            <a:endParaRPr lang="en-US" sz="1300" b="1" dirty="0">
              <a:solidFill>
                <a:srgbClr val="FF0000"/>
              </a:solidFill>
              <a:latin typeface="Tahoma" pitchFamily="34" charset="0"/>
            </a:endParaRPr>
          </a:p>
          <a:p>
            <a:pPr marL="114300" indent="-114300" algn="just">
              <a:defRPr/>
            </a:pPr>
            <a:r>
              <a:rPr lang="en-US" sz="1600" b="1" dirty="0">
                <a:solidFill>
                  <a:srgbClr val="FF0000"/>
                </a:solidFill>
                <a:latin typeface="Tahoma" pitchFamily="34" charset="0"/>
              </a:rPr>
              <a:t>What happened?</a:t>
            </a:r>
            <a:endParaRPr lang="en-US" sz="1600" dirty="0">
              <a:solidFill>
                <a:srgbClr val="FF0000"/>
              </a:solidFill>
              <a:latin typeface="Tahoma" pitchFamily="34" charset="0"/>
            </a:endParaRPr>
          </a:p>
          <a:p>
            <a:pPr marL="0" indent="0" algn="just">
              <a:lnSpc>
                <a:spcPct val="107000"/>
              </a:lnSpc>
              <a:spcBef>
                <a:spcPts val="0"/>
              </a:spcBef>
              <a:spcAft>
                <a:spcPts val="800"/>
              </a:spcAft>
              <a:buNone/>
            </a:pPr>
            <a:r>
              <a:rPr lang="en-GB" sz="1200" kern="0" dirty="0">
                <a:latin typeface="+mj-lt"/>
                <a:ea typeface="Calibri" panose="020F0502020204030204" pitchFamily="34" charset="0"/>
                <a:cs typeface="Arial" panose="020B0604020202020204" pitchFamily="34" charset="0"/>
              </a:rPr>
              <a:t>On 16</a:t>
            </a:r>
            <a:r>
              <a:rPr lang="en-GB" sz="1200" kern="0" baseline="30000" dirty="0">
                <a:latin typeface="+mj-lt"/>
                <a:ea typeface="Calibri" panose="020F0502020204030204" pitchFamily="34" charset="0"/>
                <a:cs typeface="Arial" panose="020B0604020202020204" pitchFamily="34" charset="0"/>
              </a:rPr>
              <a:t>th</a:t>
            </a:r>
            <a:r>
              <a:rPr lang="en-GB" sz="1200" kern="0" dirty="0">
                <a:latin typeface="+mj-lt"/>
                <a:ea typeface="Calibri" panose="020F0502020204030204" pitchFamily="34" charset="0"/>
                <a:cs typeface="Arial" panose="020B0604020202020204" pitchFamily="34" charset="0"/>
              </a:rPr>
              <a:t> June 2021 at 1740 hrs, operations was picking up a 1.5m DP pup joint.  While the Floorman was operating the hydraulic winch of the substructure and lifting the pup joint through the V-door, as the pup joint was about to cross the V-door to the rig floor, it swung and got caught underneath the substructure beam. </a:t>
            </a:r>
          </a:p>
          <a:p>
            <a:pPr marL="0" indent="0" algn="just">
              <a:lnSpc>
                <a:spcPct val="107000"/>
              </a:lnSpc>
              <a:spcBef>
                <a:spcPts val="0"/>
              </a:spcBef>
              <a:spcAft>
                <a:spcPts val="800"/>
              </a:spcAft>
              <a:buNone/>
            </a:pPr>
            <a:r>
              <a:rPr lang="en-GB" sz="1200" kern="0" dirty="0">
                <a:latin typeface="+mj-lt"/>
                <a:ea typeface="Calibri" panose="020F0502020204030204" pitchFamily="34" charset="0"/>
                <a:cs typeface="Arial" panose="020B0604020202020204" pitchFamily="34" charset="0"/>
              </a:rPr>
              <a:t>The Driller and another Floorman were on the rig floor.  The Driller observed that the winch line chain was in high tension and immediately attempted to stop the winch operator but the wire rope sling parted at about 17m height above the rig floor (weight of the winch line ball is 6 kgs at 13m) and fell through the V-door with the chain linked on it while other end of the winch line came out from the crown sheave and landed on the rig floor.  Nobody was hurt as</a:t>
            </a:r>
            <a:r>
              <a:rPr lang="en-US" sz="1200" kern="0" dirty="0">
                <a:latin typeface="+mj-lt"/>
                <a:ea typeface="Calibri" panose="020F0502020204030204" pitchFamily="34" charset="0"/>
                <a:cs typeface="Arial" panose="020B0604020202020204" pitchFamily="34" charset="0"/>
              </a:rPr>
              <a:t> the red zone was observed at the time of the incident.</a:t>
            </a:r>
          </a:p>
          <a:p>
            <a:pPr marL="342900" indent="-342900" eaLnBrk="1" hangingPunct="1">
              <a:defRPr/>
            </a:pPr>
            <a:endParaRPr lang="en-US" sz="600" dirty="0">
              <a:solidFill>
                <a:srgbClr val="000000"/>
              </a:solidFill>
              <a:latin typeface="Arial" charset="0"/>
            </a:endParaRPr>
          </a:p>
          <a:p>
            <a:pPr marL="114300" indent="-114300" algn="just">
              <a:defRPr/>
            </a:pPr>
            <a:r>
              <a:rPr lang="en-US" sz="1600" b="1" dirty="0">
                <a:solidFill>
                  <a:srgbClr val="333399"/>
                </a:solidFill>
                <a:latin typeface="Tahoma" pitchFamily="34" charset="0"/>
              </a:rPr>
              <a:t>Your learning from this incident..</a:t>
            </a:r>
          </a:p>
          <a:p>
            <a:pPr eaLnBrk="1" hangingPunct="1">
              <a:defRPr/>
            </a:pPr>
            <a:endParaRPr lang="en-US" sz="1050" dirty="0">
              <a:solidFill>
                <a:srgbClr val="FF0000"/>
              </a:solidFill>
              <a:latin typeface="Arial" charset="0"/>
              <a:cs typeface="Tahoma" pitchFamily="34" charset="0"/>
            </a:endParaRPr>
          </a:p>
          <a:p>
            <a:pPr marL="285750" indent="-285750" algn="just" eaLnBrk="1" hangingPunct="1">
              <a:buFont typeface="Arial" panose="020B0604020202020204" pitchFamily="34" charset="0"/>
              <a:buChar char="•"/>
              <a:defRPr/>
            </a:pPr>
            <a:r>
              <a:rPr lang="en-US" sz="1200" dirty="0">
                <a:latin typeface="+mj-lt"/>
                <a:cs typeface="Arial" charset="0"/>
              </a:rPr>
              <a:t>Always ensure to stop the operation if you witness unsafe acts/conditions</a:t>
            </a:r>
          </a:p>
          <a:p>
            <a:pPr marL="285750" indent="-285750" algn="just" eaLnBrk="1" hangingPunct="1">
              <a:buFont typeface="Arial" panose="020B0604020202020204" pitchFamily="34" charset="0"/>
              <a:buChar char="•"/>
              <a:defRPr/>
            </a:pPr>
            <a:r>
              <a:rPr lang="en-US" sz="1200" dirty="0">
                <a:latin typeface="+mj-lt"/>
                <a:cs typeface="Tahoma" pitchFamily="34" charset="0"/>
              </a:rPr>
              <a:t>Always ensure to discuss potential hazards and risks in detail during the pre-job meeting (JSA / TRIC / TBT)</a:t>
            </a:r>
          </a:p>
          <a:p>
            <a:pPr marL="285750" indent="-285750" algn="just" eaLnBrk="1" hangingPunct="1">
              <a:buFont typeface="Arial" panose="020B0604020202020204" pitchFamily="34" charset="0"/>
              <a:buChar char="•"/>
              <a:defRPr/>
            </a:pPr>
            <a:r>
              <a:rPr lang="en-US" sz="1200" dirty="0">
                <a:latin typeface="+mj-lt"/>
                <a:cs typeface="Tahoma" pitchFamily="34" charset="0"/>
              </a:rPr>
              <a:t>Always ensure you do a proper planning for lifting and competent people are assigned to task.</a:t>
            </a:r>
          </a:p>
          <a:p>
            <a:pPr marL="285750" indent="-285750" algn="just" eaLnBrk="1" hangingPunct="1">
              <a:buFont typeface="Arial" panose="020B0604020202020204" pitchFamily="34" charset="0"/>
              <a:buChar char="•"/>
              <a:defRPr/>
            </a:pPr>
            <a:r>
              <a:rPr lang="en-US" sz="1200" dirty="0">
                <a:latin typeface="+mj-lt"/>
                <a:cs typeface="Tahoma" pitchFamily="34" charset="0"/>
              </a:rPr>
              <a:t>Always ensure following correct procedure for de-rating lifting equipment (OEM approval) </a:t>
            </a:r>
          </a:p>
          <a:p>
            <a:pPr marL="285750" indent="-285750" algn="just" eaLnBrk="1" hangingPunct="1">
              <a:buFont typeface="Arial" panose="020B0604020202020204" pitchFamily="34" charset="0"/>
              <a:buChar char="•"/>
              <a:defRPr/>
            </a:pPr>
            <a:r>
              <a:rPr lang="en-US" sz="1200" dirty="0">
                <a:latin typeface="+mj-lt"/>
                <a:cs typeface="Tahoma" pitchFamily="34" charset="0"/>
              </a:rPr>
              <a:t>Always ensure critical equipment inspections and certifications are properly done and the certificates reviewed prior to use of these equipment</a:t>
            </a:r>
          </a:p>
          <a:p>
            <a:pPr marL="285750" indent="-285750" algn="just" eaLnBrk="1" hangingPunct="1">
              <a:buFont typeface="Arial" panose="020B0604020202020204" pitchFamily="34" charset="0"/>
              <a:buChar char="•"/>
              <a:defRPr/>
            </a:pPr>
            <a:r>
              <a:rPr lang="en-US" sz="1200" dirty="0">
                <a:latin typeface="+mj-lt"/>
                <a:cs typeface="Tahoma" pitchFamily="34" charset="0"/>
              </a:rPr>
              <a:t>Ensure crew hands are capturing design issues during the hazard hunts.</a:t>
            </a:r>
          </a:p>
          <a:p>
            <a:pPr marL="285750" indent="-285750" eaLnBrk="1" hangingPunct="1">
              <a:buFont typeface="Arial" panose="020B0604020202020204" pitchFamily="34" charset="0"/>
              <a:buChar char="•"/>
              <a:defRPr/>
            </a:pPr>
            <a:endParaRPr lang="en-US" sz="1400" dirty="0">
              <a:solidFill>
                <a:srgbClr val="FF0000"/>
              </a:solidFill>
              <a:latin typeface="Arial" charset="0"/>
              <a:cs typeface="Tahoma" pitchFamily="34" charset="0"/>
            </a:endParaRPr>
          </a:p>
          <a:p>
            <a:pPr marL="119063" indent="-119063" eaLnBrk="1" hangingPunct="1">
              <a:defRPr/>
            </a:pPr>
            <a:endParaRPr lang="en-US" sz="1400" dirty="0">
              <a:solidFill>
                <a:srgbClr val="000000"/>
              </a:solidFill>
              <a:latin typeface="Arial" charset="0"/>
            </a:endParaRPr>
          </a:p>
        </p:txBody>
      </p:sp>
      <p:sp>
        <p:nvSpPr>
          <p:cNvPr id="26628" name="TextBox 16"/>
          <p:cNvSpPr txBox="1">
            <a:spLocks noChangeArrowheads="1"/>
          </p:cNvSpPr>
          <p:nvPr/>
        </p:nvSpPr>
        <p:spPr bwMode="auto">
          <a:xfrm>
            <a:off x="485188" y="6346142"/>
            <a:ext cx="8524461" cy="338554"/>
          </a:xfrm>
          <a:prstGeom prst="rect">
            <a:avLst/>
          </a:prstGeom>
          <a:solidFill>
            <a:schemeClr val="accent2"/>
          </a:solidFill>
          <a:ln w="9525">
            <a:noFill/>
            <a:miter lim="800000"/>
            <a:headEnd/>
            <a:tailEnd/>
          </a:ln>
        </p:spPr>
        <p:txBody>
          <a:bodyPr wrap="square">
            <a:spAutoFit/>
          </a:bodyPr>
          <a:lstStyle/>
          <a:p>
            <a:pPr eaLnBrk="1" hangingPunct="1"/>
            <a:r>
              <a:rPr lang="en-US" sz="1600" b="1" dirty="0">
                <a:solidFill>
                  <a:srgbClr val="FFFF00"/>
                </a:solidFill>
                <a:latin typeface="Tahoma" pitchFamily="34" charset="0"/>
              </a:rPr>
              <a:t>Ensure equipment is correctly used &amp; lifting path is clear and free from obstacles </a:t>
            </a:r>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pic>
        <p:nvPicPr>
          <p:cNvPr id="17" name="Picture 16">
            <a:extLst>
              <a:ext uri="{FF2B5EF4-FFF2-40B4-BE49-F238E27FC236}">
                <a16:creationId xmlns:a16="http://schemas.microsoft.com/office/drawing/2014/main" id="{DCADF3B8-F055-4E0D-9F26-0928F27C42DB}"/>
              </a:ext>
            </a:extLst>
          </p:cNvPr>
          <p:cNvPicPr/>
          <p:nvPr/>
        </p:nvPicPr>
        <p:blipFill>
          <a:blip r:embed="rId3" cstate="print">
            <a:extLst>
              <a:ext uri="{28A0092B-C50C-407E-A947-70E740481C1C}">
                <a14:useLocalDpi xmlns:a14="http://schemas.microsoft.com/office/drawing/2010/main" val="0"/>
              </a:ext>
            </a:extLst>
          </a:blip>
          <a:srcRect/>
          <a:stretch/>
        </p:blipFill>
        <p:spPr bwMode="auto">
          <a:xfrm>
            <a:off x="6330158" y="729274"/>
            <a:ext cx="2803903" cy="2054050"/>
          </a:xfrm>
          <a:prstGeom prst="rect">
            <a:avLst/>
          </a:prstGeom>
          <a:noFill/>
          <a:ln>
            <a:noFill/>
          </a:ln>
        </p:spPr>
      </p:pic>
      <p:pic>
        <p:nvPicPr>
          <p:cNvPr id="18" name="Picture 17">
            <a:extLst>
              <a:ext uri="{FF2B5EF4-FFF2-40B4-BE49-F238E27FC236}">
                <a16:creationId xmlns:a16="http://schemas.microsoft.com/office/drawing/2014/main" id="{A08A2C55-67E3-45C5-8596-2A4D3C2FDAF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330158" y="4131524"/>
            <a:ext cx="2813842" cy="1997202"/>
          </a:xfrm>
          <a:prstGeom prst="rect">
            <a:avLst/>
          </a:prstGeom>
        </p:spPr>
      </p:pic>
      <p:sp>
        <p:nvSpPr>
          <p:cNvPr id="20" name="Multiply 21">
            <a:extLst>
              <a:ext uri="{FF2B5EF4-FFF2-40B4-BE49-F238E27FC236}">
                <a16:creationId xmlns:a16="http://schemas.microsoft.com/office/drawing/2014/main" id="{1A6F069E-BA94-4D12-AD0F-52746CA0217B}"/>
              </a:ext>
            </a:extLst>
          </p:cNvPr>
          <p:cNvSpPr/>
          <p:nvPr/>
        </p:nvSpPr>
        <p:spPr>
          <a:xfrm>
            <a:off x="6266649" y="1325202"/>
            <a:ext cx="762000" cy="1123195"/>
          </a:xfrm>
          <a:prstGeom prst="mathMultiply">
            <a:avLst>
              <a:gd name="adj1" fmla="val 12801"/>
            </a:avLst>
          </a:prstGeom>
          <a:solidFill>
            <a:srgbClr val="FF0000"/>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3" name="Straight Arrow Connector 22">
            <a:extLst>
              <a:ext uri="{FF2B5EF4-FFF2-40B4-BE49-F238E27FC236}">
                <a16:creationId xmlns:a16="http://schemas.microsoft.com/office/drawing/2014/main" id="{60A1B01D-33CA-4556-8A96-59D52D47BDF8}"/>
              </a:ext>
            </a:extLst>
          </p:cNvPr>
          <p:cNvCxnSpPr>
            <a:cxnSpLocks/>
          </p:cNvCxnSpPr>
          <p:nvPr/>
        </p:nvCxnSpPr>
        <p:spPr>
          <a:xfrm flipV="1">
            <a:off x="7727140" y="1655228"/>
            <a:ext cx="221577" cy="29016"/>
          </a:xfrm>
          <a:prstGeom prst="straightConnector1">
            <a:avLst/>
          </a:prstGeom>
          <a:ln w="127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4" name="L-Shape 23">
            <a:extLst>
              <a:ext uri="{FF2B5EF4-FFF2-40B4-BE49-F238E27FC236}">
                <a16:creationId xmlns:a16="http://schemas.microsoft.com/office/drawing/2014/main" id="{32AFE14E-B54C-424D-BF8B-CACC8E8EFB22}"/>
              </a:ext>
            </a:extLst>
          </p:cNvPr>
          <p:cNvSpPr/>
          <p:nvPr/>
        </p:nvSpPr>
        <p:spPr>
          <a:xfrm rot="18582742">
            <a:off x="6375775" y="5471063"/>
            <a:ext cx="855155" cy="401168"/>
          </a:xfrm>
          <a:prstGeom prst="corner">
            <a:avLst>
              <a:gd name="adj1" fmla="val 22832"/>
              <a:gd name="adj2" fmla="val 27533"/>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Picture 2">
            <a:extLst>
              <a:ext uri="{FF2B5EF4-FFF2-40B4-BE49-F238E27FC236}">
                <a16:creationId xmlns:a16="http://schemas.microsoft.com/office/drawing/2014/main" id="{1F29110E-340C-4B4C-A83C-78B0AF422E89}"/>
              </a:ext>
            </a:extLst>
          </p:cNvPr>
          <p:cNvPicPr>
            <a:picLocks noChangeAspect="1"/>
          </p:cNvPicPr>
          <p:nvPr/>
        </p:nvPicPr>
        <p:blipFill>
          <a:blip r:embed="rId5"/>
          <a:stretch>
            <a:fillRect/>
          </a:stretch>
        </p:blipFill>
        <p:spPr>
          <a:xfrm>
            <a:off x="6328632" y="2484759"/>
            <a:ext cx="2816894" cy="1912510"/>
          </a:xfrm>
          <a:prstGeom prst="rect">
            <a:avLst/>
          </a:prstGeom>
        </p:spPr>
      </p:pic>
      <p:sp>
        <p:nvSpPr>
          <p:cNvPr id="14" name="TextBox 13">
            <a:extLst>
              <a:ext uri="{FF2B5EF4-FFF2-40B4-BE49-F238E27FC236}">
                <a16:creationId xmlns:a16="http://schemas.microsoft.com/office/drawing/2014/main" id="{2C20FA0B-D509-4464-97CC-21FE4D56C9ED}"/>
              </a:ext>
            </a:extLst>
          </p:cNvPr>
          <p:cNvSpPr txBox="1"/>
          <p:nvPr/>
        </p:nvSpPr>
        <p:spPr>
          <a:xfrm>
            <a:off x="6346680" y="4088106"/>
            <a:ext cx="2716967" cy="276999"/>
          </a:xfrm>
          <a:prstGeom prst="rect">
            <a:avLst/>
          </a:prstGeom>
          <a:noFill/>
        </p:spPr>
        <p:txBody>
          <a:bodyPr wrap="square" rtlCol="0">
            <a:spAutoFit/>
          </a:bodyPr>
          <a:lstStyle/>
          <a:p>
            <a:r>
              <a:rPr lang="en-GB" sz="1200" b="1" dirty="0">
                <a:solidFill>
                  <a:schemeClr val="accent5">
                    <a:lumMod val="75000"/>
                  </a:schemeClr>
                </a:solidFill>
                <a:latin typeface="Calibri" panose="020F0502020204030204" pitchFamily="34" charset="0"/>
                <a:cs typeface="Calibri" panose="020F0502020204030204" pitchFamily="34" charset="0"/>
              </a:rPr>
              <a:t>Open space where pup joint got caught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342291" y="1284288"/>
            <a:ext cx="8351838" cy="4216539"/>
          </a:xfrm>
          <a:prstGeom prst="rect">
            <a:avLst/>
          </a:prstGeom>
          <a:noFill/>
          <a:ln w="19050">
            <a:noFill/>
            <a:miter lim="800000"/>
            <a:headEnd/>
            <a:tailEnd/>
          </a:ln>
        </p:spPr>
        <p:txBody>
          <a:bodyPr>
            <a:spAutoFit/>
          </a:bodyPr>
          <a:lstStyle/>
          <a:p>
            <a:pPr algn="just" eaLnBrk="1" hangingPunct="1">
              <a:spcBef>
                <a:spcPct val="50000"/>
              </a:spcBef>
              <a:defRPr/>
            </a:pPr>
            <a:endParaRPr lang="en-US" sz="600" dirty="0">
              <a:solidFill>
                <a:srgbClr val="000000"/>
              </a:solidFill>
              <a:latin typeface="Arial" charset="0"/>
            </a:endParaRPr>
          </a:p>
          <a:p>
            <a:pPr marL="173038" indent="-173038" eaLnBrk="1" hangingPunct="1">
              <a:defRPr/>
            </a:pPr>
            <a:endParaRPr lang="en-US" sz="600" dirty="0">
              <a:solidFill>
                <a:srgbClr val="000000"/>
              </a:solidFill>
              <a:latin typeface="Arial" charset="0"/>
            </a:endParaRPr>
          </a:p>
          <a:p>
            <a:pPr marL="342900" indent="-342900" eaLnBrk="1" hangingPunct="1">
              <a:defRPr/>
            </a:pPr>
            <a:r>
              <a:rPr lang="en-US" sz="1600" b="1" dirty="0">
                <a:solidFill>
                  <a:srgbClr val="FF0000"/>
                </a:solidFill>
                <a:latin typeface="Tahoma" pitchFamily="34" charset="0"/>
              </a:rPr>
              <a:t>As a learning from this incident and ensure continual improvement all contract</a:t>
            </a:r>
          </a:p>
          <a:p>
            <a:pPr marL="342900" indent="-342900" eaLnBrk="1" hangingPunct="1">
              <a:defRPr/>
            </a:pPr>
            <a:r>
              <a:rPr lang="en-US" sz="1600" b="1" dirty="0">
                <a:solidFill>
                  <a:srgbClr val="FF0000"/>
                </a:solidFill>
                <a:latin typeface="Tahoma" pitchFamily="34" charset="0"/>
              </a:rPr>
              <a:t>managers must review their HSE HEMP against the questions asked below        </a:t>
            </a: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600" b="1" dirty="0">
                <a:latin typeface="Tahoma" pitchFamily="34" charset="0"/>
              </a:rPr>
              <a:t>Confirm the following:</a:t>
            </a:r>
            <a:endParaRPr lang="en-US" sz="1600" dirty="0">
              <a:latin typeface="Tahoma" pitchFamily="34" charset="0"/>
            </a:endParaRPr>
          </a:p>
          <a:p>
            <a:pPr marL="342900" indent="-342900" eaLnBrk="1" hangingPunct="1">
              <a:defRPr/>
            </a:pPr>
            <a:endParaRPr lang="en-US" sz="1400" dirty="0">
              <a:solidFill>
                <a:srgbClr val="000000"/>
              </a:solidFill>
              <a:latin typeface="Arial" charset="0"/>
            </a:endParaRPr>
          </a:p>
          <a:p>
            <a:pPr marL="342900" indent="-342900" eaLnBrk="1" hangingPunct="1">
              <a:buFont typeface="+mj-lt"/>
              <a:buAutoNum type="arabicPeriod"/>
              <a:defRPr/>
            </a:pPr>
            <a:r>
              <a:rPr lang="en-US" sz="1400" dirty="0">
                <a:solidFill>
                  <a:schemeClr val="accent2"/>
                </a:solidFill>
                <a:latin typeface="+mj-lt"/>
                <a:sym typeface="Wingdings" pitchFamily="2" charset="2"/>
              </a:rPr>
              <a:t>Do you ensure adequate risk assessment is conducted for critical activities? </a:t>
            </a:r>
          </a:p>
          <a:p>
            <a:pPr marL="342900" indent="-342900" eaLnBrk="1" hangingPunct="1">
              <a:buFont typeface="+mj-lt"/>
              <a:buAutoNum type="arabicPeriod"/>
              <a:defRPr/>
            </a:pPr>
            <a:r>
              <a:rPr lang="en-US" sz="1400" dirty="0">
                <a:solidFill>
                  <a:schemeClr val="accent2"/>
                </a:solidFill>
                <a:latin typeface="+mj-lt"/>
                <a:sym typeface="Wingdings" pitchFamily="2" charset="2"/>
              </a:rPr>
              <a:t>Do you ensure dynamic DROPS are captured in your audit?</a:t>
            </a:r>
            <a:r>
              <a:rPr lang="en-US" sz="1400" strike="sngStrike" dirty="0">
                <a:solidFill>
                  <a:schemeClr val="accent2"/>
                </a:solidFill>
                <a:latin typeface="+mj-lt"/>
                <a:sym typeface="Wingdings" pitchFamily="2" charset="2"/>
              </a:rPr>
              <a:t> </a:t>
            </a:r>
          </a:p>
          <a:p>
            <a:pPr marL="342900" indent="-342900" eaLnBrk="1" hangingPunct="1">
              <a:buFont typeface="+mj-lt"/>
              <a:buAutoNum type="arabicPeriod"/>
              <a:defRPr/>
            </a:pPr>
            <a:r>
              <a:rPr lang="en-US" sz="1400" dirty="0">
                <a:solidFill>
                  <a:schemeClr val="accent2"/>
                </a:solidFill>
                <a:latin typeface="+mj-lt"/>
                <a:sym typeface="Wingdings" pitchFamily="2" charset="2"/>
              </a:rPr>
              <a:t>Do you ensure your team are empowered to intervene when required?</a:t>
            </a:r>
          </a:p>
          <a:p>
            <a:pPr marL="342900" indent="-342900" eaLnBrk="1" hangingPunct="1">
              <a:buFont typeface="+mj-lt"/>
              <a:buAutoNum type="arabicPeriod"/>
              <a:defRPr/>
            </a:pPr>
            <a:r>
              <a:rPr lang="en-US" sz="1400" dirty="0">
                <a:solidFill>
                  <a:schemeClr val="accent2"/>
                </a:solidFill>
                <a:latin typeface="+mj-lt"/>
                <a:sym typeface="Wingdings" pitchFamily="2" charset="2"/>
              </a:rPr>
              <a:t>Do you ensure your team are competent to carry out the task </a:t>
            </a:r>
          </a:p>
          <a:p>
            <a:pPr marL="342900" indent="-342900" eaLnBrk="1" hangingPunct="1">
              <a:buFont typeface="+mj-lt"/>
              <a:buAutoNum type="arabicPeriod"/>
              <a:defRPr/>
            </a:pPr>
            <a:r>
              <a:rPr lang="en-US" sz="1400" dirty="0">
                <a:solidFill>
                  <a:schemeClr val="accent2"/>
                </a:solidFill>
                <a:latin typeface="+mj-lt"/>
                <a:sym typeface="Wingdings" pitchFamily="2" charset="2"/>
              </a:rPr>
              <a:t>Do you have a procedure for winch line operations that is communicated and understood by relevant personnel?</a:t>
            </a:r>
            <a:endParaRPr lang="en-US" sz="1400" strike="sngStrike" dirty="0">
              <a:solidFill>
                <a:schemeClr val="accent2"/>
              </a:solidFill>
              <a:latin typeface="+mj-lt"/>
              <a:sym typeface="Wingdings" pitchFamily="2" charset="2"/>
            </a:endParaRPr>
          </a:p>
          <a:p>
            <a:pPr marL="342900" indent="-342900" eaLnBrk="1" hangingPunct="1">
              <a:buFont typeface="+mj-lt"/>
              <a:buAutoNum type="arabicPeriod"/>
              <a:defRPr/>
            </a:pPr>
            <a:r>
              <a:rPr lang="en-US" sz="1400" dirty="0">
                <a:solidFill>
                  <a:schemeClr val="accent2"/>
                </a:solidFill>
                <a:latin typeface="+mj-lt"/>
                <a:sym typeface="Wingdings" pitchFamily="2" charset="2"/>
              </a:rPr>
              <a:t>Do you ensure competence of your inspection company?</a:t>
            </a:r>
          </a:p>
          <a:p>
            <a:pPr marL="342900" indent="-342900" eaLnBrk="1" hangingPunct="1">
              <a:buFont typeface="+mj-lt"/>
              <a:buAutoNum type="arabicPeriod"/>
              <a:defRPr/>
            </a:pPr>
            <a:r>
              <a:rPr lang="en-US" sz="1400" dirty="0">
                <a:solidFill>
                  <a:schemeClr val="accent2"/>
                </a:solidFill>
                <a:latin typeface="+mj-lt"/>
                <a:sym typeface="Wingdings" pitchFamily="2" charset="2"/>
              </a:rPr>
              <a:t>Do you ensure your company is engaged in an Onsite Monitoring program?</a:t>
            </a:r>
            <a:endParaRPr lang="en-US" sz="1400" dirty="0">
              <a:solidFill>
                <a:srgbClr val="0033CC"/>
              </a:solidFill>
              <a:latin typeface="+mj-lt"/>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r>
              <a:rPr lang="en-US" sz="1000" i="1" dirty="0">
                <a:solidFill>
                  <a:srgbClr val="0033CC"/>
                </a:solidFill>
                <a:latin typeface="+mj-lt"/>
                <a:sym typeface="Wingdings" pitchFamily="2" charset="2"/>
              </a:rPr>
              <a:t>* If the answer is NO to any of the above questions please ensure you take action to correct this finding. </a:t>
            </a:r>
          </a:p>
          <a:p>
            <a:pPr marL="119063" indent="-119063" eaLnBrk="1" hangingPunct="1">
              <a:buFontTx/>
              <a:buChar char="•"/>
              <a:defRPr/>
            </a:pPr>
            <a:endParaRPr lang="en-US" sz="1400" dirty="0">
              <a:solidFill>
                <a:srgbClr val="0033CC"/>
              </a:solidFill>
              <a:latin typeface="+mj-lt"/>
              <a:sym typeface="Wingdings" pitchFamily="2" charset="2"/>
            </a:endParaRPr>
          </a:p>
          <a:p>
            <a:pPr marL="119063" indent="-119063" eaLnBrk="1" hangingPunct="1">
              <a:defRPr/>
            </a:pPr>
            <a:endParaRPr lang="en-US" sz="1400" dirty="0">
              <a:solidFill>
                <a:srgbClr val="000000"/>
              </a:solidFill>
              <a:latin typeface="Arial" charset="0"/>
            </a:endParaRPr>
          </a:p>
          <a:p>
            <a:pPr marL="173038" indent="-173038" eaLnBrk="1" hangingPunct="1">
              <a:buFont typeface="Arial" pitchFamily="34" charset="0"/>
              <a:buChar char="•"/>
              <a:defRPr/>
            </a:pPr>
            <a:endParaRPr lang="en-US" sz="800" dirty="0">
              <a:solidFill>
                <a:srgbClr val="000000"/>
              </a:solidFill>
              <a:latin typeface="Arial" charset="0"/>
            </a:endParaRPr>
          </a:p>
        </p:txBody>
      </p:sp>
      <p:grpSp>
        <p:nvGrpSpPr>
          <p:cNvPr id="27651"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dirty="0">
                  <a:latin typeface="+mj-lt"/>
                </a:rPr>
                <a:t>Management self-audit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
        <p:nvSpPr>
          <p:cNvPr id="27653" name="Rectangle 8"/>
          <p:cNvSpPr>
            <a:spLocks noChangeArrowheads="1"/>
          </p:cNvSpPr>
          <p:nvPr/>
        </p:nvSpPr>
        <p:spPr bwMode="auto">
          <a:xfrm>
            <a:off x="323850" y="874713"/>
            <a:ext cx="7372350" cy="523220"/>
          </a:xfrm>
          <a:prstGeom prst="rect">
            <a:avLst/>
          </a:prstGeom>
          <a:noFill/>
          <a:ln w="9525">
            <a:noFill/>
            <a:miter lim="800000"/>
            <a:headEnd/>
            <a:tailEnd/>
          </a:ln>
        </p:spPr>
        <p:txBody>
          <a:bodyPr wrap="square">
            <a:spAutoFit/>
          </a:bodyPr>
          <a:lstStyle/>
          <a:p>
            <a:pPr marL="114300" indent="-114300" algn="just"/>
            <a:r>
              <a:rPr lang="en-US" sz="1400" b="1" dirty="0">
                <a:solidFill>
                  <a:srgbClr val="333399"/>
                </a:solidFill>
                <a:latin typeface="Tahoma" pitchFamily="34" charset="0"/>
              </a:rPr>
              <a:t>Date: 16.06.2021                                              Incident Type: HiPo#34 Drops</a:t>
            </a:r>
          </a:p>
          <a:p>
            <a:pPr marL="114300" indent="-114300" algn="just"/>
            <a:endParaRPr lang="en-US" sz="1400" b="1" dirty="0">
              <a:solidFill>
                <a:srgbClr val="333399"/>
              </a:solidFill>
              <a:latin typeface="Tahoma" pitchFamily="34" charset="0"/>
            </a:endParaRP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Language xmlns="4880e4f8-4b7d-4bdd-91e3-e10d47036eca">English</Language>
    <DocId xmlns="4880e4f8-4b7d-4bdd-91e3-e10d47036eca">92709</DocId>
    <ImageCreateDate xmlns="4880E4F8-4B7D-4BDD-91E3-E10D47036ECA" xsi:nil="true"/>
    <wic_System_Copyright xmlns="http://schemas.microsoft.com/sharepoint/v3/fields" xsi:nil="true"/>
  </documentManagement>
</p:properties>
</file>

<file path=customXml/item3.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CF46C6F-070D-40A4-B21F-D63FE5060AAE}">
  <ds:schemaRefs>
    <ds:schemaRef ds:uri="http://schemas.microsoft.com/sharepoint/v3/contenttype/forms"/>
  </ds:schemaRefs>
</ds:datastoreItem>
</file>

<file path=customXml/itemProps2.xml><?xml version="1.0" encoding="utf-8"?>
<ds:datastoreItem xmlns:ds="http://schemas.openxmlformats.org/officeDocument/2006/customXml" ds:itemID="{417CDCFD-C2C6-4ECC-85D9-E8AEE3BFF834}">
  <ds:schemaRefs>
    <ds:schemaRef ds:uri="http://schemas.microsoft.com/office/2006/documentManagement/types"/>
    <ds:schemaRef ds:uri="http://purl.org/dc/elements/1.1/"/>
    <ds:schemaRef ds:uri="http://purl.org/dc/terms/"/>
    <ds:schemaRef ds:uri="http://purl.org/dc/dcmitype/"/>
    <ds:schemaRef ds:uri="http://www.w3.org/XML/1998/namespace"/>
    <ds:schemaRef ds:uri="http://schemas.microsoft.com/office/2006/metadata/properties"/>
    <ds:schemaRef ds:uri="http://schemas.microsoft.com/sharepoint/v3"/>
    <ds:schemaRef ds:uri="http://schemas.openxmlformats.org/package/2006/metadata/core-properties"/>
    <ds:schemaRef ds:uri="http://schemas.microsoft.com/office/infopath/2007/PartnerControls"/>
  </ds:schemaRefs>
</ds:datastoreItem>
</file>

<file path=customXml/itemProps3.xml><?xml version="1.0" encoding="utf-8"?>
<ds:datastoreItem xmlns:ds="http://schemas.openxmlformats.org/officeDocument/2006/customXml" ds:itemID="{B1605414-3EDA-446C-8123-E04D20B70D3A}"/>
</file>

<file path=docProps/app.xml><?xml version="1.0" encoding="utf-8"?>
<Properties xmlns="http://schemas.openxmlformats.org/officeDocument/2006/extended-properties" xmlns:vt="http://schemas.openxmlformats.org/officeDocument/2006/docPropsVTypes">
  <Template/>
  <TotalTime>6695</TotalTime>
  <Words>663</Words>
  <Application>Microsoft Office PowerPoint</Application>
  <PresentationFormat>On-screen Show (4:3)</PresentationFormat>
  <Paragraphs>55</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Tahoma</vt:lpstr>
      <vt:lpstr>Times New Roman</vt:lpstr>
      <vt:lpstr>Default Design</vt:lpstr>
      <vt:lpstr>PowerPoint Presentation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HiPo#34 Final Post UWD IRC</dc:title>
  <dc:creator>MU93647</dc:creator>
  <cp:lastModifiedBy>Balushi, Sumaiya MSE36</cp:lastModifiedBy>
  <cp:revision>601</cp:revision>
  <dcterms:created xsi:type="dcterms:W3CDTF">2001-05-03T06:07:08Z</dcterms:created>
  <dcterms:modified xsi:type="dcterms:W3CDTF">2022-07-26T06:24:06Z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