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FFFC00"/>
    <a:srgbClr val="0000FF"/>
    <a:srgbClr val="FFC91D"/>
    <a:srgbClr val="EAEAEA"/>
    <a:srgbClr val="F2F3D7"/>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249" autoAdjust="0"/>
  </p:normalViewPr>
  <p:slideViewPr>
    <p:cSldViewPr snapToGrid="0" snapToObjects="1">
      <p:cViewPr varScale="1">
        <p:scale>
          <a:sx n="67" d="100"/>
          <a:sy n="67" d="100"/>
        </p:scale>
        <p:origin x="592" y="5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0c19638f-4b20-41f9-91ec-94bdf0bf7ff0" descr="Image">
            <a:extLst>
              <a:ext uri="{FF2B5EF4-FFF2-40B4-BE49-F238E27FC236}">
                <a16:creationId xmlns:a16="http://schemas.microsoft.com/office/drawing/2014/main" id="{D3DD4DE4-4722-4BC4-B54E-15F0CD130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699" y="3647552"/>
            <a:ext cx="3190728" cy="248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07e9301-4b2f-4bdc-aad1-e53d80c8be83" descr="Image">
            <a:extLst>
              <a:ext uri="{FF2B5EF4-FFF2-40B4-BE49-F238E27FC236}">
                <a16:creationId xmlns:a16="http://schemas.microsoft.com/office/drawing/2014/main" id="{65E3E8ED-CC87-4BBD-8884-09478CA7F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840" y="899484"/>
            <a:ext cx="3293587" cy="274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98250" y="953380"/>
            <a:ext cx="7791263" cy="533992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b="0" i="0" u="none" strike="noStrike" kern="1200" cap="none" spc="0" normalizeH="0" baseline="0" noProof="0" dirty="0">
              <a:ln>
                <a:noFill/>
              </a:ln>
              <a:solidFill>
                <a:srgbClr val="FF0000"/>
              </a:solidFill>
              <a:effectLst/>
              <a:uLnTx/>
              <a:uFillTx/>
              <a:latin typeface="Tahoma" pitchFamily="34" charset="0"/>
              <a:ea typeface="+mn-ea"/>
              <a:cs typeface="+mn-cs"/>
            </a:endParaRPr>
          </a:p>
          <a:p>
            <a:r>
              <a:rPr lang="en-US" sz="1400" dirty="0"/>
              <a:t>During rig down of CTU Injector and top section operations of unit CT-39 in order to allow Slickline to rig up, a miss communication from banksman to the CTU  operator to stop pulling the coil out from the lubricator leading to fully ejecting of the coil from the injector and fall to the ground.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The equipment set up didn’t consider the potential skid out and potential Slick Line Operation</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The procedure of Rig up/ Rig down of injector head not followed by taking out the </a:t>
            </a:r>
            <a:r>
              <a:rPr lang="en-US" sz="1400" dirty="0" err="1">
                <a:solidFill>
                  <a:prstClr val="black"/>
                </a:solidFill>
                <a:latin typeface="Calibri" panose="020F0502020204030204" pitchFamily="34" charset="0"/>
                <a:cs typeface="Tahoma" pitchFamily="34" charset="0"/>
              </a:rPr>
              <a:t>NoGo</a:t>
            </a:r>
            <a:r>
              <a:rPr lang="en-US" sz="1400" dirty="0">
                <a:solidFill>
                  <a:prstClr val="black"/>
                </a:solidFill>
                <a:latin typeface="Calibri" panose="020F0502020204030204" pitchFamily="34" charset="0"/>
                <a:cs typeface="Tahoma" pitchFamily="34" charset="0"/>
              </a:rPr>
              <a:t>.</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The crash frame was not requested for proper rig down of the injector head.</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Supervisor was multitasking to accelerate the rig down.</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STOP authority and intervention was not performed by crane operator.</a:t>
            </a:r>
          </a:p>
          <a:p>
            <a:pPr lvl="0">
              <a:defRPr/>
            </a:pPr>
            <a:r>
              <a:rPr lang="en-US" sz="1400" u="sng" dirty="0">
                <a:solidFill>
                  <a:srgbClr val="FF0000"/>
                </a:solidFill>
                <a:latin typeface="Calibri" panose="020F0502020204030204" pitchFamily="34" charset="0"/>
                <a:cs typeface="Tahoma" pitchFamily="34" charset="0"/>
              </a:rPr>
              <a:t> </a:t>
            </a:r>
            <a:r>
              <a:rPr lang="en-US" sz="1400" b="1" u="sng" dirty="0">
                <a:solidFill>
                  <a:schemeClr val="accent5">
                    <a:lumMod val="50000"/>
                  </a:schemeClr>
                </a:solidFill>
                <a:latin typeface="Calibri" panose="020F0502020204030204" pitchFamily="34" charset="0"/>
                <a:cs typeface="Tahoma" pitchFamily="34" charset="0"/>
              </a:rPr>
              <a:t>If it is repeated, Why is it repeated:</a:t>
            </a:r>
          </a:p>
          <a:p>
            <a:pPr marL="285750" lvl="0" indent="-285750">
              <a:buFont typeface="Wingdings" panose="05000000000000000000" pitchFamily="2" charset="2"/>
              <a:buChar char="Ø"/>
              <a:defRPr/>
            </a:pPr>
            <a:r>
              <a:rPr lang="en-US" sz="1400" dirty="0">
                <a:solidFill>
                  <a:prstClr val="black"/>
                </a:solidFill>
                <a:latin typeface="Calibri" panose="020F0502020204030204" pitchFamily="34" charset="0"/>
                <a:cs typeface="Tahoma" pitchFamily="34" charset="0"/>
              </a:rPr>
              <a:t>Though the scenario led to the incident is different than the previous HiPo#77 in 2020; the outcome was the same.  MOC was not triggered (Supervisor didn’t understand MOC is needed) to analyze the risks involved in removing the </a:t>
            </a:r>
            <a:r>
              <a:rPr lang="en-US" sz="1400" dirty="0" err="1">
                <a:solidFill>
                  <a:prstClr val="black"/>
                </a:solidFill>
                <a:latin typeface="Calibri" panose="020F0502020204030204" pitchFamily="34" charset="0"/>
                <a:cs typeface="Tahoma" pitchFamily="34" charset="0"/>
              </a:rPr>
              <a:t>NoGo</a:t>
            </a:r>
            <a:r>
              <a:rPr lang="en-US" sz="1400" dirty="0">
                <a:solidFill>
                  <a:prstClr val="black"/>
                </a:solidFill>
                <a:latin typeface="Calibri" panose="020F0502020204030204" pitchFamily="34" charset="0"/>
                <a:cs typeface="Tahoma" pitchFamily="34" charset="0"/>
              </a:rPr>
              <a:t> and to take the required permissions to pull the CT pipe inside the risers. This was a result of not following the implemented procedures.</a:t>
            </a:r>
          </a:p>
          <a:p>
            <a:pPr marL="114300" indent="-114300" algn="just">
              <a:defRPr/>
            </a:pPr>
            <a:r>
              <a:rPr lang="en-US" sz="20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500" dirty="0">
              <a:solidFill>
                <a:srgbClr val="000000"/>
              </a:solidFill>
              <a:latin typeface="Calibri" panose="020F0502020204030204" pitchFamily="34" charset="0"/>
            </a:endParaRP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Always review the design of service with DESC Engineer and Base Manager.</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Always  have </a:t>
            </a:r>
            <a:r>
              <a:rPr lang="en-US" sz="1400" dirty="0" err="1">
                <a:solidFill>
                  <a:prstClr val="black"/>
                </a:solidFill>
                <a:latin typeface="Calibri" panose="020F0502020204030204" pitchFamily="34" charset="0"/>
                <a:cs typeface="Tahoma" pitchFamily="34" charset="0"/>
              </a:rPr>
              <a:t>NoGo</a:t>
            </a:r>
            <a:r>
              <a:rPr lang="en-US" sz="1400" dirty="0">
                <a:solidFill>
                  <a:prstClr val="black"/>
                </a:solidFill>
                <a:latin typeface="Calibri" panose="020F0502020204030204" pitchFamily="34" charset="0"/>
                <a:cs typeface="Tahoma" pitchFamily="34" charset="0"/>
              </a:rPr>
              <a:t> at the end of the CT Pipe at all times.</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Always trigger MOC if a deviation from the procedures is a must.</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Always avoid doing multi tasking and focus on the in-hand task.</a:t>
            </a:r>
          </a:p>
          <a:p>
            <a:pPr marL="171450" lvl="0" indent="-171450">
              <a:buFont typeface="Arial" panose="020B0604020202020204" pitchFamily="34" charset="0"/>
              <a:buChar char="•"/>
              <a:defRPr/>
            </a:pPr>
            <a:r>
              <a:rPr lang="en-US" sz="1400" dirty="0">
                <a:solidFill>
                  <a:prstClr val="black"/>
                </a:solidFill>
                <a:latin typeface="Calibri" panose="020F0502020204030204" pitchFamily="34" charset="0"/>
                <a:cs typeface="Tahoma" pitchFamily="34" charset="0"/>
              </a:rPr>
              <a:t>Conduct STOP and intervention drills regularly. </a:t>
            </a:r>
          </a:p>
          <a:p>
            <a:pPr marL="0" marR="0" lvl="0" indent="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03941" y="560907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64266" y="307890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584775"/>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07/05/2022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HiPo#34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600" dirty="0">
                <a:solidFill>
                  <a:srgbClr val="000000"/>
                </a:solidFill>
                <a:ea typeface="MS PGothic" pitchFamily="34" charset="-128"/>
              </a:rPr>
              <a:t>C 4 (P)</a:t>
            </a:r>
            <a:endParaRPr lang="en-GB" sz="1600" dirty="0">
              <a:solidFill>
                <a:srgbClr val="000000"/>
              </a:solidFill>
              <a:ea typeface="MS PGothic" pitchFamily="34" charset="-128"/>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707886"/>
          </a:xfrm>
          <a:prstGeom prst="rect">
            <a:avLst/>
          </a:prstGeom>
          <a:solidFill>
            <a:schemeClr val="accent1"/>
          </a:solidFill>
        </p:spPr>
        <p:txBody>
          <a:bodyPr wrap="square" rtlCol="0">
            <a:spAutoFit/>
          </a:bodyPr>
          <a:lstStyle/>
          <a:p>
            <a:pPr lvl="0" algn="ctr"/>
            <a:r>
              <a:rPr lang="en-US" sz="2000" dirty="0">
                <a:solidFill>
                  <a:srgbClr val="FFFF00"/>
                </a:solidFill>
                <a:cs typeface="Arial" pitchFamily="34" charset="0"/>
              </a:rPr>
              <a:t>Always  install a </a:t>
            </a:r>
            <a:r>
              <a:rPr lang="en-US" sz="2000" dirty="0" err="1">
                <a:solidFill>
                  <a:srgbClr val="FFFF00"/>
                </a:solidFill>
                <a:cs typeface="Arial" pitchFamily="34" charset="0"/>
              </a:rPr>
              <a:t>NoGo</a:t>
            </a:r>
            <a:r>
              <a:rPr lang="en-US" sz="2000" dirty="0">
                <a:solidFill>
                  <a:srgbClr val="FFFF00"/>
                </a:solidFill>
                <a:cs typeface="Arial" pitchFamily="34" charset="0"/>
              </a:rPr>
              <a:t> at the end of CT Pipe for Rig Up/ Rig down and during Coiled Tubing Operation.</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00/00/0000</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LTI#00, HVL#00, HiPo#00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Drops and OHL</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Design of Service and the required equipment are discussed with Base Manager and DESC engineer?</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all requirements for the operation are available on location?</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all track stack sections are on location for the rig up?</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Crash frame is on location?</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MOC is prepared if a deviation from the procedure is a must?</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personnel on location are aware of all the lessons learnt from previous LFOs?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Zone management and signage is visible from all sides by all individuals?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F0389-06AF-4362-B09B-FF366A97DCE5}"/>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purl.org/dc/elements/1.1/"/>
    <ds:schemaRef ds:uri="9d51eac6-a7d5-47f5-a119-63d146adb134"/>
    <ds:schemaRef ds:uri="http://purl.org/dc/terms/"/>
    <ds:schemaRef ds:uri="http://www.w3.org/XML/1998/namespace"/>
    <ds:schemaRef ds:uri="http://schemas.microsoft.com/office/2006/documentManagement/types"/>
    <ds:schemaRef ds:uri="http://schemas.microsoft.com/sharepoint/v3"/>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25713</TotalTime>
  <Words>762</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HiPo#34 Final Post UWD</dc:title>
  <dc:creator>nazar@umsoman.com</dc:creator>
  <cp:lastModifiedBy>Zakwani, Salim MSE36</cp:lastModifiedBy>
  <cp:revision>980</cp:revision>
  <dcterms:created xsi:type="dcterms:W3CDTF">2018-09-24T07:27:56Z</dcterms:created>
  <dcterms:modified xsi:type="dcterms:W3CDTF">2024-02-15T13:24:47Z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