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16" r:id="rId5"/>
    <p:sldId id="275" r:id="rId6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thi, Mohamed MSE33" initials="HMM" lastIdx="1" clrIdx="0">
    <p:extLst>
      <p:ext uri="{19B8F6BF-5375-455C-9EA6-DF929625EA0E}">
        <p15:presenceInfo xmlns:p15="http://schemas.microsoft.com/office/powerpoint/2012/main" userId="S::Mohamed.Harthi@pdo.co.om::432c44a0-cc3d-49c6-a8d3-3ed757b3a2f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87309" autoAdjust="0"/>
  </p:normalViewPr>
  <p:slideViewPr>
    <p:cSldViewPr>
      <p:cViewPr varScale="1">
        <p:scale>
          <a:sx n="81" d="100"/>
          <a:sy n="81" d="100"/>
        </p:scale>
        <p:origin x="124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5876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1" y="2"/>
            <a:ext cx="294587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86"/>
            <a:ext cx="2945876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1" y="9430386"/>
            <a:ext cx="294587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5876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1" y="2"/>
            <a:ext cx="294587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26" y="4715194"/>
            <a:ext cx="4985824" cy="446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86"/>
            <a:ext cx="2945876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1" y="9430386"/>
            <a:ext cx="294587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8882AC-458F-4135-9713-2EF6804EEA6E}"/>
              </a:ext>
            </a:extLst>
          </p:cNvPr>
          <p:cNvSpPr txBox="1"/>
          <p:nvPr userDrawn="1"/>
        </p:nvSpPr>
        <p:spPr>
          <a:xfrm>
            <a:off x="76200" y="152400"/>
            <a:ext cx="8991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STS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HiPo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# 36 YRP, 27</a:t>
            </a:r>
            <a:r>
              <a:rPr lang="en-US" sz="1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June 2021 </a:t>
            </a:r>
            <a:endParaRPr lang="en-US" sz="1800" b="1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163EFB-D83B-4EEC-B1FE-3AD2EAB37847}"/>
              </a:ext>
            </a:extLst>
          </p:cNvPr>
          <p:cNvSpPr txBox="1"/>
          <p:nvPr userDrawn="1"/>
        </p:nvSpPr>
        <p:spPr>
          <a:xfrm>
            <a:off x="76200" y="152400"/>
            <a:ext cx="8991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STS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HiPo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# 36 YRP, 27</a:t>
            </a:r>
            <a:r>
              <a:rPr lang="en-US" sz="1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June 2021 </a:t>
            </a:r>
            <a:endParaRPr lang="en-US" sz="1800" b="1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E2E684-F665-49E7-BAE0-949CE5977AD9}"/>
              </a:ext>
            </a:extLst>
          </p:cNvPr>
          <p:cNvSpPr txBox="1"/>
          <p:nvPr userDrawn="1"/>
        </p:nvSpPr>
        <p:spPr>
          <a:xfrm>
            <a:off x="76200" y="152400"/>
            <a:ext cx="8991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STS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HiPo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# 36 YRP, 27</a:t>
            </a:r>
            <a:r>
              <a:rPr lang="en-US" sz="1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June 2021 </a:t>
            </a:r>
            <a:endParaRPr lang="en-US" sz="1800" b="1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6066074" cy="410881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27.06.2021                                            </a:t>
            </a:r>
            <a:r>
              <a:rPr lang="en-US" sz="12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Incident Type: HiPo#36 cable cut</a:t>
            </a:r>
          </a:p>
          <a:p>
            <a:pPr marL="114300" indent="-114300" algn="just">
              <a:defRPr/>
            </a:pP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 per the normal cold cutting practice, c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ontractor crew who were assigned for re-routing existing flow lines, identified, line walked and marked ‘C” on a flowline at cut points using red paint. They also </a:t>
            </a: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marked red “C” on adjacent Long Term Closed (LTC) flow line based on </a:t>
            </a:r>
            <a:r>
              <a:rPr lang="en-GB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verbal confirmation that it is </a:t>
            </a: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hydrocarbon free. This was done to save time as this line was scheduled for cut on following day. 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 the time of cold cut, additional red marking on the </a:t>
            </a:r>
            <a:r>
              <a:rPr lang="en-US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LTC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line caused confusion resulting erroneous cutting of the wrong sequence  line. </a:t>
            </a: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Always verify identification of the lines before cold cut.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Always seek clarification in case the procedures are not clear.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Always follow reliable identification methods like hammering, pigging.    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Sign off flowline by all concerned – Area Authority, Permit Applicant &amp;</a:t>
            </a:r>
          </a:p>
          <a:p>
            <a:pPr eaLnBrk="1" hangingPunct="1">
              <a:defRPr/>
            </a:pPr>
            <a:r>
              <a:rPr lang="en-US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Holder.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Never take short cuts.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Never allow the Permit holder to physically involve in carrying out activities. 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471016" y="5705469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Shortcuts Cut Life Short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85885D3-5DBA-40C6-BDDB-56E27994CC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800" y="1066800"/>
            <a:ext cx="2645485" cy="2406809"/>
          </a:xfrm>
          <a:prstGeom prst="ellipse">
            <a:avLst/>
          </a:prstGeom>
          <a:ln w="19050" cap="rnd">
            <a:solidFill>
              <a:srgbClr val="FF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6" name="92BB2CB7-19DC-45AC-8B89-0C65DEDABEF6">
            <a:extLst>
              <a:ext uri="{FF2B5EF4-FFF2-40B4-BE49-F238E27FC236}">
                <a16:creationId xmlns:a16="http://schemas.microsoft.com/office/drawing/2014/main" id="{24C2B7E3-9C74-4001-884F-72652A1CF3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74"/>
          <a:stretch/>
        </p:blipFill>
        <p:spPr bwMode="auto">
          <a:xfrm>
            <a:off x="6278799" y="3822657"/>
            <a:ext cx="2645485" cy="1747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Freeform 132">
            <a:extLst>
              <a:ext uri="{FF2B5EF4-FFF2-40B4-BE49-F238E27FC236}">
                <a16:creationId xmlns:a16="http://schemas.microsoft.com/office/drawing/2014/main" id="{C57ECE4A-E568-42DD-A1A5-A3E26738E58C}"/>
              </a:ext>
            </a:extLst>
          </p:cNvPr>
          <p:cNvSpPr>
            <a:spLocks/>
          </p:cNvSpPr>
          <p:nvPr/>
        </p:nvSpPr>
        <p:spPr bwMode="auto">
          <a:xfrm>
            <a:off x="8468960" y="5248269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F409CD-BA36-4EB6-8FBE-0C8B8CD98DD9}"/>
              </a:ext>
            </a:extLst>
          </p:cNvPr>
          <p:cNvSpPr txBox="1"/>
          <p:nvPr/>
        </p:nvSpPr>
        <p:spPr>
          <a:xfrm>
            <a:off x="6492796" y="5656200"/>
            <a:ext cx="2194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+mj-lt"/>
              </a:rPr>
              <a:t>Sign off on flow line by AA &amp; PH before cold cut</a:t>
            </a:r>
          </a:p>
        </p:txBody>
      </p:sp>
      <p:grpSp>
        <p:nvGrpSpPr>
          <p:cNvPr id="17" name="Group 131">
            <a:extLst>
              <a:ext uri="{FF2B5EF4-FFF2-40B4-BE49-F238E27FC236}">
                <a16:creationId xmlns:a16="http://schemas.microsoft.com/office/drawing/2014/main" id="{FE3885FC-F7F7-48F1-B87C-CB8F71DDDA18}"/>
              </a:ext>
            </a:extLst>
          </p:cNvPr>
          <p:cNvGrpSpPr>
            <a:grpSpLocks/>
          </p:cNvGrpSpPr>
          <p:nvPr/>
        </p:nvGrpSpPr>
        <p:grpSpPr bwMode="auto">
          <a:xfrm>
            <a:off x="8527410" y="2766571"/>
            <a:ext cx="336550" cy="544513"/>
            <a:chOff x="3504" y="544"/>
            <a:chExt cx="2287" cy="1855"/>
          </a:xfrm>
        </p:grpSpPr>
        <p:sp>
          <p:nvSpPr>
            <p:cNvPr id="18" name="Line 129">
              <a:extLst>
                <a:ext uri="{FF2B5EF4-FFF2-40B4-BE49-F238E27FC236}">
                  <a16:creationId xmlns:a16="http://schemas.microsoft.com/office/drawing/2014/main" id="{4C7AD212-CEC3-4F55-BA9A-0CEB42804A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30">
              <a:extLst>
                <a:ext uri="{FF2B5EF4-FFF2-40B4-BE49-F238E27FC236}">
                  <a16:creationId xmlns:a16="http://schemas.microsoft.com/office/drawing/2014/main" id="{9F51D008-EA0B-4AD8-8E3B-1D50556536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66254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latin typeface="Tahoma" pitchFamily="34" charset="0"/>
              </a:rPr>
              <a:t>Confirm the following:</a:t>
            </a:r>
            <a:endParaRPr lang="en-US" sz="1600" dirty="0"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What are the methods you adopt to eliminate errors in identification of flowlines  during normal and complicated environment?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How do you apply learning from past incidents to prevent potential dangerous occurrences?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Do you have an authorization process prior to cutting activity to ensure clear identification of the lines?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Have you ensure employees at site comply with the procedure?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Have you ensure adequate supervision available for the task?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>
              <a:solidFill>
                <a:srgbClr val="0033CC"/>
              </a:solidFill>
              <a:latin typeface="+mj-lt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33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23850" y="795536"/>
            <a:ext cx="74485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Date: 27.06.2021                                            Incident Type: HiPo#36 cable cut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92710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7CDCFD-C2C6-4ECC-85D9-E8AEE3BFF834}">
  <ds:schemaRefs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C276CC2-8855-461C-91E3-BC8FD6FA06C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11781</TotalTime>
  <Words>554</Words>
  <Application>Microsoft Office PowerPoint</Application>
  <PresentationFormat>On-screen Show (4:3)</PresentationFormat>
  <Paragraphs>54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HiPo#36 Final Post PD</dc:title>
  <dc:creator>MU93647</dc:creator>
  <cp:lastModifiedBy>Balushi, Sumaiya MSE36</cp:lastModifiedBy>
  <cp:revision>982</cp:revision>
  <cp:lastPrinted>2021-07-11T13:57:15Z</cp:lastPrinted>
  <dcterms:created xsi:type="dcterms:W3CDTF">2001-05-03T06:07:08Z</dcterms:created>
  <dcterms:modified xsi:type="dcterms:W3CDTF">2022-07-26T06:32:36Z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1050870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  <property fmtid="{D5CDD505-2E9C-101B-9397-08002B2CF9AE}" pid="5" name="ContentTypeId">
    <vt:lpwstr>0x0101009148F5A04DDD49CBA7127AADA5FB792B00AADE34325A8B49CDA8BB4DB53328F214009C4067D375EDA046866D1CFD34BA6725</vt:lpwstr>
  </property>
</Properties>
</file>