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0000FF"/>
    <a:srgbClr val="FFC91D"/>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3792" autoAdjust="0"/>
  </p:normalViewPr>
  <p:slideViewPr>
    <p:cSldViewPr snapToGrid="0" snapToObjects="1">
      <p:cViewPr varScale="1">
        <p:scale>
          <a:sx n="67" d="100"/>
          <a:sy n="67" d="100"/>
        </p:scale>
        <p:origin x="632" y="52"/>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15/02/2024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15/02/2024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VarioBase and Outrigger Development - The power behind your heavy lift">
            <a:extLst>
              <a:ext uri="{FF2B5EF4-FFF2-40B4-BE49-F238E27FC236}">
                <a16:creationId xmlns:a16="http://schemas.microsoft.com/office/drawing/2014/main" id="{9E96E47B-5317-47FF-BD4B-ACEC0B721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400" y="3865892"/>
            <a:ext cx="2939049" cy="16178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55930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noProof="0" dirty="0">
                <a:solidFill>
                  <a:srgbClr val="4472C4"/>
                </a:solidFill>
                <a:latin typeface="Tahoma" pitchFamily="34" charset="0"/>
              </a:rPr>
              <a:t>30</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/05/2022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Crane tipped over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Drops&amp; Lifting</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C4P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46509" y="1380180"/>
            <a:ext cx="8454885" cy="495969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lgn="just">
              <a:lnSpc>
                <a:spcPct val="115000"/>
              </a:lnSpc>
            </a:pPr>
            <a:r>
              <a:rPr lang="en-US"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On 30th May at around 7:30 PM, After crane operators crew change, the night crane operator carried out pre-shift daily crane inspection which was stationed at parking area. He observed wire overlapped on wire drum. He decided to reeve the wire line in correct position. In this process he called night forklift operator to help him observe the drum and gave verbal signal. During the reeving process, he extended the boom without extracting the outriggers. Once wire was back in place, he tried to retract the boom which was unsuccessful. After several attempts, he asked night forklift operator to report the case to the tool pusher. Day crane operator (IP) was called to analyze the situation. Once IP reached the site. TP asked him to carefully just do visual inspection. However, IP  entered cabin and decided to start the engine in his own judgment. The crane started to swing by itself and shifted the load on left hand side, which led the crane toppling to the left side.</a:t>
            </a:r>
          </a:p>
          <a:p>
            <a:pPr algn="just">
              <a:lnSpc>
                <a:spcPct val="115000"/>
              </a:lnSpc>
            </a:pPr>
            <a:r>
              <a:rPr lang="en-US"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During this time, IP remained inside the crane’s cabin. After the impact, he was helped to leave the cabin and sent to hospital for further medical examination.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342900" lvl="0" indent="-342900" algn="just">
              <a:lnSpc>
                <a:spcPct val="115000"/>
              </a:lnSpc>
              <a:buFont typeface="Symbol" panose="05050102010706020507" pitchFamily="18" charset="2"/>
              <a:buChar char=""/>
            </a:pPr>
            <a:r>
              <a:rPr lang="en-US" sz="1200" dirty="0">
                <a:cs typeface="Times New Roman" panose="02020603050405020304" pitchFamily="18" charset="0"/>
              </a:rPr>
              <a:t>Incompetent crane operator operated the crane</a:t>
            </a:r>
          </a:p>
          <a:p>
            <a:pPr marL="342900" lvl="0" indent="-342900" algn="just">
              <a:lnSpc>
                <a:spcPct val="115000"/>
              </a:lnSpc>
              <a:buFont typeface="Symbol" panose="05050102010706020507" pitchFamily="18" charset="2"/>
              <a:buChar char=""/>
            </a:pPr>
            <a:r>
              <a:rPr lang="en-US" sz="1200" dirty="0">
                <a:cs typeface="Times New Roman" panose="02020603050405020304" pitchFamily="18" charset="0"/>
              </a:rPr>
              <a:t>The boom was extracted  without open the outriggers due to technical reasons . This led the crane to become unbalance and toppled to ground due to computer malfunctions.</a:t>
            </a:r>
          </a:p>
          <a:p>
            <a:pPr marL="342900" lvl="0" indent="-342900" algn="just">
              <a:lnSpc>
                <a:spcPct val="115000"/>
              </a:lnSpc>
              <a:buFont typeface="Symbol" panose="05050102010706020507" pitchFamily="18" charset="2"/>
              <a:buChar char=""/>
            </a:pPr>
            <a:r>
              <a:rPr lang="en-US" sz="1200" dirty="0">
                <a:cs typeface="Times New Roman" panose="02020603050405020304" pitchFamily="18" charset="0"/>
              </a:rPr>
              <a:t>Crane wire overlapped at the end roll, that’s why the crane operator had to extend the boom up to 19 meters  to reach overlap point and free the wire. </a:t>
            </a:r>
          </a:p>
          <a:p>
            <a:pPr marL="342900" lvl="0" indent="-342900" algn="just">
              <a:lnSpc>
                <a:spcPct val="115000"/>
              </a:lnSpc>
              <a:buFont typeface="Symbol" panose="05050102010706020507" pitchFamily="18" charset="2"/>
              <a:buChar char=""/>
            </a:pPr>
            <a:r>
              <a:rPr lang="en-US" sz="1200" dirty="0">
                <a:cs typeface="Times New Roman" panose="02020603050405020304" pitchFamily="18" charset="0"/>
              </a:rPr>
              <a:t>There was no intervention from forklift operator when he saw crane boom was taking out without open the outriggers.</a:t>
            </a:r>
          </a:p>
          <a:p>
            <a:pPr marL="342900" lvl="0" indent="-342900" algn="just">
              <a:lnSpc>
                <a:spcPct val="115000"/>
              </a:lnSpc>
              <a:buFont typeface="Symbol" panose="05050102010706020507" pitchFamily="18" charset="2"/>
              <a:buChar char=""/>
            </a:pPr>
            <a:r>
              <a:rPr lang="en-US" sz="1200" dirty="0">
                <a:cs typeface="Times New Roman" panose="02020603050405020304" pitchFamily="18" charset="0"/>
              </a:rPr>
              <a:t>crane operator failed to follow operation manual</a:t>
            </a: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endParaRPr lang="en-US" sz="1800" b="0" i="0" u="none" strike="noStrike" baseline="0" dirty="0">
              <a:solidFill>
                <a:srgbClr val="000000"/>
              </a:solidFill>
              <a:latin typeface="Symbol" panose="05050102010706020507" pitchFamily="18" charset="2"/>
            </a:endParaRPr>
          </a:p>
          <a:p>
            <a:pPr marL="342900" indent="-342900" algn="just">
              <a:lnSpc>
                <a:spcPct val="115000"/>
              </a:lnSpc>
              <a:spcBef>
                <a:spcPts val="0"/>
              </a:spcBef>
              <a:buFont typeface="Symbol" panose="05050102010706020507" pitchFamily="18" charset="2"/>
              <a:buChar char=""/>
            </a:pPr>
            <a:r>
              <a:rPr lang="en-US" sz="1200" dirty="0">
                <a:cs typeface="Times New Roman" panose="02020603050405020304" pitchFamily="18" charset="0"/>
              </a:rPr>
              <a:t>Ensure the crane outriggers and its jacks are fully opened before extract the boom at any case.</a:t>
            </a:r>
          </a:p>
          <a:p>
            <a:pPr marL="342900" indent="-342900" algn="just">
              <a:lnSpc>
                <a:spcPct val="115000"/>
              </a:lnSpc>
              <a:spcBef>
                <a:spcPts val="0"/>
              </a:spcBef>
              <a:buFont typeface="Symbol" panose="05050102010706020507" pitchFamily="18" charset="2"/>
              <a:buChar char=""/>
            </a:pPr>
            <a:r>
              <a:rPr lang="en-US" sz="1200" dirty="0">
                <a:cs typeface="Times New Roman" panose="02020603050405020304" pitchFamily="18" charset="0"/>
              </a:rPr>
              <a:t>Always follow operation manual</a:t>
            </a:r>
          </a:p>
          <a:p>
            <a:pPr marL="342900" indent="-342900" algn="just">
              <a:lnSpc>
                <a:spcPct val="115000"/>
              </a:lnSpc>
              <a:spcBef>
                <a:spcPts val="0"/>
              </a:spcBef>
              <a:buFont typeface="Symbol" panose="05050102010706020507" pitchFamily="18" charset="2"/>
              <a:buChar char=""/>
            </a:pPr>
            <a:r>
              <a:rPr lang="en-US" sz="1200" dirty="0">
                <a:cs typeface="Times New Roman" panose="02020603050405020304" pitchFamily="18" charset="0"/>
              </a:rPr>
              <a:t>Always intervene whenever applicable </a:t>
            </a:r>
            <a:r>
              <a:rPr lang="en-US" sz="1200" dirty="0">
                <a:ea typeface="Calibri" panose="020F0502020204030204" pitchFamily="34" charset="0"/>
                <a:cs typeface="Times New Roman" panose="02020603050405020304" pitchFamily="18" charset="0"/>
              </a:rPr>
              <a:t>to prevent unwanted events from occur.</a:t>
            </a:r>
          </a:p>
          <a:p>
            <a:pPr marL="342900" indent="-342900" algn="just">
              <a:lnSpc>
                <a:spcPct val="115000"/>
              </a:lnSpc>
              <a:spcBef>
                <a:spcPts val="0"/>
              </a:spcBef>
              <a:buFont typeface="Symbol" panose="05050102010706020507" pitchFamily="18" charset="2"/>
              <a:buChar char=""/>
            </a:pPr>
            <a:r>
              <a:rPr lang="en-US" sz="1200" dirty="0">
                <a:ea typeface="Calibri" panose="020F0502020204030204" pitchFamily="34" charset="0"/>
                <a:cs typeface="Times New Roman" panose="02020603050405020304" pitchFamily="18" charset="0"/>
              </a:rPr>
              <a:t>Always STOP, re-assess the situation and never take individual decision.</a:t>
            </a:r>
          </a:p>
          <a:p>
            <a:pPr marL="342900" indent="-342900" algn="just">
              <a:lnSpc>
                <a:spcPct val="115000"/>
              </a:lnSpc>
              <a:spcBef>
                <a:spcPts val="0"/>
              </a:spcBef>
              <a:buFont typeface="Symbol" panose="05050102010706020507" pitchFamily="18" charset="2"/>
              <a:buChar char=""/>
            </a:pPr>
            <a:r>
              <a:rPr lang="en-US" sz="1200" dirty="0">
                <a:ea typeface="Calibri" panose="020F0502020204030204" pitchFamily="34" charset="0"/>
                <a:cs typeface="Times New Roman" panose="02020603050405020304" pitchFamily="18" charset="0"/>
              </a:rPr>
              <a:t>Ensure to report any defect to the concern maintenance team and DO NOT attempt to carry the repairing job by yourself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23680"/>
            <a:ext cx="784074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a:t>
            </a:r>
            <a:r>
              <a:rPr kumimoji="0" lang="en-US" sz="2000" b="1" i="0" u="none" strike="noStrike" kern="1200" cap="none" spc="0" normalizeH="0" noProof="0" dirty="0">
                <a:ln>
                  <a:noFill/>
                </a:ln>
                <a:solidFill>
                  <a:srgbClr val="0D38B3"/>
                </a:solidFill>
                <a:effectLst/>
                <a:uLnTx/>
                <a:uFillTx/>
                <a:latin typeface="Arial" panose="020B0604020202020204" pitchFamily="34" charset="0"/>
                <a:ea typeface="+mn-ea"/>
                <a:cs typeface="Arial" panose="020B0604020202020204" pitchFamily="34" charset="0"/>
              </a:rPr>
              <a:t> </a:t>
            </a:r>
            <a:r>
              <a:rPr lang="en-US" sz="1600" b="1" dirty="0">
                <a:solidFill>
                  <a:srgbClr val="FF0000"/>
                </a:solidFill>
                <a:latin typeface="Calibri" panose="020F0502020204030204" pitchFamily="34" charset="0"/>
              </a:rPr>
              <a:t>C-Operators</a:t>
            </a:r>
            <a:r>
              <a:rPr lang="en-US" sz="1600" b="1" i="0" u="none" strike="noStrike" baseline="0" dirty="0">
                <a:solidFill>
                  <a:srgbClr val="FF0000"/>
                </a:solidFill>
                <a:latin typeface="Calibri" panose="020F0502020204030204" pitchFamily="34" charset="0"/>
              </a:rPr>
              <a:t>, F-Operators, Asst. Driller, Roustabout Foreman,</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sp>
        <p:nvSpPr>
          <p:cNvPr id="2" name="TextBox 1">
            <a:extLst>
              <a:ext uri="{FF2B5EF4-FFF2-40B4-BE49-F238E27FC236}">
                <a16:creationId xmlns:a16="http://schemas.microsoft.com/office/drawing/2014/main" id="{79534F91-FFF5-4BE2-969F-08BDA81C29D8}"/>
              </a:ext>
            </a:extLst>
          </p:cNvPr>
          <p:cNvSpPr txBox="1"/>
          <p:nvPr/>
        </p:nvSpPr>
        <p:spPr>
          <a:xfrm>
            <a:off x="443153" y="6359816"/>
            <a:ext cx="7512141" cy="369332"/>
          </a:xfrm>
          <a:prstGeom prst="rect">
            <a:avLst/>
          </a:prstGeom>
          <a:solidFill>
            <a:schemeClr val="accent1"/>
          </a:solidFill>
        </p:spPr>
        <p:txBody>
          <a:bodyPr wrap="square" rtlCol="0">
            <a:spAutoFit/>
          </a:bodyPr>
          <a:lstStyle/>
          <a:p>
            <a:pPr lvl="0" algn="ctr" fontAlgn="base">
              <a:spcBef>
                <a:spcPct val="0"/>
              </a:spcBef>
              <a:spcAft>
                <a:spcPct val="0"/>
              </a:spcAft>
            </a:pPr>
            <a:r>
              <a:rPr lang="en-US" sz="1800" b="1" dirty="0">
                <a:solidFill>
                  <a:srgbClr val="FFFC00"/>
                </a:solidFill>
                <a:latin typeface=""/>
              </a:rPr>
              <a:t>Always  extend outriggers / stabilizers before crane operations </a:t>
            </a:r>
            <a:endParaRPr lang="en-US" sz="1600" b="1" strike="sngStrike" dirty="0">
              <a:solidFill>
                <a:srgbClr val="FFFC00"/>
              </a:solidFill>
              <a:latin typeface="Tahoma" pitchFamily="34" charset="0"/>
              <a:ea typeface="MS PGothic" pitchFamily="34" charset="-128"/>
            </a:endParaRPr>
          </a:p>
        </p:txBody>
      </p:sp>
      <p:sp>
        <p:nvSpPr>
          <p:cNvPr id="18" name="TextBox 17">
            <a:extLst>
              <a:ext uri="{FF2B5EF4-FFF2-40B4-BE49-F238E27FC236}">
                <a16:creationId xmlns:a16="http://schemas.microsoft.com/office/drawing/2014/main" id="{5BC10790-F13D-45D1-A9C9-432B309415D5}"/>
              </a:ext>
            </a:extLst>
          </p:cNvPr>
          <p:cNvSpPr txBox="1"/>
          <p:nvPr/>
        </p:nvSpPr>
        <p:spPr>
          <a:xfrm>
            <a:off x="8954796" y="3142272"/>
            <a:ext cx="2840255" cy="276999"/>
          </a:xfrm>
          <a:prstGeom prst="rect">
            <a:avLst/>
          </a:prstGeom>
          <a:solidFill>
            <a:schemeClr val="bg1"/>
          </a:solidFill>
          <a:ln w="19050"/>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b="1" kern="0" dirty="0">
                <a:solidFill>
                  <a:schemeClr val="tx1"/>
                </a:solidFill>
                <a:latin typeface="+mj-lt"/>
                <a:cs typeface="Arial" panose="020B0604020202020204" pitchFamily="34" charset="0"/>
              </a:rPr>
              <a:t>Crane tipped over</a:t>
            </a:r>
            <a:endParaRPr lang="en-US" sz="1200" b="1" kern="0" dirty="0">
              <a:latin typeface="+mj-lt"/>
              <a:cs typeface="Arial" panose="020B0604020202020204" pitchFamily="34" charset="0"/>
            </a:endParaRPr>
          </a:p>
        </p:txBody>
      </p:sp>
      <p:sp>
        <p:nvSpPr>
          <p:cNvPr id="19" name="TextBox 18">
            <a:extLst>
              <a:ext uri="{FF2B5EF4-FFF2-40B4-BE49-F238E27FC236}">
                <a16:creationId xmlns:a16="http://schemas.microsoft.com/office/drawing/2014/main" id="{D4C67D47-64CB-4ED4-8E1F-8686B6255902}"/>
              </a:ext>
            </a:extLst>
          </p:cNvPr>
          <p:cNvSpPr txBox="1"/>
          <p:nvPr/>
        </p:nvSpPr>
        <p:spPr>
          <a:xfrm>
            <a:off x="9071152" y="5610862"/>
            <a:ext cx="2800380" cy="276999"/>
          </a:xfrm>
          <a:prstGeom prst="rect">
            <a:avLst/>
          </a:prstGeom>
          <a:solidFill>
            <a:schemeClr val="bg1"/>
          </a:solidFill>
          <a:ln w="19050"/>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b="1" kern="0" dirty="0">
                <a:solidFill>
                  <a:schemeClr val="tx1"/>
                </a:solidFill>
                <a:latin typeface="+mj-lt"/>
                <a:cs typeface="Arial" panose="020B0604020202020204" pitchFamily="34" charset="0"/>
              </a:rPr>
              <a:t>Always use outrigger prior extend boom</a:t>
            </a:r>
            <a:endParaRPr lang="en-US" sz="1200" b="1" kern="0" dirty="0">
              <a:latin typeface="+mj-lt"/>
              <a:cs typeface="Arial" panose="020B0604020202020204" pitchFamily="34" charset="0"/>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387249" y="3959983"/>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20" name="Picture 19" descr="A picture containing text, sky, outdoor&#10;&#10;Description automatically generated">
            <a:extLst>
              <a:ext uri="{FF2B5EF4-FFF2-40B4-BE49-F238E27FC236}">
                <a16:creationId xmlns:a16="http://schemas.microsoft.com/office/drawing/2014/main" id="{66FAA528-F9BF-4C7E-841D-B156D238C6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6258" y="1583319"/>
            <a:ext cx="1420127" cy="1503548"/>
          </a:xfrm>
          <a:prstGeom prst="rect">
            <a:avLst/>
          </a:prstGeom>
        </p:spPr>
      </p:pic>
      <p:pic>
        <p:nvPicPr>
          <p:cNvPr id="21" name="Picture 20">
            <a:extLst>
              <a:ext uri="{FF2B5EF4-FFF2-40B4-BE49-F238E27FC236}">
                <a16:creationId xmlns:a16="http://schemas.microsoft.com/office/drawing/2014/main" id="{A47D8FCF-7F2D-4EFE-9458-91E81F0480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2444" y="1576442"/>
            <a:ext cx="1362694" cy="1503547"/>
          </a:xfrm>
          <a:prstGeom prst="rect">
            <a:avLst/>
          </a:prstGeom>
        </p:spPr>
      </p:pic>
      <p:sp>
        <p:nvSpPr>
          <p:cNvPr id="22" name="Multiplication Sign 16">
            <a:extLst>
              <a:ext uri="{FF2B5EF4-FFF2-40B4-BE49-F238E27FC236}">
                <a16:creationId xmlns:a16="http://schemas.microsoft.com/office/drawing/2014/main" id="{C3AFFB0C-AC78-476F-A97F-AAC1F9EEFB3D}"/>
              </a:ext>
            </a:extLst>
          </p:cNvPr>
          <p:cNvSpPr/>
          <p:nvPr/>
        </p:nvSpPr>
        <p:spPr>
          <a:xfrm>
            <a:off x="11507471" y="1646412"/>
            <a:ext cx="457231" cy="53950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30/05/2022</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Crane tipped over</a:t>
            </a:r>
            <a:r>
              <a:rPr lang="en-US" sz="1200" b="1" dirty="0">
                <a:solidFill>
                  <a:srgbClr val="4472C4"/>
                </a:solidFill>
                <a:latin typeface="Tahoma" pitchFamily="34" charset="0"/>
              </a:rPr>
              <a:t>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 &amp; Lifting</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lang="en-US" sz="1400" b="1" dirty="0">
                <a:solidFill>
                  <a:prstClr val="black"/>
                </a:solidFill>
                <a:latin typeface="Tahoma" pitchFamily="34" charset="0"/>
              </a:rPr>
              <a:t>Potential severity: </a:t>
            </a:r>
            <a:r>
              <a:rPr lang="en-US" sz="1600" b="1" dirty="0">
                <a:solidFill>
                  <a:srgbClr val="4472C4"/>
                </a:solidFill>
                <a:latin typeface="Tahoma" pitchFamily="34" charset="0"/>
              </a:rPr>
              <a:t>C4P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739485"/>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your sub-contractor has an effective competency verification process for the crane operators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your sub-contractor are effectively implementing OPAL/PDO requirements for cranes operators?</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the effectiveness and quality of the crane maintenance / inspections process covering the computer functionality/ software?</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92833</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A05C2E-FFD6-4EE1-8470-A6E438A1C09C}"/>
</file>

<file path=customXml/itemProps2.xml><?xml version="1.0" encoding="utf-8"?>
<ds:datastoreItem xmlns:ds="http://schemas.openxmlformats.org/officeDocument/2006/customXml" ds:itemID="{ECEB1FCF-0E89-482E-A62E-598FF58845D8}">
  <ds:schemaRefs>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microsoft.com/sharepoint/v3"/>
    <ds:schemaRef ds:uri="http://purl.org/dc/dcmitype/"/>
    <ds:schemaRef ds:uri="9d51eac6-a7d5-47f5-a119-63d146adb134"/>
    <ds:schemaRef ds:uri="http://purl.org/dc/elements/1.1/"/>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63</TotalTime>
  <Words>807</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Symbol</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HiPo#37 Final Post UWD</dc:title>
  <dc:creator>nazar@umsoman.com</dc:creator>
  <cp:lastModifiedBy>Zakwani, Salim MSE36</cp:lastModifiedBy>
  <cp:revision>469</cp:revision>
  <dcterms:created xsi:type="dcterms:W3CDTF">2018-09-24T07:27:56Z</dcterms:created>
  <dcterms:modified xsi:type="dcterms:W3CDTF">2024-02-15T13:07:16Z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