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FFFC00"/>
    <a:srgbClr val="FFC91D"/>
    <a:srgbClr val="EAEAEA"/>
    <a:srgbClr val="F2F3D7"/>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247" autoAdjust="0"/>
  </p:normalViewPr>
  <p:slideViewPr>
    <p:cSldViewPr snapToGrid="0" snapToObjects="1">
      <p:cViewPr>
        <p:scale>
          <a:sx n="75" d="100"/>
          <a:sy n="75" d="100"/>
        </p:scale>
        <p:origin x="428" y="72"/>
      </p:cViewPr>
      <p:guideLst/>
    </p:cSldViewPr>
  </p:slideViewPr>
  <p:notesTextViewPr>
    <p:cViewPr>
      <p:scale>
        <a:sx n="3" d="2"/>
        <a:sy n="3" d="2"/>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688FBC-1E85-63F0-3580-A2711797E0BA}"/>
              </a:ext>
            </a:extLst>
          </p:cNvPr>
          <p:cNvPicPr>
            <a:picLocks noChangeAspect="1"/>
          </p:cNvPicPr>
          <p:nvPr/>
        </p:nvPicPr>
        <p:blipFill>
          <a:blip r:embed="rId3"/>
          <a:stretch>
            <a:fillRect/>
          </a:stretch>
        </p:blipFill>
        <p:spPr>
          <a:xfrm>
            <a:off x="8892073" y="3903982"/>
            <a:ext cx="2941383" cy="1994234"/>
          </a:xfrm>
          <a:prstGeom prst="rect">
            <a:avLst/>
          </a:prstGeom>
        </p:spPr>
      </p:pic>
      <p:pic>
        <p:nvPicPr>
          <p:cNvPr id="16" name="Picture 15">
            <a:extLst>
              <a:ext uri="{FF2B5EF4-FFF2-40B4-BE49-F238E27FC236}">
                <a16:creationId xmlns:a16="http://schemas.microsoft.com/office/drawing/2014/main" id="{9890CD47-A574-D3F2-B536-D3ECE827F556}"/>
              </a:ext>
            </a:extLst>
          </p:cNvPr>
          <p:cNvPicPr>
            <a:picLocks noChangeAspect="1"/>
          </p:cNvPicPr>
          <p:nvPr/>
        </p:nvPicPr>
        <p:blipFill rotWithShape="1">
          <a:blip r:embed="rId4"/>
          <a:srcRect b="24178"/>
          <a:stretch/>
        </p:blipFill>
        <p:spPr>
          <a:xfrm>
            <a:off x="8892073" y="1061987"/>
            <a:ext cx="2891093" cy="2708943"/>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536967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lvl="1">
              <a:lnSpc>
                <a:spcPct val="120000"/>
              </a:lnSpc>
              <a:spcBef>
                <a:spcPts val="400"/>
              </a:spcBef>
              <a:spcAft>
                <a:spcPts val="600"/>
              </a:spcAft>
            </a:pPr>
            <a:r>
              <a:rPr lang="en-US" sz="1200" dirty="0"/>
              <a:t>On 1</a:t>
            </a:r>
            <a:r>
              <a:rPr lang="en-US" sz="1200" baseline="30000" dirty="0"/>
              <a:t>st</a:t>
            </a:r>
            <a:r>
              <a:rPr lang="en-US" sz="1200" dirty="0"/>
              <a:t> June 2022 at 10:06 am, light vehicle driver was traveling from Nizwa base to Burhan (167 km ARA Rig-1) using government blacktop road. While reaching </a:t>
            </a:r>
            <a:r>
              <a:rPr lang="en-US" sz="1200" dirty="0" err="1"/>
              <a:t>Zahiya</a:t>
            </a:r>
            <a:r>
              <a:rPr lang="en-US" sz="1200" dirty="0"/>
              <a:t>, he collided with a rear structure of a moving cement mixer truck moving on the same direction. Incident resulted in damage to the light vehicle, minor damage to the truck and no injury to driver after assessment from medical team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a:buFont typeface="Arial" pitchFamily="34" charset="0"/>
              <a:buChar char="•"/>
              <a:defRPr/>
            </a:pPr>
            <a:r>
              <a:rPr lang="en-US" sz="1200" dirty="0"/>
              <a:t> Driver was distracted by micro sleep or other factors</a:t>
            </a:r>
          </a:p>
          <a:p>
            <a:pPr>
              <a:buFont typeface="Arial" pitchFamily="34" charset="0"/>
              <a:buChar char="•"/>
              <a:defRPr/>
            </a:pPr>
            <a:r>
              <a:rPr lang="en-US" sz="1200" dirty="0"/>
              <a:t> Driver’s BMI was higher than 30 where sleep apnea was not conducted </a:t>
            </a:r>
          </a:p>
          <a:p>
            <a:pPr>
              <a:buFont typeface="Arial" pitchFamily="34" charset="0"/>
              <a:buChar char="•"/>
              <a:defRPr/>
            </a:pPr>
            <a:r>
              <a:rPr lang="en-US" sz="1200" dirty="0"/>
              <a:t> Driver failed to stay alerted while driving</a:t>
            </a:r>
          </a:p>
          <a:p>
            <a:pPr>
              <a:buFont typeface="Arial" pitchFamily="34" charset="0"/>
              <a:buChar char="•"/>
              <a:defRPr/>
            </a:pPr>
            <a:r>
              <a:rPr lang="en-US" sz="1200" dirty="0"/>
              <a:t> Driver failed to scan the road while driving</a:t>
            </a:r>
          </a:p>
          <a:p>
            <a:pPr>
              <a:buFont typeface="Arial" pitchFamily="34" charset="0"/>
              <a:buChar char="•"/>
              <a:defRPr/>
            </a:pPr>
            <a:r>
              <a:rPr lang="en-US" sz="1200" dirty="0"/>
              <a:t> Driver failed to keep safe distance with front moving truck</a:t>
            </a:r>
          </a:p>
          <a:p>
            <a:pPr>
              <a:buFont typeface="Arial" pitchFamily="34" charset="0"/>
              <a:buChar char="•"/>
              <a:defRPr/>
            </a:pPr>
            <a:r>
              <a:rPr lang="en-US" sz="1200" dirty="0"/>
              <a:t> Driver failed to follow defensive driving techniques</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sz="14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Ensure sleep apnea is performed for any BMI higher than 30</a:t>
            </a:r>
          </a:p>
          <a:p>
            <a:pPr>
              <a:buFont typeface="Arial" pitchFamily="34" charset="0"/>
              <a:buChar char="•"/>
              <a:defRPr/>
            </a:pPr>
            <a:r>
              <a:rPr lang="en-US" sz="1200" dirty="0">
                <a:latin typeface="Calibri" panose="020F0502020204030204" pitchFamily="34" charset="0"/>
                <a:cs typeface="Tahoma" pitchFamily="34" charset="0"/>
              </a:rPr>
              <a:t>Always follow defensive driving techniques</a:t>
            </a:r>
          </a:p>
          <a:p>
            <a:pPr>
              <a:buFont typeface="Arial" pitchFamily="34" charset="0"/>
              <a:buChar char="•"/>
              <a:defRPr/>
            </a:pPr>
            <a:r>
              <a:rPr lang="en-US" sz="1200" dirty="0"/>
              <a:t> Eliminate any distraction factor while driving</a:t>
            </a:r>
          </a:p>
          <a:p>
            <a:pPr>
              <a:buFont typeface="Arial" pitchFamily="34" charset="0"/>
              <a:buChar char="•"/>
              <a:defRPr/>
            </a:pPr>
            <a:r>
              <a:rPr lang="en-US" sz="1200" dirty="0">
                <a:solidFill>
                  <a:prstClr val="black"/>
                </a:solidFill>
                <a:latin typeface="Calibri" panose="020F0502020204030204" pitchFamily="34" charset="0"/>
                <a:cs typeface="Tahoma" pitchFamily="34" charset="0"/>
              </a:rPr>
              <a:t> Always scan the road while driving to identify any hazards</a:t>
            </a:r>
          </a:p>
          <a:p>
            <a:pPr>
              <a:defRPr/>
            </a:pPr>
            <a:endParaRPr lang="en-US" sz="1200" dirty="0">
              <a:solidFill>
                <a:prstClr val="black"/>
              </a:solidFill>
              <a:latin typeface="Calibri" panose="020F0502020204030204" pitchFamily="34" charset="0"/>
              <a:cs typeface="Tahoma" pitchFamily="34" charset="0"/>
            </a:endParaRPr>
          </a:p>
          <a:p>
            <a:pPr>
              <a:buFont typeface="Arial" pitchFamily="34" charset="0"/>
              <a:buChar char="•"/>
              <a:defRPr/>
            </a:pPr>
            <a:endParaRPr lang="en-US" sz="1200" dirty="0">
              <a:solidFill>
                <a:prstClr val="black"/>
              </a:solidFill>
              <a:latin typeface="Calibri" panose="020F0502020204030204" pitchFamily="34" charset="0"/>
              <a:cs typeface="Tahoma" pitchFamily="34" charset="0"/>
            </a:endParaRPr>
          </a:p>
          <a:p>
            <a:pPr>
              <a:buFont typeface="Arial" pitchFamily="34" charset="0"/>
              <a:buChar char="•"/>
              <a:defRPr/>
            </a:pPr>
            <a:endParaRPr lang="en-US" sz="1200" dirty="0"/>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25966" y="53340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337031" y="3095289"/>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01/06/</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200" b="1" dirty="0">
                <a:solidFill>
                  <a:srgbClr val="4472C4"/>
                </a:solidFill>
                <a:latin typeface="Tahoma" pitchFamily="34" charset="0"/>
              </a:rPr>
              <a:t>39</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C4P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Drivers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Never get distracted while Driving</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5601533"/>
          </a:xfrm>
          <a:prstGeom prst="rect">
            <a:avLst/>
          </a:prstGeom>
        </p:spPr>
        <p:txBody>
          <a:bodyPr wrap="square">
            <a:spAutoFit/>
          </a:bodyPr>
          <a:lstStyle/>
          <a:p>
            <a:pPr marL="342900" indent="-342900">
              <a:defRPr/>
            </a:pPr>
            <a:r>
              <a:rPr lang="en-US" sz="2400" b="1" dirty="0">
                <a:latin typeface="Tahoma" pitchFamily="34" charset="0"/>
              </a:rPr>
              <a:t>Confirm the following:</a:t>
            </a:r>
            <a:endParaRPr lang="en-US" sz="2400" dirty="0">
              <a:latin typeface="Tahoma" pitchFamily="34" charset="0"/>
            </a:endParaRPr>
          </a:p>
          <a:p>
            <a:pPr marL="342900" indent="-342900">
              <a:defRPr/>
            </a:pPr>
            <a:endParaRPr lang="en-US" sz="2000" dirty="0">
              <a:solidFill>
                <a:srgbClr val="000000"/>
              </a:solidFill>
              <a:latin typeface="Calibri" panose="020F0502020204030204" pitchFamily="34" charset="0"/>
            </a:endParaRPr>
          </a:p>
          <a:p>
            <a:pPr>
              <a:defRPr/>
            </a:pPr>
            <a:endParaRPr lang="en-US" sz="20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Drivers apply defensive driving techniques during the trip?</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your process verify the compliance requirement with SP-1230?</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drivers with BMI above 30 go through sleep apnea study? </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drivers keep safe distance with front moving vehicles?</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drivers stay alerted during the trip and never get distracted? </a:t>
            </a:r>
          </a:p>
          <a:p>
            <a:pPr>
              <a:defRPr/>
            </a:pPr>
            <a:endParaRPr lang="en-US" sz="2000" dirty="0">
              <a:solidFill>
                <a:srgbClr val="0033CC"/>
              </a:solidFill>
              <a:latin typeface="Calibri" panose="020F0502020204030204" pitchFamily="34" charset="0"/>
              <a:sym typeface="Wingdings" pitchFamily="2" charset="2"/>
            </a:endParaRPr>
          </a:p>
          <a:p>
            <a:pPr>
              <a:defRPr/>
            </a:pPr>
            <a:endParaRPr lang="en-US" sz="20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20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2000" dirty="0">
              <a:solidFill>
                <a:srgbClr val="0033CC"/>
              </a:solidFill>
              <a:latin typeface="Calibri" panose="020F0502020204030204" pitchFamily="34" charset="0"/>
              <a:sym typeface="Wingdings" pitchFamily="2" charset="2"/>
            </a:endParaRPr>
          </a:p>
          <a:p>
            <a:pPr>
              <a:defRPr/>
            </a:pPr>
            <a:endParaRPr lang="en-US" sz="2000" dirty="0">
              <a:solidFill>
                <a:srgbClr val="0033CC"/>
              </a:solidFill>
              <a:latin typeface="Calibri" panose="020F0502020204030204" pitchFamily="34" charset="0"/>
              <a:sym typeface="Wingdings" pitchFamily="2" charset="2"/>
            </a:endParaRPr>
          </a:p>
          <a:p>
            <a:pPr>
              <a:defRPr/>
            </a:pPr>
            <a:endParaRPr lang="en-US" sz="2000" dirty="0">
              <a:solidFill>
                <a:srgbClr val="0033CC"/>
              </a:solidFill>
              <a:latin typeface="Calibri" panose="020F0502020204030204" pitchFamily="34" charset="0"/>
              <a:sym typeface="Wingdings" pitchFamily="2" charset="2"/>
            </a:endParaRPr>
          </a:p>
          <a:p>
            <a:pPr>
              <a:defRPr/>
            </a:pPr>
            <a:endParaRPr lang="en-US" sz="2000" dirty="0">
              <a:solidFill>
                <a:srgbClr val="0033CC"/>
              </a:solidFill>
              <a:latin typeface="Calibri" panose="020F0502020204030204" pitchFamily="34" charset="0"/>
              <a:sym typeface="Wingdings" pitchFamily="2" charset="2"/>
            </a:endParaRPr>
          </a:p>
          <a:p>
            <a:pPr>
              <a:defRPr/>
            </a:pPr>
            <a:endParaRPr lang="en-US" sz="2000" dirty="0">
              <a:solidFill>
                <a:srgbClr val="0033CC"/>
              </a:solidFill>
              <a:latin typeface="Calibri" panose="020F0502020204030204" pitchFamily="34" charset="0"/>
              <a:sym typeface="Wingdings" pitchFamily="2" charset="2"/>
            </a:endParaRPr>
          </a:p>
          <a:p>
            <a:pPr>
              <a:defRPr/>
            </a:pPr>
            <a:endParaRPr lang="en-US" sz="2000" dirty="0">
              <a:solidFill>
                <a:srgbClr val="0033CC"/>
              </a:solidFill>
              <a:latin typeface="Calibri" panose="020F0502020204030204" pitchFamily="34" charset="0"/>
              <a:sym typeface="Wingdings" pitchFamily="2" charset="2"/>
            </a:endParaRPr>
          </a:p>
          <a:p>
            <a:pPr>
              <a:defRPr/>
            </a:pPr>
            <a:r>
              <a:rPr lang="en-US" sz="14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4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918A12FB-7560-CAF3-8F74-7EBEF0125876}"/>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01/06/</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200" b="1" dirty="0">
                <a:solidFill>
                  <a:srgbClr val="4472C4"/>
                </a:solidFill>
                <a:latin typeface="Tahoma" pitchFamily="34" charset="0"/>
              </a:rPr>
              <a:t>39</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C4P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822FDC-BA02-4804-8E66-BFFBDD09C2FE}"/>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 ds:uri="ab12072d-eb55-4881-86aa-b83f48215f92"/>
    <ds:schemaRef ds:uri="153a7241-860d-4a6d-a85a-3ebec21f98b6"/>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9161</TotalTime>
  <Words>583</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HiPo#39 Final </dc:title>
  <dc:creator>nazar@umsoman.com</dc:creator>
  <cp:lastModifiedBy>Zakwani, Salim MSE36</cp:lastModifiedBy>
  <cp:revision>346</cp:revision>
  <dcterms:created xsi:type="dcterms:W3CDTF">2018-09-24T07:27:56Z</dcterms:created>
  <dcterms:modified xsi:type="dcterms:W3CDTF">2024-02-14T11:40:24Z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ediaServiceImageTags">
    <vt:lpwstr/>
  </property>
</Properties>
</file>