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7"/>
  </p:notesMasterIdLst>
  <p:handoutMasterIdLst>
    <p:handoutMasterId r:id="rId8"/>
  </p:handoutMasterIdLst>
  <p:sldIdLst>
    <p:sldId id="274" r:id="rId5"/>
    <p:sldId id="275" r:id="rId6"/>
  </p:sldIdLst>
  <p:sldSz cx="9144000" cy="6858000" type="screen4x3"/>
  <p:notesSz cx="6670675" cy="987583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11">
          <p15:clr>
            <a:srgbClr val="A4A3A4"/>
          </p15:clr>
        </p15:guide>
        <p15:guide id="2" pos="210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arthi, Mohamed MSE33" initials="HMM" lastIdx="1" clrIdx="0">
    <p:extLst>
      <p:ext uri="{19B8F6BF-5375-455C-9EA6-DF929625EA0E}">
        <p15:presenceInfo xmlns:p15="http://schemas.microsoft.com/office/powerpoint/2012/main" userId="S::Mohamed.Harthi@pdo.co.om::432c44a0-cc3d-49c6-a8d3-3ed757b3a2f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DD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304" autoAdjust="0"/>
  </p:normalViewPr>
  <p:slideViewPr>
    <p:cSldViewPr>
      <p:cViewPr varScale="1">
        <p:scale>
          <a:sx n="90" d="100"/>
          <a:sy n="90" d="100"/>
        </p:scale>
        <p:origin x="1026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08"/>
      </p:cViewPr>
      <p:guideLst>
        <p:guide orient="horz" pos="3111"/>
        <p:guide pos="210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9838" y="0"/>
            <a:ext cx="2890837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82125"/>
            <a:ext cx="2890838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9838" y="9382125"/>
            <a:ext cx="2890837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B55AA87-4B92-460C-977B-0D3A2F64F6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3663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9838" y="0"/>
            <a:ext cx="2890837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68363" y="741363"/>
            <a:ext cx="4933950" cy="37020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9000" y="4691063"/>
            <a:ext cx="4892675" cy="4443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82125"/>
            <a:ext cx="2890838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9838" y="9382125"/>
            <a:ext cx="2890837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7F9EFC2-B0DD-4BF2-8694-068D2DFD78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00798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Ensure all dates and titles are input </a:t>
            </a:r>
          </a:p>
          <a:p>
            <a:endParaRPr lang="en-US" dirty="0"/>
          </a:p>
          <a:p>
            <a:r>
              <a:rPr lang="en-US" dirty="0"/>
              <a:t>A short description should be provided without mentioning names of contractors or</a:t>
            </a:r>
            <a:r>
              <a:rPr lang="en-US" baseline="0" dirty="0"/>
              <a:t> individuals.  You should include, what happened, to who (by job title) and what injuries this resulted in.  Nothing more!</a:t>
            </a:r>
          </a:p>
          <a:p>
            <a:endParaRPr lang="en-US" baseline="0" dirty="0"/>
          </a:p>
          <a:p>
            <a:r>
              <a:rPr lang="en-US" baseline="0" dirty="0"/>
              <a:t>Four to five bullet points highlighting the main findings from the investigation.  Remember the target audience is the front line staff so this should be written in simple terms in a way that everyone can understand.</a:t>
            </a:r>
          </a:p>
          <a:p>
            <a:endParaRPr lang="en-US" baseline="0" dirty="0"/>
          </a:p>
          <a:p>
            <a:r>
              <a:rPr lang="en-US" baseline="0" dirty="0"/>
              <a:t>The strap line should be the main point you want to get across</a:t>
            </a:r>
          </a:p>
          <a:p>
            <a:endParaRPr lang="en-US" baseline="0" dirty="0"/>
          </a:p>
          <a:p>
            <a:r>
              <a:rPr lang="en-US" baseline="0" dirty="0"/>
              <a:t>The images should be self explanatory, what went wrong (if you create a reconstruction please ensure you do not put people at risk) and below how it should be done.   </a:t>
            </a:r>
            <a:endParaRPr lang="en-US" dirty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138CA7-92E6-41FD-A1B7-5ABDE6F17714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8849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Ensure all dates and titles are input </a:t>
            </a:r>
          </a:p>
          <a:p>
            <a:endParaRPr lang="en-US" dirty="0">
              <a:solidFill>
                <a:srgbClr val="0033CC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r>
              <a:rPr lang="en-US" dirty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Make a list of closed questions (only ‘yes’ or ‘no’ as an answer) to ask others if they have the same issues based on the management or HSE-MS failings or shortfalls identified in the investigation. </a:t>
            </a:r>
          </a:p>
          <a:p>
            <a:endParaRPr lang="en-US" dirty="0">
              <a:solidFill>
                <a:srgbClr val="0033CC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r>
              <a:rPr lang="en-US" dirty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Imagine you have to audit other companies to see if they could have the same issues.</a:t>
            </a:r>
          </a:p>
          <a:p>
            <a:endParaRPr lang="en-US" dirty="0">
              <a:solidFill>
                <a:srgbClr val="0033CC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r>
              <a:rPr lang="en-US" dirty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These questions should start</a:t>
            </a:r>
            <a:r>
              <a:rPr lang="en-US" baseline="0" dirty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 with: Do you ensure…………………?</a:t>
            </a:r>
            <a:endParaRPr lang="en-US" dirty="0">
              <a:latin typeface="Arial" charset="0"/>
              <a:cs typeface="Arial" charset="0"/>
            </a:endParaRPr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6B2BACC-5893-4478-93DA-688A131F8366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0014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15B704AD-0DEC-4276-A217-14915B9EB7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77200" cy="685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1A920DC4-FE34-4663-8FB7-16362F8E3E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C085B925-3865-4333-AFCB-ABF9FE11EB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CF1380D9-E0BB-484F-BE96-17EE036076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0281B74-92C0-4899-8AEC-B63DF05B82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762000" y="228600"/>
            <a:ext cx="7467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i="1" kern="0" dirty="0">
                <a:solidFill>
                  <a:srgbClr val="CCCCFF"/>
                </a:solidFill>
                <a:latin typeface="Arial"/>
                <a:ea typeface="+mj-ea"/>
                <a:cs typeface="Arial"/>
              </a:rPr>
              <a:t>Main contractor name – LTI# - Date of incident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1032" name="Content Placeholder 3" descr="PPT option1.jpg"/>
          <p:cNvPicPr>
            <a:picLocks noChangeAspect="1"/>
          </p:cNvPicPr>
          <p:nvPr userDrawn="1"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71" r:id="rId1"/>
    <p:sldLayoutId id="2147483972" r:id="rId2"/>
    <p:sldLayoutId id="2147483973" r:id="rId3"/>
    <p:sldLayoutId id="2147483974" r:id="rId4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image4.png"/>
          <p:cNvPicPr/>
          <p:nvPr/>
        </p:nvPicPr>
        <p:blipFill rotWithShape="1">
          <a:blip r:embed="rId3"/>
          <a:srcRect r="47472" b="24385"/>
          <a:stretch/>
        </p:blipFill>
        <p:spPr>
          <a:xfrm>
            <a:off x="5736013" y="3276600"/>
            <a:ext cx="3166110" cy="2922233"/>
          </a:xfrm>
          <a:prstGeom prst="rect">
            <a:avLst/>
          </a:prstGeom>
          <a:ln/>
        </p:spPr>
      </p:pic>
      <p:pic>
        <p:nvPicPr>
          <p:cNvPr id="18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6749" y="1272933"/>
            <a:ext cx="3124201" cy="20147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" name="TextBox 19"/>
          <p:cNvSpPr txBox="1"/>
          <p:nvPr/>
        </p:nvSpPr>
        <p:spPr>
          <a:xfrm>
            <a:off x="7164070" y="1851581"/>
            <a:ext cx="1173480" cy="246221"/>
          </a:xfrm>
          <a:prstGeom prst="rect">
            <a:avLst/>
          </a:prstGeom>
          <a:noFill/>
          <a:ln w="12700" cmpd="sng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000" dirty="0"/>
              <a:t>Soil dumping area</a:t>
            </a:r>
          </a:p>
        </p:txBody>
      </p:sp>
      <p:cxnSp>
        <p:nvCxnSpPr>
          <p:cNvPr id="21" name="Straight Arrow Connector 20"/>
          <p:cNvCxnSpPr/>
          <p:nvPr/>
        </p:nvCxnSpPr>
        <p:spPr bwMode="auto">
          <a:xfrm>
            <a:off x="7423150" y="2097802"/>
            <a:ext cx="0" cy="42791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2" name="Oval 21"/>
          <p:cNvSpPr/>
          <p:nvPr/>
        </p:nvSpPr>
        <p:spPr>
          <a:xfrm>
            <a:off x="6737350" y="1828800"/>
            <a:ext cx="426720" cy="246222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5899150" y="1828800"/>
            <a:ext cx="499582" cy="246221"/>
          </a:xfrm>
          <a:prstGeom prst="rect">
            <a:avLst/>
          </a:prstGeom>
          <a:noFill/>
          <a:ln w="12700" cmpd="sng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000" dirty="0"/>
              <a:t>OHL</a:t>
            </a:r>
          </a:p>
        </p:txBody>
      </p:sp>
      <p:cxnSp>
        <p:nvCxnSpPr>
          <p:cNvPr id="24" name="Straight Arrow Connector 23"/>
          <p:cNvCxnSpPr/>
          <p:nvPr/>
        </p:nvCxnSpPr>
        <p:spPr bwMode="auto">
          <a:xfrm>
            <a:off x="6398732" y="1981200"/>
            <a:ext cx="338618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134888" y="860125"/>
            <a:ext cx="5334000" cy="4247317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indent="-114300" algn="just">
              <a:defRPr/>
            </a:pPr>
            <a:r>
              <a:rPr lang="en-GB" sz="1400" b="1" dirty="0">
                <a:solidFill>
                  <a:srgbClr val="333399"/>
                </a:solidFill>
                <a:latin typeface="Tahoma" pitchFamily="34" charset="0"/>
              </a:rPr>
              <a:t>Date:23.05.2021</a:t>
            </a:r>
            <a:r>
              <a:rPr lang="en-US" sz="1400" b="1" dirty="0">
                <a:solidFill>
                  <a:srgbClr val="333399"/>
                </a:solidFill>
                <a:latin typeface="Tahoma" pitchFamily="34" charset="0"/>
              </a:rPr>
              <a:t>       Incident title:- HIPO#39</a:t>
            </a:r>
          </a:p>
          <a:p>
            <a:pPr marL="114300" indent="-114300" algn="just">
              <a:defRPr/>
            </a:pPr>
            <a:endParaRPr lang="en-US" sz="1400" b="1" dirty="0">
              <a:solidFill>
                <a:srgbClr val="FF0000"/>
              </a:solidFill>
              <a:latin typeface="Tahoma" pitchFamily="34" charset="0"/>
            </a:endParaRPr>
          </a:p>
          <a:p>
            <a:pPr marL="114300" indent="-114300" algn="just">
              <a:defRPr/>
            </a:pPr>
            <a:r>
              <a:rPr lang="en-US" sz="1800" b="1" dirty="0">
                <a:solidFill>
                  <a:srgbClr val="FF0000"/>
                </a:solidFill>
                <a:latin typeface="Tahoma" pitchFamily="34" charset="0"/>
              </a:rPr>
              <a:t>What happened?</a:t>
            </a:r>
            <a:endParaRPr lang="en-US" sz="1800" dirty="0">
              <a:solidFill>
                <a:srgbClr val="FF0000"/>
              </a:solidFill>
              <a:latin typeface="Tahoma" pitchFamily="34" charset="0"/>
            </a:endParaRPr>
          </a:p>
          <a:p>
            <a:pPr algn="just">
              <a:defRPr/>
            </a:pPr>
            <a:endParaRPr lang="en-GB" sz="1100" dirty="0"/>
          </a:p>
          <a:p>
            <a:pPr algn="just">
              <a:defRPr/>
            </a:pPr>
            <a:r>
              <a:rPr lang="en-GB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On 23.05.2021 at 1449 Hrs., tipper (</a:t>
            </a:r>
            <a:r>
              <a:rPr lang="en-GB" sz="1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Regn</a:t>
            </a:r>
            <a:r>
              <a:rPr lang="en-GB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# 9172 WK) was unloading soil transported from borrow pit (#06) for Switch Rack Demolition works at BGS, when it came in contact with the OHL resulting in tripping of few wells and compressor (K3614) of Birba Station</a:t>
            </a:r>
            <a:r>
              <a:rPr lang="en-GB" sz="14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pPr marL="342900" indent="-342900" eaLnBrk="1" hangingPunct="1">
              <a:defRPr/>
            </a:pPr>
            <a:endParaRPr lang="en-US" sz="700" dirty="0">
              <a:solidFill>
                <a:srgbClr val="000000"/>
              </a:solidFill>
              <a:latin typeface="Arial" charset="0"/>
            </a:endParaRPr>
          </a:p>
          <a:p>
            <a:pPr marL="114300" indent="-114300" algn="just">
              <a:defRPr/>
            </a:pPr>
            <a:r>
              <a:rPr lang="en-US" sz="1800" b="1" dirty="0">
                <a:solidFill>
                  <a:srgbClr val="333399"/>
                </a:solidFill>
                <a:latin typeface="Tahoma" pitchFamily="34" charset="0"/>
              </a:rPr>
              <a:t>Your learning from this incident..</a:t>
            </a:r>
          </a:p>
          <a:p>
            <a:pPr marL="114300" indent="-114300" algn="just">
              <a:defRPr/>
            </a:pPr>
            <a:endParaRPr lang="en-US" sz="700" dirty="0">
              <a:solidFill>
                <a:srgbClr val="000000"/>
              </a:solidFill>
              <a:latin typeface="Arial" charset="0"/>
            </a:endParaRPr>
          </a:p>
          <a:p>
            <a:pPr marL="171450" indent="-171450">
              <a:buFont typeface="Wingdings" pitchFamily="2" charset="2"/>
              <a:buChar char="§"/>
              <a:defRPr/>
            </a:pPr>
            <a:r>
              <a:rPr lang="en-US" sz="1400" dirty="0">
                <a:latin typeface="Arial" charset="0"/>
                <a:cs typeface="Tahoma" pitchFamily="34" charset="0"/>
              </a:rPr>
              <a:t>Always ensure availability of Banksman with vehicles while loading/unloading and reversing activity.</a:t>
            </a:r>
          </a:p>
          <a:p>
            <a:pPr marL="171450" indent="-171450">
              <a:buFont typeface="Wingdings" pitchFamily="2" charset="2"/>
              <a:buChar char="§"/>
              <a:defRPr/>
            </a:pPr>
            <a:r>
              <a:rPr lang="en-US" sz="1400" dirty="0">
                <a:latin typeface="Arial" charset="0"/>
                <a:cs typeface="Tahoma" pitchFamily="34" charset="0"/>
              </a:rPr>
              <a:t>Always maintain safe horizontal and vertical working distance and provide safety barriers for work in the vicinity of OHL.</a:t>
            </a:r>
          </a:p>
          <a:p>
            <a:pPr marL="171450" indent="-171450">
              <a:buFont typeface="Wingdings" pitchFamily="2" charset="2"/>
              <a:buChar char="§"/>
              <a:defRPr/>
            </a:pPr>
            <a:r>
              <a:rPr lang="en-US" sz="1400" dirty="0">
                <a:latin typeface="Arial" charset="0"/>
                <a:cs typeface="Tahoma" pitchFamily="34" charset="0"/>
              </a:rPr>
              <a:t>No work in the vicinity of OHLs shall be carried out without having an OHL clearance.</a:t>
            </a:r>
          </a:p>
          <a:p>
            <a:pPr marL="114300" indent="-114300">
              <a:defRPr/>
            </a:pPr>
            <a:endParaRPr lang="en-US" sz="1100" dirty="0">
              <a:solidFill>
                <a:srgbClr val="0000FF"/>
              </a:solidFill>
              <a:latin typeface="Arial" charset="0"/>
              <a:cs typeface="Tahoma" pitchFamily="34" charset="0"/>
            </a:endParaRPr>
          </a:p>
          <a:p>
            <a:pPr marL="119063" indent="-119063" eaLnBrk="1" hangingPunct="1">
              <a:defRPr/>
            </a:pPr>
            <a:endParaRPr lang="en-US" sz="16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6628" name="TextBox 16"/>
          <p:cNvSpPr txBox="1">
            <a:spLocks noChangeArrowheads="1"/>
          </p:cNvSpPr>
          <p:nvPr/>
        </p:nvSpPr>
        <p:spPr bwMode="auto">
          <a:xfrm>
            <a:off x="211088" y="5313439"/>
            <a:ext cx="5181600" cy="584775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n-US" sz="1600" b="1" dirty="0">
                <a:solidFill>
                  <a:srgbClr val="FFFF00"/>
                </a:solidFill>
                <a:latin typeface="Tahoma" pitchFamily="34" charset="0"/>
              </a:rPr>
              <a:t>Always maintain safe clearance from Over Head Lines</a:t>
            </a:r>
          </a:p>
        </p:txBody>
      </p:sp>
      <p:sp>
        <p:nvSpPr>
          <p:cNvPr id="16" name="Text Box 12"/>
          <p:cNvSpPr txBox="1">
            <a:spLocks noChangeArrowheads="1"/>
          </p:cNvSpPr>
          <p:nvPr/>
        </p:nvSpPr>
        <p:spPr bwMode="auto">
          <a:xfrm>
            <a:off x="1219200" y="0"/>
            <a:ext cx="705643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3600" b="1" dirty="0">
                <a:latin typeface="+mj-lt"/>
              </a:rPr>
              <a:t>PDO Second Alert</a:t>
            </a:r>
          </a:p>
        </p:txBody>
      </p:sp>
      <p:grpSp>
        <p:nvGrpSpPr>
          <p:cNvPr id="26633" name="Group 131"/>
          <p:cNvGrpSpPr>
            <a:grpSpLocks/>
          </p:cNvGrpSpPr>
          <p:nvPr/>
        </p:nvGrpSpPr>
        <p:grpSpPr bwMode="auto">
          <a:xfrm>
            <a:off x="8458200" y="2667000"/>
            <a:ext cx="336550" cy="544513"/>
            <a:chOff x="3504" y="544"/>
            <a:chExt cx="2287" cy="1855"/>
          </a:xfrm>
        </p:grpSpPr>
        <p:sp>
          <p:nvSpPr>
            <p:cNvPr id="26635" name="Line 129"/>
            <p:cNvSpPr>
              <a:spLocks noChangeShapeType="1"/>
            </p:cNvSpPr>
            <p:nvPr/>
          </p:nvSpPr>
          <p:spPr bwMode="auto">
            <a:xfrm>
              <a:off x="3504" y="568"/>
              <a:ext cx="2287" cy="1831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36" name="Line 130"/>
            <p:cNvSpPr>
              <a:spLocks noChangeShapeType="1"/>
            </p:cNvSpPr>
            <p:nvPr/>
          </p:nvSpPr>
          <p:spPr bwMode="auto">
            <a:xfrm flipV="1">
              <a:off x="3528" y="544"/>
              <a:ext cx="2144" cy="1807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6634" name="Freeform 132"/>
          <p:cNvSpPr>
            <a:spLocks/>
          </p:cNvSpPr>
          <p:nvPr/>
        </p:nvSpPr>
        <p:spPr bwMode="auto">
          <a:xfrm>
            <a:off x="8336973" y="5513033"/>
            <a:ext cx="457200" cy="457200"/>
          </a:xfrm>
          <a:custGeom>
            <a:avLst/>
            <a:gdLst>
              <a:gd name="T0" fmla="*/ 0 w 1336"/>
              <a:gd name="T1" fmla="*/ 2147483647 h 888"/>
              <a:gd name="T2" fmla="*/ 2147483647 w 1336"/>
              <a:gd name="T3" fmla="*/ 2147483647 h 888"/>
              <a:gd name="T4" fmla="*/ 2147483647 w 1336"/>
              <a:gd name="T5" fmla="*/ 0 h 888"/>
              <a:gd name="T6" fmla="*/ 0 60000 65536"/>
              <a:gd name="T7" fmla="*/ 0 60000 65536"/>
              <a:gd name="T8" fmla="*/ 0 60000 65536"/>
              <a:gd name="T9" fmla="*/ 0 w 1336"/>
              <a:gd name="T10" fmla="*/ 0 h 888"/>
              <a:gd name="T11" fmla="*/ 1336 w 1336"/>
              <a:gd name="T12" fmla="*/ 888 h 8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36" h="888">
                <a:moveTo>
                  <a:pt x="0" y="600"/>
                </a:moveTo>
                <a:lnTo>
                  <a:pt x="312" y="888"/>
                </a:lnTo>
                <a:lnTo>
                  <a:pt x="1336" y="0"/>
                </a:lnTo>
              </a:path>
            </a:pathLst>
          </a:custGeom>
          <a:noFill/>
          <a:ln w="13335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pic>
        <p:nvPicPr>
          <p:cNvPr id="25" name="Picture 2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36846" y="1676400"/>
            <a:ext cx="2311754" cy="1649767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323850" y="1125538"/>
            <a:ext cx="8351838" cy="5201424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1" hangingPunct="1">
              <a:spcBef>
                <a:spcPct val="50000"/>
              </a:spcBef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73038" indent="-173038" eaLnBrk="1" hangingPunct="1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As a learning from this incident and ensure continual improvement all contract</a:t>
            </a: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managers must review their HSE HEMP against the questions asked below        </a:t>
            </a:r>
          </a:p>
          <a:p>
            <a:pPr marL="342900" indent="-342900" eaLnBrk="1" hangingPunct="1">
              <a:defRPr/>
            </a:pPr>
            <a:endParaRPr lang="en-US" sz="1600" b="1" dirty="0">
              <a:solidFill>
                <a:srgbClr val="FF0000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0000FF"/>
                </a:solidFill>
                <a:latin typeface="Tahoma" pitchFamily="34" charset="0"/>
              </a:rPr>
              <a:t>Confirm the following:</a:t>
            </a:r>
            <a:endParaRPr lang="en-US" sz="1600" dirty="0">
              <a:solidFill>
                <a:srgbClr val="0000FF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>
                <a:solidFill>
                  <a:srgbClr val="0033CC"/>
                </a:solidFill>
                <a:latin typeface="+mj-lt"/>
                <a:sym typeface="Wingdings" pitchFamily="2" charset="2"/>
              </a:rPr>
              <a:t>Do you ensure Permit Applicant and Permit Holder visit the site together and the tasks are discussed and agreed for safe execution?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>
                <a:solidFill>
                  <a:srgbClr val="0033CC"/>
                </a:solidFill>
                <a:latin typeface="+mj-lt"/>
                <a:sym typeface="Wingdings" pitchFamily="2" charset="2"/>
              </a:rPr>
              <a:t>Do you ensure assessment of the area before allowing tipper operations for safe unloading of materials?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>
                <a:solidFill>
                  <a:srgbClr val="0033CC"/>
                </a:solidFill>
                <a:latin typeface="+mj-lt"/>
                <a:sym typeface="Wingdings" pitchFamily="2" charset="2"/>
              </a:rPr>
              <a:t>Do you ensure participation of drivers / operators in TBTs and that the hazards and controls related to vehicle / equipment movements are discussed?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>
                <a:solidFill>
                  <a:srgbClr val="0033CC"/>
                </a:solidFill>
                <a:latin typeface="+mj-lt"/>
                <a:sym typeface="Wingdings" pitchFamily="2" charset="2"/>
              </a:rPr>
              <a:t>Do you ensure availability of </a:t>
            </a:r>
            <a:r>
              <a:rPr lang="en-US" sz="1400" dirty="0" err="1">
                <a:solidFill>
                  <a:srgbClr val="0033CC"/>
                </a:solidFill>
                <a:latin typeface="+mj-lt"/>
                <a:sym typeface="Wingdings" pitchFamily="2" charset="2"/>
              </a:rPr>
              <a:t>Banksman</a:t>
            </a:r>
            <a:r>
              <a:rPr lang="en-US" sz="1400" dirty="0">
                <a:solidFill>
                  <a:srgbClr val="0033CC"/>
                </a:solidFill>
                <a:latin typeface="+mj-lt"/>
                <a:sym typeface="Wingdings" pitchFamily="2" charset="2"/>
              </a:rPr>
              <a:t> for guiding the vehicle / equipment movement safely?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>
                <a:solidFill>
                  <a:srgbClr val="0033CC"/>
                </a:solidFill>
                <a:latin typeface="+mj-lt"/>
                <a:sym typeface="Wingdings" pitchFamily="2" charset="2"/>
              </a:rPr>
              <a:t>Do you ensure safe distance is maintained whilst executing activities in the vicinity of OHLs?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endParaRPr lang="en-US" sz="1400" i="1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342900" indent="-342900" eaLnBrk="1" hangingPunct="1">
              <a:buFont typeface="+mj-lt"/>
              <a:buAutoNum type="arabicPeriod"/>
              <a:defRPr/>
            </a:pPr>
            <a:endParaRPr lang="en-US" sz="1400" i="1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342900" indent="-342900" eaLnBrk="1" hangingPunct="1">
              <a:buFont typeface="+mj-lt"/>
              <a:buAutoNum type="arabicPeriod"/>
              <a:defRPr/>
            </a:pPr>
            <a:endParaRPr lang="en-US" sz="1400" i="1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342900" indent="-342900" eaLnBrk="1" hangingPunct="1">
              <a:buFont typeface="+mj-lt"/>
              <a:buAutoNum type="arabicPeriod"/>
              <a:defRPr/>
            </a:pPr>
            <a:endParaRPr lang="en-US" sz="1000" i="1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342900" indent="-342900" eaLnBrk="1" hangingPunct="1">
              <a:defRPr/>
            </a:pPr>
            <a:endParaRPr lang="en-US" sz="1000" i="1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342900" indent="-342900" eaLnBrk="1" hangingPunct="1">
              <a:defRPr/>
            </a:pPr>
            <a:endParaRPr lang="en-US" sz="1000" i="1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342900" indent="-342900" eaLnBrk="1" hangingPunct="1">
              <a:defRPr/>
            </a:pPr>
            <a:endParaRPr lang="en-US" sz="1000" i="1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342900" indent="-342900" eaLnBrk="1" hangingPunct="1">
              <a:defRPr/>
            </a:pPr>
            <a:endParaRPr lang="en-US" sz="1000" i="1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342900" indent="-342900" eaLnBrk="1" hangingPunct="1">
              <a:defRPr/>
            </a:pPr>
            <a:endParaRPr lang="en-US" sz="1000" i="1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342900" indent="-342900" eaLnBrk="1" hangingPunct="1">
              <a:defRPr/>
            </a:pPr>
            <a:endParaRPr lang="en-US" sz="1000" i="1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342900" indent="-342900" eaLnBrk="1" hangingPunct="1">
              <a:defRPr/>
            </a:pPr>
            <a:r>
              <a:rPr lang="en-US" sz="1000" i="1" dirty="0">
                <a:solidFill>
                  <a:srgbClr val="0033CC"/>
                </a:solidFill>
                <a:latin typeface="+mj-lt"/>
                <a:sym typeface="Wingdings" pitchFamily="2" charset="2"/>
              </a:rPr>
              <a:t>* If the answer is NO to any of the above questions please ensure you take action to correct this finding. </a:t>
            </a:r>
            <a:endParaRPr lang="en-US" sz="800" dirty="0">
              <a:solidFill>
                <a:srgbClr val="000000"/>
              </a:solidFill>
              <a:latin typeface="Arial" charset="0"/>
            </a:endParaRPr>
          </a:p>
        </p:txBody>
      </p:sp>
      <p:grpSp>
        <p:nvGrpSpPr>
          <p:cNvPr id="27651" name="Group 9"/>
          <p:cNvGrpSpPr>
            <a:grpSpLocks/>
          </p:cNvGrpSpPr>
          <p:nvPr/>
        </p:nvGrpSpPr>
        <p:grpSpPr bwMode="auto">
          <a:xfrm>
            <a:off x="12700" y="-228600"/>
            <a:ext cx="8920163" cy="990600"/>
            <a:chOff x="9" y="-144"/>
            <a:chExt cx="6087" cy="624"/>
          </a:xfrm>
        </p:grpSpPr>
        <p:sp>
          <p:nvSpPr>
            <p:cNvPr id="27654" name="Rectangle 8"/>
            <p:cNvSpPr>
              <a:spLocks noChangeArrowheads="1"/>
            </p:cNvSpPr>
            <p:nvPr/>
          </p:nvSpPr>
          <p:spPr bwMode="auto">
            <a:xfrm>
              <a:off x="288" y="144"/>
              <a:ext cx="5184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 eaLnBrk="1" hangingPunct="1"/>
              <a:endParaRPr lang="en-GB" sz="20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7414" name="Text Box 12"/>
            <p:cNvSpPr txBox="1">
              <a:spLocks noChangeArrowheads="1"/>
            </p:cNvSpPr>
            <p:nvPr/>
          </p:nvSpPr>
          <p:spPr bwMode="auto">
            <a:xfrm>
              <a:off x="676" y="0"/>
              <a:ext cx="4815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GB" sz="3600" b="1" dirty="0">
                  <a:latin typeface="+mj-lt"/>
                </a:rPr>
                <a:t>Management self audit </a:t>
              </a:r>
            </a:p>
          </p:txBody>
        </p:sp>
        <p:sp>
          <p:nvSpPr>
            <p:cNvPr id="27656" name="Text Box 13"/>
            <p:cNvSpPr txBox="1">
              <a:spLocks noChangeArrowheads="1"/>
            </p:cNvSpPr>
            <p:nvPr/>
          </p:nvSpPr>
          <p:spPr bwMode="auto">
            <a:xfrm>
              <a:off x="9" y="0"/>
              <a:ext cx="1144" cy="17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10000"/>
                </a:spcBef>
              </a:pPr>
              <a:endParaRPr lang="en-GB" sz="1200" b="1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7657" name="WordArt 14"/>
            <p:cNvSpPr>
              <a:spLocks noChangeArrowheads="1" noChangeShapeType="1" noTextEdit="1"/>
            </p:cNvSpPr>
            <p:nvPr/>
          </p:nvSpPr>
          <p:spPr bwMode="auto">
            <a:xfrm>
              <a:off x="5448" y="-144"/>
              <a:ext cx="648" cy="576"/>
            </a:xfrm>
            <a:prstGeom prst="rect">
              <a:avLst/>
            </a:prstGeom>
          </p:spPr>
          <p:txBody>
            <a:bodyPr spcFirstLastPara="1" wrap="none" fromWordArt="1">
              <a:prstTxWarp prst="textArchDown">
                <a:avLst>
                  <a:gd name="adj" fmla="val 0"/>
                </a:avLst>
              </a:prstTxWarp>
            </a:bodyPr>
            <a:lstStyle/>
            <a:p>
              <a:pPr algn="ctr"/>
              <a:endPara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</p:grpSp>
      <p:sp>
        <p:nvSpPr>
          <p:cNvPr id="27653" name="Rectangle 8"/>
          <p:cNvSpPr>
            <a:spLocks noChangeArrowheads="1"/>
          </p:cNvSpPr>
          <p:nvPr/>
        </p:nvSpPr>
        <p:spPr bwMode="auto">
          <a:xfrm>
            <a:off x="299677" y="836711"/>
            <a:ext cx="4272323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114300" indent="-114300" algn="just"/>
            <a:r>
              <a:rPr lang="en-GB" sz="1400" b="1" dirty="0">
                <a:solidFill>
                  <a:srgbClr val="333399"/>
                </a:solidFill>
                <a:latin typeface="Tahoma" pitchFamily="34" charset="0"/>
              </a:rPr>
              <a:t>Date:</a:t>
            </a:r>
            <a:r>
              <a:rPr lang="en-US" sz="1400" b="1" dirty="0">
                <a:solidFill>
                  <a:srgbClr val="333399"/>
                </a:solidFill>
                <a:latin typeface="Tahoma" pitchFamily="34" charset="0"/>
              </a:rPr>
              <a:t>  23.05.2021     Incident title: </a:t>
            </a:r>
            <a:r>
              <a:rPr lang="en-US" sz="1400" b="1" dirty="0" err="1">
                <a:solidFill>
                  <a:srgbClr val="333399"/>
                </a:solidFill>
                <a:latin typeface="Tahoma" pitchFamily="34" charset="0"/>
              </a:rPr>
              <a:t>HiPo</a:t>
            </a:r>
            <a:r>
              <a:rPr lang="en-US" sz="1400" b="1" dirty="0">
                <a:solidFill>
                  <a:srgbClr val="333399"/>
                </a:solidFill>
                <a:latin typeface="Tahoma" pitchFamily="34" charset="0"/>
              </a:rPr>
              <a:t> # 39</a:t>
            </a: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809bc6af44041ef507fcb8c845449721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c6cb684b9f311d0fba83640743edc78d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>
  <documentManagement>
    <Language xmlns="4880e4f8-4b7d-4bdd-91e3-e10d47036eca">English</Language>
    <DocId xmlns="4880e4f8-4b7d-4bdd-91e3-e10d47036eca">92712</DocId>
    <ImageCreateDate xmlns="4880E4F8-4B7D-4BDD-91E3-E10D47036ECA" xsi:nil="true"/>
    <wic_System_Copyright xmlns="http://schemas.microsoft.com/sharepoint/v3/fields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8C2181E-25E7-4CB2-A360-F974872000CD}"/>
</file>

<file path=customXml/itemProps2.xml><?xml version="1.0" encoding="utf-8"?>
<ds:datastoreItem xmlns:ds="http://schemas.openxmlformats.org/officeDocument/2006/customXml" ds:itemID="{417CDCFD-C2C6-4ECC-85D9-E8AEE3BFF834}">
  <ds:schemaRefs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sharepoint/v3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ACF46C6F-070D-40A4-B21F-D63FE5060AA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27545</TotalTime>
  <Words>528</Words>
  <Application>Microsoft Office PowerPoint</Application>
  <PresentationFormat>On-screen Show (4:3)</PresentationFormat>
  <Paragraphs>60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Tahoma</vt:lpstr>
      <vt:lpstr>Times New Roman</vt:lpstr>
      <vt:lpstr>Wingdings</vt:lpstr>
      <vt:lpstr>Default Design</vt:lpstr>
      <vt:lpstr>PowerPoint Presentation</vt:lpstr>
      <vt:lpstr>PowerPoint Presentation</vt:lpstr>
    </vt:vector>
  </TitlesOfParts>
  <Company>Shell Information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HiPo#39 QAQC </dc:title>
  <dc:creator>MU93647</dc:creator>
  <cp:lastModifiedBy>Balushi, Sumaiya MSE36</cp:lastModifiedBy>
  <cp:revision>724</cp:revision>
  <dcterms:created xsi:type="dcterms:W3CDTF">2001-05-03T06:07:08Z</dcterms:created>
  <dcterms:modified xsi:type="dcterms:W3CDTF">2022-09-27T06:15:47Z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