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4" r:id="rId2"/>
    <p:sldId id="275" r:id="rId3"/>
  </p:sldIdLst>
  <p:sldSz cx="9144000" cy="6858000" type="screen4x3"/>
  <p:notesSz cx="6670675" cy="98758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336" autoAdjust="0"/>
  </p:normalViewPr>
  <p:slideViewPr>
    <p:cSldViewPr>
      <p:cViewPr varScale="1">
        <p:scale>
          <a:sx n="89" d="100"/>
          <a:sy n="89" d="100"/>
        </p:scale>
        <p:origin x="102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11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2125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382125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1481FDA9-DE77-4D01-85AF-A9B48E2920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7079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83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91063"/>
            <a:ext cx="48926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2125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382125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529D35FF-9579-49DD-81EC-0207E09F3B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524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Ensure all dates and titles are input </a:t>
            </a:r>
          </a:p>
          <a:p>
            <a:endParaRPr lang="en-US"/>
          </a:p>
          <a:p>
            <a:r>
              <a:rPr lang="en-US"/>
              <a:t>A short description should be provided without mentioning names of contractors or individuals.  You should include, what happened, to who (by job title) and what injuries this resulted in.  Nothing more!</a:t>
            </a:r>
          </a:p>
          <a:p>
            <a:endParaRPr lang="en-US"/>
          </a:p>
          <a:p>
            <a:r>
              <a:rPr lang="en-US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/>
          </a:p>
          <a:p>
            <a:r>
              <a:rPr lang="en-US"/>
              <a:t>The strap line should be the main point you want to get across</a:t>
            </a:r>
          </a:p>
          <a:p>
            <a:endParaRPr lang="en-US"/>
          </a:p>
          <a:p>
            <a:r>
              <a:rPr lang="en-US"/>
              <a:t>The images should be self explanatory, what went wrong (if you create a reconstruction please ensure you do not put people at risk) and below how it should be done.   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B77A3C-61A8-4CBC-9D93-53FB9AF7C9A6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Ensure all dates and titles are input </a:t>
            </a:r>
          </a:p>
          <a:p>
            <a:endParaRPr lang="en-US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 with: Do you ensure…………………?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90499A-F0FC-4B62-AF9B-5E1608D550BE}" type="slidenum">
              <a:rPr lang="en-US" smtClean="0">
                <a:cs typeface="Arial" charset="0"/>
              </a:rPr>
              <a:pPr/>
              <a:t>2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6153061-FB32-49D7-93DC-DB9F4394D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694AF8D5-17D4-4BD2-83A7-3178E18293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B518A5BE-8B52-46A7-838A-C33ED3821E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5C04413-5B1D-47C9-A7BB-247A65DA59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466DFFED-B2F4-4EA9-B498-2F46887ACA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>
              <a:cs typeface="+mn-cs"/>
            </a:endParaRP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50859" y="975970"/>
            <a:ext cx="5747940" cy="444737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 eaLnBrk="0" hangingPunct="0"/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 24/07/2021                                        Incident title: HIPO #40 Drop</a:t>
            </a:r>
          </a:p>
          <a:p>
            <a:pPr marL="114300" indent="-114300" algn="just" eaLnBrk="0" hangingPunct="0"/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 eaLnBrk="0" hangingPunct="0"/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 marL="114300" indent="-114300" algn="just" eaLnBrk="0" hangingPunct="0"/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/>
            <a:r>
              <a:rPr lang="en-US" sz="1200" dirty="0">
                <a:solidFill>
                  <a:srgbClr val="000000"/>
                </a:solidFill>
                <a:latin typeface="Arial" charset="0"/>
              </a:rPr>
              <a:t>The POOH of Polish mill assembly on 3 ½ IF DP string was in progress. At around</a:t>
            </a:r>
          </a:p>
          <a:p>
            <a:pPr marL="114300" indent="-114300"/>
            <a:r>
              <a:rPr lang="en-US" sz="1200" dirty="0">
                <a:solidFill>
                  <a:srgbClr val="000000"/>
                </a:solidFill>
                <a:latin typeface="Arial" charset="0"/>
              </a:rPr>
              <a:t> 13.45 (24.07.) the 23rd joint was B/O with power tong and while laying the joint down the V-Door the Elevator suddenly opened when it was approx. 2.5mtrs above the rig floor. The joint was already in the V-Door with its half length once the elevator opened and the joint uncontrollably slid down the V-Door and rested on the right side of the pipe racks.</a:t>
            </a:r>
          </a:p>
          <a:p>
            <a:pPr marL="114300" indent="-114300"/>
            <a:endParaRPr lang="en-US" sz="11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 eaLnBrk="0" hangingPunct="0"/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 eaLnBrk="0" hangingPunct="0"/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eaLnBrk="0" hangingPunct="0"/>
            <a:r>
              <a:rPr lang="en-US" sz="1000" dirty="0">
                <a:latin typeface="Arial" charset="0"/>
                <a:cs typeface="Tahoma" pitchFamily="34" charset="0"/>
              </a:rPr>
              <a:t> </a:t>
            </a:r>
            <a:r>
              <a:rPr lang="en-US" sz="1100" dirty="0">
                <a:latin typeface="Arial" charset="0"/>
                <a:cs typeface="Tahoma" pitchFamily="34" charset="0"/>
              </a:rPr>
              <a:t>-</a:t>
            </a:r>
            <a:r>
              <a:rPr lang="en-US" sz="1200" dirty="0">
                <a:latin typeface="Arial" charset="0"/>
                <a:cs typeface="Tahoma" pitchFamily="34" charset="0"/>
              </a:rPr>
              <a:t>Always  Comply to Drops </a:t>
            </a:r>
            <a:r>
              <a:rPr lang="en-US" sz="1200" dirty="0">
                <a:solidFill>
                  <a:srgbClr val="000000"/>
                </a:solidFill>
                <a:latin typeface="Arial" charset="0"/>
              </a:rPr>
              <a:t>zone management, utilize step back safety zone whenever possible</a:t>
            </a:r>
          </a:p>
          <a:p>
            <a:pPr marL="114300" indent="-114300" eaLnBrk="0" hangingPunct="0">
              <a:buFontTx/>
              <a:buChar char="-"/>
            </a:pPr>
            <a:r>
              <a:rPr lang="en-US" sz="1200" dirty="0">
                <a:solidFill>
                  <a:srgbClr val="000000"/>
                </a:solidFill>
                <a:latin typeface="Arial" charset="0"/>
              </a:rPr>
              <a:t>Always  Observe the path of the elevator while tripping and during laying down the Tubular thru the V-Door (Tubular smooth motion)</a:t>
            </a:r>
          </a:p>
          <a:p>
            <a:pPr marL="114300" indent="-114300" eaLnBrk="0" hangingPunct="0">
              <a:buFontTx/>
              <a:buChar char="-"/>
            </a:pPr>
            <a:r>
              <a:rPr lang="en-US" sz="1200" dirty="0">
                <a:solidFill>
                  <a:srgbClr val="000000"/>
                </a:solidFill>
                <a:latin typeface="Arial" charset="0"/>
              </a:rPr>
              <a:t> Always Ensure the Elevator is properly latched (Floorman to “thumb up”  to the driller prior to picking the string)</a:t>
            </a:r>
          </a:p>
          <a:p>
            <a:pPr marL="114300" indent="-114300" eaLnBrk="0" hangingPunct="0">
              <a:buFontTx/>
              <a:buChar char="-"/>
            </a:pPr>
            <a:r>
              <a:rPr lang="en-US" sz="1200" dirty="0">
                <a:solidFill>
                  <a:srgbClr val="000000"/>
                </a:solidFill>
                <a:latin typeface="Arial" charset="0"/>
              </a:rPr>
              <a:t>Straight line V-Doors is preferred , always  inspect the equipment pre use, check the condition of the V-Door and catwalk groove </a:t>
            </a:r>
          </a:p>
          <a:p>
            <a:pPr marL="114300" indent="-114300"/>
            <a:r>
              <a:rPr lang="en-US" sz="1100" dirty="0">
                <a:solidFill>
                  <a:srgbClr val="000000"/>
                </a:solidFill>
                <a:latin typeface="Arial" charset="0"/>
              </a:rPr>
              <a:t>-</a:t>
            </a:r>
          </a:p>
          <a:p>
            <a:pPr marL="114300" indent="-114300"/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3010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43011" name="TextBox 16"/>
          <p:cNvSpPr txBox="1">
            <a:spLocks noChangeArrowheads="1"/>
          </p:cNvSpPr>
          <p:nvPr/>
        </p:nvSpPr>
        <p:spPr bwMode="auto">
          <a:xfrm>
            <a:off x="488242" y="5662613"/>
            <a:ext cx="5181600" cy="584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Ensure no objects come in contact with Elevator while in motion. 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GB" sz="3600" b="1" dirty="0">
                <a:latin typeface="+mj-lt"/>
                <a:cs typeface="+mn-cs"/>
              </a:rPr>
              <a:t>PDO Second Alert</a:t>
            </a:r>
          </a:p>
        </p:txBody>
      </p:sp>
      <p:pic>
        <p:nvPicPr>
          <p:cNvPr id="430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104"/>
          <a:stretch>
            <a:fillRect/>
          </a:stretch>
        </p:blipFill>
        <p:spPr bwMode="auto">
          <a:xfrm>
            <a:off x="5832497" y="844550"/>
            <a:ext cx="1649030" cy="227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6" name="Oval 1"/>
          <p:cNvSpPr>
            <a:spLocks noChangeArrowheads="1"/>
          </p:cNvSpPr>
          <p:nvPr/>
        </p:nvSpPr>
        <p:spPr bwMode="auto">
          <a:xfrm>
            <a:off x="5838825" y="1457325"/>
            <a:ext cx="882596" cy="676275"/>
          </a:xfrm>
          <a:prstGeom prst="ellipse">
            <a:avLst/>
          </a:prstGeom>
          <a:noFill/>
          <a:ln w="127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4301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3"/>
          <a:stretch>
            <a:fillRect/>
          </a:stretch>
        </p:blipFill>
        <p:spPr bwMode="auto">
          <a:xfrm>
            <a:off x="5862173" y="3482714"/>
            <a:ext cx="164903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1527" y="777874"/>
            <a:ext cx="1545403" cy="2346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Oval 9"/>
          <p:cNvSpPr>
            <a:spLocks noChangeArrowheads="1"/>
          </p:cNvSpPr>
          <p:nvPr/>
        </p:nvSpPr>
        <p:spPr bwMode="auto">
          <a:xfrm>
            <a:off x="7696200" y="1589569"/>
            <a:ext cx="1005364" cy="636106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7" name="Freeform 132"/>
          <p:cNvSpPr>
            <a:spLocks/>
          </p:cNvSpPr>
          <p:nvPr/>
        </p:nvSpPr>
        <p:spPr bwMode="auto">
          <a:xfrm>
            <a:off x="8472964" y="5133975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8" name="Group 131"/>
          <p:cNvGrpSpPr>
            <a:grpSpLocks/>
          </p:cNvGrpSpPr>
          <p:nvPr/>
        </p:nvGrpSpPr>
        <p:grpSpPr bwMode="auto">
          <a:xfrm>
            <a:off x="8701564" y="2438400"/>
            <a:ext cx="336550" cy="544513"/>
            <a:chOff x="3504" y="544"/>
            <a:chExt cx="2287" cy="1855"/>
          </a:xfrm>
        </p:grpSpPr>
        <p:sp>
          <p:nvSpPr>
            <p:cNvPr id="19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7498375" y="3464123"/>
            <a:ext cx="1511705" cy="2327077"/>
          </a:xfrm>
          <a:prstGeom prst="rect">
            <a:avLst/>
          </a:prstGeom>
          <a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6" name="Freeform 132"/>
          <p:cNvSpPr>
            <a:spLocks/>
          </p:cNvSpPr>
          <p:nvPr/>
        </p:nvSpPr>
        <p:spPr bwMode="auto">
          <a:xfrm>
            <a:off x="8580660" y="5434013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3547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r>
              <a:rPr lang="en-US" sz="1600" b="1" dirty="0">
                <a:latin typeface="Tahoma" pitchFamily="34" charset="0"/>
              </a:rPr>
              <a:t>Confirm the following:</a:t>
            </a:r>
            <a:endParaRPr lang="en-US" sz="1600" dirty="0">
              <a:latin typeface="Tahoma" pitchFamily="34" charset="0"/>
            </a:endParaRPr>
          </a:p>
          <a:p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>
              <a:buFont typeface="Arial" charset="0"/>
              <a:buAutoNum type="arabicPeriod"/>
            </a:pP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Do you ensure Compliance to Drops zone management and utilize step back safety zone whenever possible?</a:t>
            </a:r>
          </a:p>
          <a:p>
            <a:pPr>
              <a:buFont typeface="Arial" charset="0"/>
              <a:buAutoNum type="arabicPeriod"/>
            </a:pP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Do you ensure the Tubular slides down the V-Door in a smooth motion ?</a:t>
            </a:r>
          </a:p>
          <a:p>
            <a:pPr>
              <a:buFont typeface="Arial" charset="0"/>
              <a:buAutoNum type="arabicPeriod"/>
            </a:pP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Do you ensure nothing comes in contact with the Elevator after it is latched and in motion?</a:t>
            </a:r>
          </a:p>
          <a:p>
            <a:pPr>
              <a:buFont typeface="Arial" charset="0"/>
              <a:buAutoNum type="arabicPeriod"/>
            </a:pP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Do you ensure your supervisory staff up to the level to manage risks and hazards efficiently ?</a:t>
            </a:r>
          </a:p>
          <a:p>
            <a:pPr>
              <a:buFont typeface="Arial" charset="0"/>
              <a:buAutoNum type="arabicPeriod"/>
            </a:pP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Do you ensure the v-door condition is part of annual inspections as per the PMS system?</a:t>
            </a:r>
          </a:p>
          <a:p>
            <a:endParaRPr lang="en-US" sz="1000" i="1" dirty="0">
              <a:solidFill>
                <a:srgbClr val="0033CC"/>
              </a:solidFill>
              <a:latin typeface="Arial" charset="0"/>
              <a:sym typeface="Wingdings" pitchFamily="2" charset="2"/>
            </a:endParaRPr>
          </a:p>
          <a:p>
            <a:endParaRPr lang="en-US" sz="1000" i="1" dirty="0">
              <a:solidFill>
                <a:srgbClr val="0033CC"/>
              </a:solidFill>
              <a:latin typeface="Arial" charset="0"/>
              <a:sym typeface="Wingdings" pitchFamily="2" charset="2"/>
            </a:endParaRPr>
          </a:p>
          <a:p>
            <a:r>
              <a:rPr lang="en-US" sz="1000" i="1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* If the answer is NO to any of the above questions please ensure you take action to correct this finding. 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45058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45061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GB" sz="3600" b="1" dirty="0">
                  <a:latin typeface="+mj-lt"/>
                  <a:cs typeface="+mn-cs"/>
                </a:rPr>
                <a:t>Management self audit </a:t>
              </a:r>
            </a:p>
          </p:txBody>
        </p:sp>
        <p:sp>
          <p:nvSpPr>
            <p:cNvPr id="45063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5064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45059" name="Rectangle 8"/>
          <p:cNvSpPr>
            <a:spLocks noChangeArrowheads="1"/>
          </p:cNvSpPr>
          <p:nvPr/>
        </p:nvSpPr>
        <p:spPr bwMode="auto">
          <a:xfrm>
            <a:off x="228600" y="827622"/>
            <a:ext cx="67169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 eaLnBrk="0" hangingPunct="0"/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Date:  24/07/2021                                        Incident title: HIPO #40 Drop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</Language>
    <DocId xmlns="4880e4f8-4b7d-4bdd-91e3-e10d47036eca">92713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16004150-78E0-493D-94B5-5E8309FB4DCB}"/>
</file>

<file path=customXml/itemProps2.xml><?xml version="1.0" encoding="utf-8"?>
<ds:datastoreItem xmlns:ds="http://schemas.openxmlformats.org/officeDocument/2006/customXml" ds:itemID="{5DA6F8C6-7BE2-4E29-944B-6DB9D3C0F8F5}"/>
</file>

<file path=customXml/itemProps3.xml><?xml version="1.0" encoding="utf-8"?>
<ds:datastoreItem xmlns:ds="http://schemas.openxmlformats.org/officeDocument/2006/customXml" ds:itemID="{76ACF0E3-4103-4117-ABCC-B376C0D13A5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7200</TotalTime>
  <Words>563</Words>
  <Application>Microsoft Office PowerPoint</Application>
  <PresentationFormat>On-screen Show (4:3)</PresentationFormat>
  <Paragraphs>51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Tahoma</vt:lpstr>
      <vt:lpstr>Times New Roman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HiPo#40  Final Post UWD review</dc:title>
  <dc:creator>MU93647</dc:creator>
  <cp:lastModifiedBy>Balushi, Sumaiya MSE36</cp:lastModifiedBy>
  <cp:revision>532</cp:revision>
  <dcterms:created xsi:type="dcterms:W3CDTF">2001-05-03T06:07:08Z</dcterms:created>
  <dcterms:modified xsi:type="dcterms:W3CDTF">2022-07-26T06:37:00Z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  <property fmtid="{D5CDD505-2E9C-101B-9397-08002B2CF9AE}" pid="3" name="PublishingExpirationDate">
    <vt:lpwstr/>
  </property>
  <property fmtid="{D5CDD505-2E9C-101B-9397-08002B2CF9AE}" pid="4" name="PublishingStartDate">
    <vt:lpwstr/>
  </property>
</Properties>
</file>