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74" r:id="rId5"/>
    <p:sldId id="275" r:id="rId6"/>
  </p:sldIdLst>
  <p:sldSz cx="9144000" cy="6858000" type="screen4x3"/>
  <p:notesSz cx="6670675" cy="98758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1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003" autoAdjust="0"/>
    <p:restoredTop sz="74282" autoAdjust="0"/>
  </p:normalViewPr>
  <p:slideViewPr>
    <p:cSldViewPr>
      <p:cViewPr varScale="1">
        <p:scale>
          <a:sx n="93" d="100"/>
          <a:sy n="93" d="100"/>
        </p:scale>
        <p:origin x="67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11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2125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382125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55AA87-4B92-460C-977B-0D3A2F64F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8363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91063"/>
            <a:ext cx="48926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2125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382125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F9EFC2-B0DD-4BF2-8694-068D2DFD7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135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542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798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85FD069-B190-4DD6-B9E0-1A117398BE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8334" y="1192915"/>
            <a:ext cx="2857822" cy="2122322"/>
          </a:xfrm>
          <a:prstGeom prst="rect">
            <a:avLst/>
          </a:prstGeom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398" y="845600"/>
            <a:ext cx="5864941" cy="532453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31.07.2021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                            Incident title: 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HiPo#41</a:t>
            </a:r>
          </a:p>
          <a:p>
            <a:pPr marL="114300" indent="-114300" algn="just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20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2000" dirty="0">
              <a:solidFill>
                <a:srgbClr val="FF0000"/>
              </a:solidFill>
              <a:latin typeface="Tahoma" pitchFamily="34" charset="0"/>
            </a:endParaRPr>
          </a:p>
          <a:p>
            <a:pPr marL="457200" indent="-457200">
              <a:spcBef>
                <a:spcPct val="50000"/>
              </a:spcBef>
              <a:defRPr/>
            </a:pPr>
            <a:r>
              <a:rPr lang="en-GB" sz="1200" dirty="0">
                <a:solidFill>
                  <a:srgbClr val="000000"/>
                </a:solidFill>
                <a:latin typeface="Arial" pitchFamily="34" charset="0"/>
                <a:cs typeface="Arial" charset="0"/>
              </a:rPr>
              <a:t>	</a:t>
            </a:r>
            <a:r>
              <a:rPr lang="en-GB" sz="1200" dirty="0">
                <a:latin typeface="Arial" charset="0"/>
                <a:cs typeface="Arial" charset="0"/>
              </a:rPr>
              <a:t>At 17.15 hrs, the crane operator moved his crane with the raised boom to offload a 20 ft container from the trailer (the trailer was parked outside the Rig 38 rig pad). While positioning the crane, the wire ropes (32 mm x 9m) attached to the crane hook block made contact with the overhead powerline, which was passing in the vicinity.</a:t>
            </a:r>
            <a:endParaRPr lang="en-US" sz="1200" dirty="0">
              <a:latin typeface="Arial" charset="0"/>
              <a:cs typeface="Arial" charset="0"/>
            </a:endParaRPr>
          </a:p>
          <a:p>
            <a:pPr marL="342900" indent="-342900" eaLnBrk="1" hangingPunct="1">
              <a:defRPr/>
            </a:pPr>
            <a:endParaRPr lang="en-US" sz="120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20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charset="0"/>
                <a:cs typeface="Tahoma" pitchFamily="34" charset="0"/>
              </a:rPr>
              <a:t>Always ensure boom of the crane is lowered and slings are removed during moving of the crane.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charset="0"/>
                <a:cs typeface="Tahoma" pitchFamily="34" charset="0"/>
              </a:rPr>
              <a:t>Always operate the crane after receiving the signal from banks man.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charset="0"/>
                <a:cs typeface="Tahoma" pitchFamily="34" charset="0"/>
              </a:rPr>
              <a:t>Always ensure all rig move team participates in TBT and on-site supervision is provided.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charset="0"/>
                <a:cs typeface="Tahoma" pitchFamily="34" charset="0"/>
              </a:rPr>
              <a:t>Always ensure equipment are spotted away from vicinity of overhead powerlines.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latin typeface="Arial" charset="0"/>
                <a:cs typeface="Tahoma" pitchFamily="34" charset="0"/>
              </a:rPr>
              <a:t>Always ensure out of site register is updated with rig move activities.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chemeClr val="tx2"/>
                </a:solidFill>
                <a:latin typeface="Arial" charset="0"/>
                <a:cs typeface="Tahoma" pitchFamily="34" charset="0"/>
              </a:rPr>
              <a:t>Always maintain safe clearance from Over Head Lines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en-US" sz="1200" dirty="0">
              <a:latin typeface="Arial" charset="0"/>
              <a:cs typeface="Tahoma" pitchFamily="34" charset="0"/>
            </a:endParaRPr>
          </a:p>
          <a:p>
            <a:pPr marL="114300" indent="-114300">
              <a:defRPr/>
            </a:pPr>
            <a:endParaRPr lang="en-US" sz="1200" dirty="0">
              <a:latin typeface="Arial" charset="0"/>
              <a:cs typeface="Tahoma" pitchFamily="34" charset="0"/>
            </a:endParaRPr>
          </a:p>
          <a:p>
            <a:pPr marL="114300" indent="-114300">
              <a:defRPr/>
            </a:pPr>
            <a:endParaRPr lang="en-US" sz="1200" dirty="0">
              <a:solidFill>
                <a:srgbClr val="0000FF"/>
              </a:solidFill>
              <a:latin typeface="Arial" charset="0"/>
              <a:cs typeface="Tahoma" pitchFamily="34" charset="0"/>
            </a:endParaRPr>
          </a:p>
          <a:p>
            <a:pPr eaLnBrk="1" hangingPunct="1">
              <a:defRPr/>
            </a:pPr>
            <a:endParaRPr lang="en-US" sz="1200" dirty="0">
              <a:solidFill>
                <a:srgbClr val="FF0000"/>
              </a:solidFill>
              <a:latin typeface="Arial" charset="0"/>
              <a:cs typeface="Tahoma" pitchFamily="34" charset="0"/>
            </a:endParaRPr>
          </a:p>
          <a:p>
            <a:pPr eaLnBrk="1" hangingPunct="1">
              <a:defRPr/>
            </a:pPr>
            <a:endParaRPr lang="en-US" sz="1200" dirty="0">
              <a:solidFill>
                <a:srgbClr val="FF0000"/>
              </a:solidFill>
              <a:latin typeface="Arial" charset="0"/>
              <a:cs typeface="Tahoma" pitchFamily="34" charset="0"/>
            </a:endParaRPr>
          </a:p>
          <a:p>
            <a:pPr marL="119063" indent="-119063" eaLnBrk="1" hangingPunct="1">
              <a:defRPr/>
            </a:pPr>
            <a:endParaRPr lang="en-US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67400" y="1076324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400050" y="5538499"/>
            <a:ext cx="5181600" cy="52322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1400" b="1" dirty="0">
                <a:solidFill>
                  <a:srgbClr val="FFFF00"/>
                </a:solidFill>
                <a:latin typeface="Tahoma" pitchFamily="34" charset="0"/>
              </a:rPr>
              <a:t>Always be cautious about proximity hazards of overhead lines whilst operating crane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8334" y="3505199"/>
            <a:ext cx="2861247" cy="215988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73598" y="5098107"/>
            <a:ext cx="566977" cy="56697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50865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latin typeface="Tahoma" pitchFamily="34" charset="0"/>
              </a:rPr>
              <a:t>Confirm the following:</a:t>
            </a:r>
            <a:endParaRPr lang="en-US" sz="1600" dirty="0"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third party crane operating in the vicinity of powerline covered in out of sight register?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crane operators are not taking any short cuts?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all rig move team are attending TBT?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rig move parties are following procedures?</a:t>
            </a: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152400" y="855762"/>
            <a:ext cx="6781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Date: 31.07.2021                                                Incident title: HiPo#41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Language xmlns="4880e4f8-4b7d-4bdd-91e3-e10d47036eca">English</Language>
    <DocId xmlns="4880e4f8-4b7d-4bdd-91e3-e10d47036eca">92714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ACF46C6F-070D-40A4-B21F-D63FE5060A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FC9062B-6A9C-4808-B96C-C604F05C8EBA}"/>
</file>

<file path=customXml/itemProps3.xml><?xml version="1.0" encoding="utf-8"?>
<ds:datastoreItem xmlns:ds="http://schemas.openxmlformats.org/officeDocument/2006/customXml" ds:itemID="{417CDCFD-C2C6-4ECC-85D9-E8AEE3BFF834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sharepoint/v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7270</TotalTime>
  <Words>502</Words>
  <Application>Microsoft Office PowerPoint</Application>
  <PresentationFormat>On-screen Show (4:3)</PresentationFormat>
  <Paragraphs>55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Tahoma</vt:lpstr>
      <vt:lpstr>Times New Roman</vt:lpstr>
      <vt:lpstr>Default Design</vt:lpstr>
      <vt:lpstr>PowerPoint Presentation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HiPo#41 Final Post UWD IRC OHL</dc:title>
  <dc:creator>MU93647</dc:creator>
  <cp:lastModifiedBy>Balushi, Sumaiya MSE36</cp:lastModifiedBy>
  <cp:revision>524</cp:revision>
  <dcterms:created xsi:type="dcterms:W3CDTF">2001-05-03T06:07:08Z</dcterms:created>
  <dcterms:modified xsi:type="dcterms:W3CDTF">2022-07-26T09:12:51Z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