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1" userDrawn="1">
          <p15:clr>
            <a:srgbClr val="A4A3A4"/>
          </p15:clr>
        </p15:guide>
        <p15:guide id="2" pos="2101" userDrawn="1">
          <p15:clr>
            <a:srgbClr val="A4A3A4"/>
          </p15:clr>
        </p15:guide>
        <p15:guide id="3" orient="horz" pos="2909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 AL Harthi" initials="AAH" lastIdx="1" clrIdx="0">
    <p:extLst>
      <p:ext uri="{19B8F6BF-5375-455C-9EA6-DF929625EA0E}">
        <p15:presenceInfo xmlns:p15="http://schemas.microsoft.com/office/powerpoint/2012/main" userId="S-1-5-21-2263275597-2026838540-2488365244-301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4249" autoAdjust="0"/>
  </p:normalViewPr>
  <p:slideViewPr>
    <p:cSldViewPr>
      <p:cViewPr varScale="1">
        <p:scale>
          <a:sx n="88" d="100"/>
          <a:sy n="88" d="100"/>
        </p:scale>
        <p:origin x="9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56" y="48"/>
      </p:cViewPr>
      <p:guideLst>
        <p:guide orient="horz" pos="3091"/>
        <p:guide pos="2101"/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4346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774346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06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387174"/>
            <a:ext cx="5141850" cy="415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4346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774346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64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8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 userDrawn="1"/>
        </p:nvSpPr>
        <p:spPr>
          <a:xfrm>
            <a:off x="76200" y="109780"/>
            <a:ext cx="9219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Abraj Energy Services S.A.O.C. Rig 127 </a:t>
            </a:r>
            <a:r>
              <a:rPr lang="en-US" sz="24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– </a:t>
            </a:r>
            <a:r>
              <a:rPr lang="en-US" sz="2400" b="1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HiPo</a:t>
            </a:r>
            <a:r>
              <a:rPr lang="en-US" sz="24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# 42 Date 29.07.2021</a:t>
            </a:r>
            <a:r>
              <a:rPr lang="en-US" sz="24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703" y="3535988"/>
            <a:ext cx="2778467" cy="2041234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9579" y="880555"/>
            <a:ext cx="5889386" cy="52014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29.07.2021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                                    Incident title: HIPO#42- Drop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On 29th July 2021 at 17:10 hours, after TCP perforation and reverse circulation, the crew work to disconnect assembly of two crossover,  safety valve and lifting-sub. Assistant driller open the elevator unintentionally while  floor man used chain tong to unscrew the assembly at EUE connection causing the assembly to fall down on rig floor towards v-door direction. No injury and no equipment damage resulted from this incident. </a:t>
            </a:r>
          </a:p>
          <a:p>
            <a:pPr algn="just"/>
            <a:endParaRPr lang="en-US" sz="1200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228600" indent="-228600" algn="just" eaLnBrk="1" hangingPunct="1">
              <a:buFont typeface="+mj-lt"/>
              <a:buAutoNum type="arabicPeriod"/>
              <a:defRPr/>
            </a:pPr>
            <a:r>
              <a:rPr lang="fr-FR" sz="1400" dirty="0">
                <a:latin typeface="+mj-lt"/>
                <a:cs typeface="Calibri" panose="020F0502020204030204" pitchFamily="34" charset="0"/>
              </a:rPr>
              <a:t>Driller/AD should always focus on indicator panel to ensure equipment is in correct condition </a:t>
            </a:r>
          </a:p>
          <a:p>
            <a:pPr marL="228600" indent="-228600" algn="just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Ensure JSA is updated to include all job steps and hazards</a:t>
            </a:r>
          </a:p>
          <a:p>
            <a:pPr marL="228600" indent="-228600" algn="just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Ensure elevator is in correct operating position before caring out any task</a:t>
            </a:r>
          </a:p>
          <a:p>
            <a:pPr marL="228600" indent="-228600" algn="just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Always ensure to have a proper planning for the task and is understood by all involved.</a:t>
            </a:r>
          </a:p>
          <a:p>
            <a:pPr marL="228600" indent="-228600" algn="just" eaLnBrk="1" hangingPunct="1">
              <a:buFont typeface="+mj-lt"/>
              <a:buAutoNum type="arabicPeriod"/>
              <a:defRPr/>
            </a:pPr>
            <a:r>
              <a:rPr lang="fr-FR" sz="1400" dirty="0">
                <a:latin typeface="+mj-lt"/>
                <a:cs typeface="Calibri" panose="020F0502020204030204" pitchFamily="34" charset="0"/>
              </a:rPr>
              <a:t>While rotating any equipment with chain tong crew should be vigilant of overhead hazards. </a:t>
            </a:r>
          </a:p>
          <a:p>
            <a:pPr marL="228600" indent="-228600" algn="just" eaLnBrk="1" hangingPunct="1">
              <a:buFont typeface="+mj-lt"/>
              <a:buAutoNum type="arabicPeriod"/>
              <a:defRPr/>
            </a:pPr>
            <a:r>
              <a:rPr lang="fr-FR" sz="1400" dirty="0">
                <a:latin typeface="+mj-lt"/>
                <a:cs typeface="Calibri" panose="020F0502020204030204" pitchFamily="34" charset="0"/>
              </a:rPr>
              <a:t>Ensure to maintins red zone at all times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115779" y="6342366"/>
            <a:ext cx="6643412" cy="464871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Intervene and ask to raise MoC when deviating from procedure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023451" y="6377645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1066" y="1259675"/>
            <a:ext cx="2754885" cy="2041234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759191" y="2956099"/>
            <a:ext cx="305230" cy="414864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GB" sz="3200" b="1" dirty="0"/>
              <a:t>PDO Second Alert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7314406" y="1802321"/>
            <a:ext cx="838200" cy="1524000"/>
          </a:xfrm>
          <a:prstGeom prst="ellipse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Freeform 132"/>
          <p:cNvSpPr>
            <a:spLocks/>
          </p:cNvSpPr>
          <p:nvPr/>
        </p:nvSpPr>
        <p:spPr bwMode="auto">
          <a:xfrm>
            <a:off x="8656913" y="5286351"/>
            <a:ext cx="372832" cy="403944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00840" y="838200"/>
            <a:ext cx="87145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29.07.2021                                                            Incident title: HIPO#42- Drop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15708" y="1371600"/>
            <a:ext cx="8493841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Risk Register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</a:p>
          <a:p>
            <a:pPr eaLnBrk="1" hangingPunct="1">
              <a:defRPr/>
            </a:pPr>
            <a:endParaRPr lang="en-US" sz="14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 ensure that adequate supervision for the ongoing jobs/activities all the time?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Do you ensure the crew are utilizing procedures/JSA?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Do you ensure your team conducts TBTs effectively?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Do you ensure your team intervene and stops third party operations if normal steps are not followed?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GB" sz="3600" b="1">
                <a:solidFill>
                  <a:srgbClr val="000000"/>
                </a:solidFill>
                <a:latin typeface="Arial"/>
              </a:rPr>
              <a:t>Management self audit </a:t>
            </a:r>
            <a:endParaRPr lang="en-GB" sz="3600" b="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D10BD6F-7014-494C-800A-02733A387C45}"/>
</file>

<file path=customXml/itemProps2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7CDCFD-C2C6-4ECC-85D9-E8AEE3BFF834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19248</TotalTime>
  <Words>474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HiPo#42 Final Post UWD</dc:title>
  <dc:creator>MU93647</dc:creator>
  <cp:lastModifiedBy>Balushi, Sumaiya MSE36</cp:lastModifiedBy>
  <cp:revision>1136</cp:revision>
  <cp:lastPrinted>2018-05-28T03:28:05Z</cp:lastPrinted>
  <dcterms:created xsi:type="dcterms:W3CDTF">2001-05-03T06:07:08Z</dcterms:created>
  <dcterms:modified xsi:type="dcterms:W3CDTF">2022-07-26T09:15:05Z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