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0000FF"/>
    <a:srgbClr val="FFC91D"/>
    <a:srgbClr val="FFFC00"/>
    <a:srgbClr val="EAEAEA"/>
    <a:srgbClr val="F2F3D7"/>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963" autoAdjust="0"/>
  </p:normalViewPr>
  <p:slideViewPr>
    <p:cSldViewPr snapToGrid="0" snapToObjects="1">
      <p:cViewPr varScale="1">
        <p:scale>
          <a:sx n="62" d="100"/>
          <a:sy n="62" d="100"/>
        </p:scale>
        <p:origin x="848" y="60"/>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
        <p:nvSpPr>
          <p:cNvPr id="11" name="Rectangle 10">
            <a:extLst>
              <a:ext uri="{FF2B5EF4-FFF2-40B4-BE49-F238E27FC236}">
                <a16:creationId xmlns:a16="http://schemas.microsoft.com/office/drawing/2014/main" id="{A5B33633-02A6-4DB2-ADE3-BBAA1CFEFAA8}"/>
              </a:ext>
            </a:extLst>
          </p:cNvPr>
          <p:cNvSpPr/>
          <p:nvPr userDrawn="1"/>
        </p:nvSpPr>
        <p:spPr>
          <a:xfrm>
            <a:off x="167473" y="0"/>
            <a:ext cx="12021178" cy="461665"/>
          </a:xfrm>
          <a:prstGeom prst="rect">
            <a:avLst/>
          </a:prstGeom>
          <a:solidFill>
            <a:srgbClr val="FFC91D"/>
          </a:solidFill>
        </p:spPr>
        <p:txBody>
          <a:bodyPr wrap="square">
            <a:spAutoFit/>
          </a:bodyPr>
          <a:lstStyle/>
          <a:p>
            <a:pPr lvl="0" algn="ctr">
              <a:defRPr/>
            </a:pPr>
            <a:r>
              <a:rPr lang="en-GB" sz="2400" b="1" dirty="0">
                <a:solidFill>
                  <a:srgbClr val="00B050"/>
                </a:solidFill>
                <a:latin typeface="Calibri" panose="020F0502020204030204" pitchFamily="34" charset="0"/>
                <a:ea typeface="MS PGothic" pitchFamily="34" charset="-128"/>
                <a:cs typeface="+mj-cs"/>
              </a:rPr>
              <a:t>HIPO</a:t>
            </a:r>
            <a:r>
              <a:rPr lang="en-GB" sz="2400" b="1" baseline="0" dirty="0">
                <a:solidFill>
                  <a:srgbClr val="00B050"/>
                </a:solidFill>
                <a:latin typeface="Calibri" panose="020F0502020204030204" pitchFamily="34" charset="0"/>
                <a:ea typeface="MS PGothic" pitchFamily="34" charset="-128"/>
                <a:cs typeface="+mj-cs"/>
              </a:rPr>
              <a:t> # </a:t>
            </a:r>
            <a:r>
              <a:rPr lang="en-GB" sz="2400" b="1" dirty="0">
                <a:solidFill>
                  <a:srgbClr val="00B050"/>
                </a:solidFill>
                <a:latin typeface="Calibri" panose="020F0502020204030204" pitchFamily="34" charset="0"/>
                <a:ea typeface="MS PGothic" pitchFamily="34" charset="-128"/>
                <a:cs typeface="+mj-cs"/>
              </a:rPr>
              <a:t>42 drop NRM</a:t>
            </a:r>
            <a:r>
              <a:rPr lang="en-GB" sz="2400" b="1" baseline="0" dirty="0">
                <a:solidFill>
                  <a:srgbClr val="00B050"/>
                </a:solidFill>
                <a:latin typeface="Calibri" panose="020F0502020204030204" pitchFamily="34" charset="0"/>
                <a:ea typeface="MS PGothic" pitchFamily="34" charset="-128"/>
                <a:cs typeface="+mj-cs"/>
              </a:rPr>
              <a:t> , </a:t>
            </a:r>
            <a:r>
              <a:rPr lang="en-GB" sz="2400" b="1" dirty="0">
                <a:solidFill>
                  <a:srgbClr val="00B050"/>
                </a:solidFill>
                <a:latin typeface="Calibri" panose="020F0502020204030204" pitchFamily="34" charset="0"/>
                <a:ea typeface="MS PGothic" pitchFamily="34" charset="-128"/>
                <a:cs typeface="+mj-cs"/>
              </a:rPr>
              <a:t>10</a:t>
            </a:r>
            <a:r>
              <a:rPr lang="en-GB" sz="2400" b="1" baseline="30000" dirty="0">
                <a:solidFill>
                  <a:srgbClr val="00B050"/>
                </a:solidFill>
                <a:latin typeface="Calibri" panose="020F0502020204030204" pitchFamily="34" charset="0"/>
                <a:ea typeface="MS PGothic" pitchFamily="34" charset="-128"/>
                <a:cs typeface="+mj-cs"/>
              </a:rPr>
              <a:t>th</a:t>
            </a:r>
            <a:r>
              <a:rPr lang="en-GB" sz="2400" b="1" dirty="0">
                <a:solidFill>
                  <a:srgbClr val="00B050"/>
                </a:solidFill>
                <a:latin typeface="Calibri" panose="020F0502020204030204" pitchFamily="34" charset="0"/>
                <a:ea typeface="MS PGothic" pitchFamily="34" charset="-128"/>
                <a:cs typeface="+mj-cs"/>
              </a:rPr>
              <a:t> June 2022, Abraj Energy Services </a:t>
            </a:r>
            <a:endParaRPr 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05766" y="1408494"/>
            <a:ext cx="7956968" cy="490134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r>
              <a:rPr lang="en-US" altLang="en-US" sz="1400" dirty="0">
                <a:cs typeface="Arial" panose="020B0604020202020204" pitchFamily="34" charset="0"/>
              </a:rPr>
              <a:t>On 10th June 2022, at 19:04 hours, while drilling 17.5’’ Top Section, one pin fall from monkey board fall arrestor frame assembly, landing on the ground near pipe cat area. (Approximate height: 36 m &amp; Weight 1 Kg).</a:t>
            </a:r>
          </a:p>
          <a:p>
            <a:r>
              <a:rPr lang="en-US" altLang="en-US" sz="1400" dirty="0">
                <a:cs typeface="Arial" panose="020B0604020202020204" pitchFamily="34" charset="0"/>
              </a:rPr>
              <a:t>At 20:00 hours after crew change &amp; handover, Derrick-man observed the pin on the ground and informed Night Pusher, operation was immediately stopped. After reviewing the CCTV observed the pin drop and at the time of incident red zone was well managed.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rPr>
              <a:t>Why it happened/Finding :</a:t>
            </a:r>
          </a:p>
          <a:p>
            <a:pPr marL="171450" indent="-171450">
              <a:buFont typeface="Arial" pitchFamily="34" charset="0"/>
              <a:buChar char="•"/>
            </a:pPr>
            <a:endParaRPr lang="en-US" sz="1050" dirty="0"/>
          </a:p>
          <a:p>
            <a:pPr marL="171450" indent="-171450">
              <a:buFont typeface="Arial" pitchFamily="34" charset="0"/>
              <a:buChar char="•"/>
            </a:pPr>
            <a:r>
              <a:rPr lang="en-US" sz="1400" dirty="0"/>
              <a:t>Last two rig moves were with mast up.</a:t>
            </a:r>
          </a:p>
          <a:p>
            <a:pPr marL="171450" indent="-171450">
              <a:buFont typeface="Arial" pitchFamily="34" charset="0"/>
              <a:buChar char="•"/>
            </a:pPr>
            <a:r>
              <a:rPr lang="en-US" sz="1400" dirty="0"/>
              <a:t>Design and location of pin dies not allow adequate inspection mast up. </a:t>
            </a:r>
          </a:p>
          <a:p>
            <a:pPr marL="171450" indent="-171450">
              <a:buFont typeface="Arial" pitchFamily="34" charset="0"/>
              <a:buChar char="•"/>
            </a:pPr>
            <a:r>
              <a:rPr lang="en-US" sz="1400" dirty="0"/>
              <a:t>Split pin had come out of position </a:t>
            </a:r>
          </a:p>
          <a:p>
            <a:pPr marL="171450" indent="-171450">
              <a:buFont typeface="Arial" pitchFamily="34" charset="0"/>
              <a:buChar char="•"/>
            </a:pPr>
            <a:r>
              <a:rPr lang="en-US" sz="1400" dirty="0"/>
              <a:t>Heavy vibration during drilling 17.5” top section.</a:t>
            </a:r>
          </a:p>
          <a:p>
            <a:pPr marL="171450" indent="-171450">
              <a:buFont typeface="Arial" pitchFamily="34" charset="0"/>
              <a:buChar char="•"/>
            </a:pPr>
            <a:r>
              <a:rPr lang="en-US" sz="1400" dirty="0"/>
              <a:t>Red zone was managed at the time of the incident </a:t>
            </a:r>
          </a:p>
          <a:p>
            <a:endParaRPr lang="en-US" sz="5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prstClr val="black"/>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71450" indent="-171450">
              <a:buFont typeface="Arial" panose="020B0604020202020204" pitchFamily="34" charset="0"/>
              <a:buChar char="•"/>
            </a:pPr>
            <a:r>
              <a:rPr lang="en-US" sz="1400" dirty="0"/>
              <a:t>Ensure all Drop object hazards are identified by Tool pushers, and control measures applied </a:t>
            </a:r>
          </a:p>
          <a:p>
            <a:pPr marL="171450" indent="-171450">
              <a:buFont typeface="Arial" panose="020B0604020202020204" pitchFamily="34" charset="0"/>
              <a:buChar char="•"/>
            </a:pPr>
            <a:r>
              <a:rPr lang="en-US" sz="1400" dirty="0"/>
              <a:t>Ensure drops inspection done prior to spud by derrick-man and verified by Tool Pusher</a:t>
            </a:r>
            <a:endParaRPr lang="en-US" sz="1400" dirty="0">
              <a:highlight>
                <a:srgbClr val="FFFF00"/>
              </a:highlight>
            </a:endParaRPr>
          </a:p>
          <a:p>
            <a:pPr marL="171450" indent="-171450">
              <a:buFont typeface="Arial" panose="020B0604020202020204" pitchFamily="34" charset="0"/>
              <a:buChar char="•"/>
            </a:pPr>
            <a:r>
              <a:rPr lang="en-US" sz="1400" dirty="0"/>
              <a:t>Ensure red zone is managed at all times by supervisors</a:t>
            </a:r>
          </a:p>
          <a:p>
            <a:pPr marL="171450" indent="-171450">
              <a:buFont typeface="Arial" panose="020B0604020202020204" pitchFamily="34" charset="0"/>
              <a:buChar char="•"/>
            </a:pPr>
            <a:r>
              <a:rPr lang="en-US" sz="1400" dirty="0"/>
              <a:t>Ensure all split pin installed properly in mast and checked during drop inspection for wear and damage by derrick-man and verified by Tool Pusher</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10/06/2022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 Near Miss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HiPo#42</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505365" y="991103"/>
            <a:ext cx="7700620" cy="400110"/>
          </a:xfrm>
          <a:prstGeom prst="rect">
            <a:avLst/>
          </a:prstGeom>
          <a:solidFill>
            <a:schemeClr val="accent4">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b="1" dirty="0">
                <a:solidFill>
                  <a:prstClr val="black"/>
                </a:solidFill>
                <a:latin typeface="Calibri" panose="020F0502020204030204"/>
              </a:rPr>
              <a:t>Tool Pushers, Drillers, Derrick-man (drilling &amp; Workover)</a:t>
            </a:r>
            <a:endPar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16" name="Text Placeholder 14"/>
          <p:cNvSpPr txBox="1">
            <a:spLocks/>
          </p:cNvSpPr>
          <p:nvPr/>
        </p:nvSpPr>
        <p:spPr>
          <a:xfrm>
            <a:off x="522773" y="6278840"/>
            <a:ext cx="6990021" cy="410963"/>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600" dirty="0">
                <a:solidFill>
                  <a:srgbClr val="FFFF00"/>
                </a:solidFill>
                <a:latin typeface="Arial" panose="020B0604020202020204" pitchFamily="34" charset="0"/>
                <a:cs typeface="Arial" panose="020B0604020202020204" pitchFamily="34" charset="0"/>
              </a:rPr>
              <a:t>Always carry out mast periodic inspection while drilling with high vibration</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7173" y="1093616"/>
            <a:ext cx="3150888" cy="2363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1313" b="85354" l="47843" r="98824"/>
                    </a14:imgEffect>
                  </a14:imgLayer>
                </a14:imgProps>
              </a:ext>
              <a:ext uri="{28A0092B-C50C-407E-A947-70E740481C1C}">
                <a14:useLocalDpi xmlns:a14="http://schemas.microsoft.com/office/drawing/2010/main" val="0"/>
              </a:ext>
            </a:extLst>
          </a:blip>
          <a:srcRect l="45177" t="30325" b="8260"/>
          <a:stretch/>
        </p:blipFill>
        <p:spPr bwMode="auto">
          <a:xfrm>
            <a:off x="10759129" y="2582382"/>
            <a:ext cx="1071327" cy="90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rved Right Arrow 18"/>
          <p:cNvSpPr/>
          <p:nvPr/>
        </p:nvSpPr>
        <p:spPr>
          <a:xfrm rot="16200000">
            <a:off x="9903471" y="2261365"/>
            <a:ext cx="348299" cy="1159000"/>
          </a:xfrm>
          <a:prstGeom prst="curvedRightArrow">
            <a:avLst>
              <a:gd name="adj1" fmla="val 11664"/>
              <a:gd name="adj2" fmla="val 30676"/>
              <a:gd name="adj3" fmla="val 53348"/>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Down Arrow 19"/>
          <p:cNvSpPr/>
          <p:nvPr/>
        </p:nvSpPr>
        <p:spPr>
          <a:xfrm>
            <a:off x="9223461" y="2610202"/>
            <a:ext cx="217871" cy="809626"/>
          </a:xfrm>
          <a:prstGeom prst="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0589310" y="1220985"/>
            <a:ext cx="157174" cy="179403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9411582" y="1290411"/>
            <a:ext cx="1050060" cy="1028791"/>
          </a:xfrm>
          <a:prstGeom prst="line">
            <a:avLst/>
          </a:prstGeom>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p:cNvSpPr txBox="1"/>
          <p:nvPr/>
        </p:nvSpPr>
        <p:spPr>
          <a:xfrm>
            <a:off x="10799710" y="1634838"/>
            <a:ext cx="746354"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000" dirty="0"/>
              <a:t>Structure swing </a:t>
            </a:r>
          </a:p>
        </p:txBody>
      </p:sp>
      <p:sp>
        <p:nvSpPr>
          <p:cNvPr id="24" name="TextBox 23"/>
          <p:cNvSpPr txBox="1"/>
          <p:nvPr/>
        </p:nvSpPr>
        <p:spPr>
          <a:xfrm>
            <a:off x="8599959" y="2747382"/>
            <a:ext cx="636288"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000" dirty="0"/>
              <a:t>Dropped pin</a:t>
            </a:r>
          </a:p>
        </p:txBody>
      </p:sp>
      <p:pic>
        <p:nvPicPr>
          <p:cNvPr id="25" name="Picture 24"/>
          <p:cNvPicPr>
            <a:picLocks noChangeAspect="1"/>
          </p:cNvPicPr>
          <p:nvPr/>
        </p:nvPicPr>
        <p:blipFill>
          <a:blip r:embed="rId6"/>
          <a:stretch>
            <a:fillRect/>
          </a:stretch>
        </p:blipFill>
        <p:spPr>
          <a:xfrm>
            <a:off x="8578414" y="3593962"/>
            <a:ext cx="3159647" cy="2357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2662" b="79227" l="5565" r="50082"/>
                    </a14:imgEffect>
                  </a14:imgLayer>
                </a14:imgProps>
              </a:ext>
              <a:ext uri="{28A0092B-C50C-407E-A947-70E740481C1C}">
                <a14:useLocalDpi xmlns:a14="http://schemas.microsoft.com/office/drawing/2010/main" val="0"/>
              </a:ext>
            </a:extLst>
          </a:blip>
          <a:srcRect t="15591" r="44353" b="13702"/>
          <a:stretch/>
        </p:blipFill>
        <p:spPr bwMode="auto">
          <a:xfrm>
            <a:off x="10911932" y="3631272"/>
            <a:ext cx="826129" cy="76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26"/>
          <p:cNvSpPr/>
          <p:nvPr/>
        </p:nvSpPr>
        <p:spPr>
          <a:xfrm>
            <a:off x="9432573" y="3707470"/>
            <a:ext cx="1458529" cy="76337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plit pin - Wikip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9959" y="4817477"/>
            <a:ext cx="1193388" cy="1159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se up cotter pin duty background"/>
          <p:cNvPicPr>
            <a:picLocks noChangeAspect="1" noChangeArrowheads="1"/>
          </p:cNvPicPr>
          <p:nvPr/>
        </p:nvPicPr>
        <p:blipFill rotWithShape="1">
          <a:blip r:embed="rId10">
            <a:extLst>
              <a:ext uri="{28A0092B-C50C-407E-A947-70E740481C1C}">
                <a14:useLocalDpi xmlns:a14="http://schemas.microsoft.com/office/drawing/2010/main" val="0"/>
              </a:ext>
            </a:extLst>
          </a:blip>
          <a:srcRect l="27455" t="16607" r="14987" b="10546"/>
          <a:stretch/>
        </p:blipFill>
        <p:spPr bwMode="auto">
          <a:xfrm>
            <a:off x="8587173" y="1145410"/>
            <a:ext cx="1050392" cy="93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10.06.2022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HiPo#42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DROPS</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97059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00FF"/>
                </a:solidFill>
                <a:sym typeface="Wingdings" pitchFamily="2" charset="2"/>
              </a:rPr>
              <a:t>Do you ensure to capture all the hazards related to design change? </a:t>
            </a:r>
          </a:p>
          <a:p>
            <a:pPr marL="342900" indent="-342900">
              <a:buFont typeface="+mj-lt"/>
              <a:buAutoNum type="arabicPeriod"/>
              <a:defRPr/>
            </a:pPr>
            <a:r>
              <a:rPr lang="en-US" sz="1600" dirty="0">
                <a:solidFill>
                  <a:srgbClr val="0000FF"/>
                </a:solidFill>
                <a:sym typeface="Wingdings" pitchFamily="2" charset="2"/>
              </a:rPr>
              <a:t>Do you ensure your PSP include drop survey frequency during vibration and jarring ?</a:t>
            </a:r>
          </a:p>
          <a:p>
            <a:pPr marL="342900" indent="-342900">
              <a:buFont typeface="+mj-lt"/>
              <a:buAutoNum type="arabicPeriod"/>
              <a:defRPr/>
            </a:pPr>
            <a:r>
              <a:rPr lang="en-US" sz="1600" dirty="0">
                <a:solidFill>
                  <a:srgbClr val="0000FF"/>
                </a:solidFill>
                <a:sym typeface="Wingdings" pitchFamily="2" charset="2"/>
              </a:rPr>
              <a:t>Do you ensure drop inspection is adequately performed?</a:t>
            </a:r>
          </a:p>
          <a:p>
            <a:pPr marL="342900" indent="-342900">
              <a:buFont typeface="+mj-lt"/>
              <a:buAutoNum type="arabicPeriod"/>
              <a:defRPr/>
            </a:pPr>
            <a:r>
              <a:rPr lang="en-US" sz="1600" dirty="0">
                <a:solidFill>
                  <a:srgbClr val="0000FF"/>
                </a:solidFill>
                <a:sym typeface="Wingdings" pitchFamily="2" charset="2"/>
              </a:rPr>
              <a:t>Do you ensure Split pins are fit for use (length and size / diameter) and in good condition?</a:t>
            </a:r>
          </a:p>
          <a:p>
            <a:pPr marL="342900" indent="-342900">
              <a:buFont typeface="+mj-lt"/>
              <a:buAutoNum type="arabicPeriod"/>
              <a:defRPr/>
            </a:pPr>
            <a:r>
              <a:rPr lang="en-US" sz="1600" dirty="0">
                <a:solidFill>
                  <a:srgbClr val="0000FF"/>
                </a:solidFill>
                <a:sym typeface="Wingdings" pitchFamily="2" charset="2"/>
              </a:rPr>
              <a:t>Do you ensure that split pins are one time use at location?</a:t>
            </a:r>
          </a:p>
          <a:p>
            <a:pPr marL="342900" indent="-342900">
              <a:buFont typeface="+mj-lt"/>
              <a:buAutoNum type="arabicPeriod"/>
              <a:defRPr/>
            </a:pPr>
            <a:r>
              <a:rPr lang="en-US" sz="1600" dirty="0">
                <a:solidFill>
                  <a:srgbClr val="0000FF"/>
                </a:solidFill>
                <a:sym typeface="Wingdings" pitchFamily="2" charset="2"/>
              </a:rPr>
              <a:t>Do you ensure new design is not adding additional hazards?</a:t>
            </a:r>
          </a:p>
          <a:p>
            <a:pPr>
              <a:defRPr/>
            </a:pPr>
            <a:endParaRPr lang="en-US" sz="1600" dirty="0">
              <a:solidFill>
                <a:srgbClr val="0000FF"/>
              </a:solidFill>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D5B60-069B-4DFF-B066-382FE1ED60E3}"/>
</file>

<file path=customXml/itemProps2.xml><?xml version="1.0" encoding="utf-8"?>
<ds:datastoreItem xmlns:ds="http://schemas.openxmlformats.org/officeDocument/2006/customXml" ds:itemID="{ECEB1FCF-0E89-482E-A62E-598FF58845D8}">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9d51eac6-a7d5-47f5-a119-63d146adb134"/>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6790</TotalTime>
  <Words>655</Words>
  <Application>Microsoft Office PowerPoint</Application>
  <PresentationFormat>Widescreen</PresentationFormat>
  <Paragraphs>68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HiPo#42 Final</dc:title>
  <dc:creator>nazar@umsoman.com</dc:creator>
  <cp:lastModifiedBy>Zakwani, Salim MSE36</cp:lastModifiedBy>
  <cp:revision>433</cp:revision>
  <dcterms:created xsi:type="dcterms:W3CDTF">2018-09-24T07:27:56Z</dcterms:created>
  <dcterms:modified xsi:type="dcterms:W3CDTF">2024-02-14T11:35:46Z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