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34804127"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5"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a:srgbClr val="16942A"/>
    <a:srgbClr val="24A316"/>
    <a:srgbClr val="4472C4"/>
    <a:srgbClr val="FFC91D"/>
    <a:srgbClr val="FFFC00"/>
    <a:srgbClr val="EAEAEA"/>
    <a:srgbClr val="F2F3D7"/>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226" autoAdjust="0"/>
  </p:normalViewPr>
  <p:slideViewPr>
    <p:cSldViewPr snapToGrid="0" snapToObjects="1">
      <p:cViewPr varScale="1">
        <p:scale>
          <a:sx n="67" d="100"/>
          <a:sy n="67" d="100"/>
        </p:scale>
        <p:origin x="620" y="44"/>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14/02/2024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con&#10;&#10;Description automatically generated">
            <a:extLst>
              <a:ext uri="{FF2B5EF4-FFF2-40B4-BE49-F238E27FC236}">
                <a16:creationId xmlns:a16="http://schemas.microsoft.com/office/drawing/2014/main" id="{3BB01F50-BE16-B6C6-74F7-4208E7BA829C}"/>
              </a:ext>
            </a:extLst>
          </p:cNvPr>
          <p:cNvPicPr>
            <a:picLocks noChangeAspect="1"/>
          </p:cNvPicPr>
          <p:nvPr/>
        </p:nvPicPr>
        <p:blipFill>
          <a:blip r:embed="rId3"/>
          <a:stretch>
            <a:fillRect/>
          </a:stretch>
        </p:blipFill>
        <p:spPr>
          <a:xfrm>
            <a:off x="8570920" y="3616408"/>
            <a:ext cx="2338931" cy="2106426"/>
          </a:xfrm>
          <a:prstGeom prst="rect">
            <a:avLst/>
          </a:prstGeom>
        </p:spPr>
      </p:pic>
      <p:pic>
        <p:nvPicPr>
          <p:cNvPr id="5" name="Picture 4">
            <a:extLst>
              <a:ext uri="{FF2B5EF4-FFF2-40B4-BE49-F238E27FC236}">
                <a16:creationId xmlns:a16="http://schemas.microsoft.com/office/drawing/2014/main" id="{82BE8611-ACB9-9D3A-E3D5-D7EB21E259D0}"/>
              </a:ext>
            </a:extLst>
          </p:cNvPr>
          <p:cNvPicPr>
            <a:picLocks noChangeAspect="1"/>
          </p:cNvPicPr>
          <p:nvPr/>
        </p:nvPicPr>
        <p:blipFill rotWithShape="1">
          <a:blip r:embed="rId4">
            <a:extLst>
              <a:ext uri="{28A0092B-C50C-407E-A947-70E740481C1C}">
                <a14:useLocalDpi xmlns:a14="http://schemas.microsoft.com/office/drawing/2010/main" val="0"/>
              </a:ext>
            </a:extLst>
          </a:blip>
          <a:srcRect t="4445" b="52222"/>
          <a:stretch/>
        </p:blipFill>
        <p:spPr>
          <a:xfrm>
            <a:off x="7986505" y="1481156"/>
            <a:ext cx="3190890" cy="1961090"/>
          </a:xfrm>
          <a:prstGeom prst="rect">
            <a:avLst/>
          </a:prstGeom>
          <a:ln>
            <a:noFill/>
          </a:ln>
          <a:effectLst>
            <a:outerShdw blurRad="292100" dist="139700" dir="2700000" algn="tl" rotWithShape="0">
              <a:srgbClr val="333333">
                <a:alpha val="65000"/>
              </a:srgbClr>
            </a:outerShdw>
          </a:effectLst>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1276199" y="1791630"/>
            <a:ext cx="6394381" cy="4415952"/>
          </a:xfrm>
          <a:prstGeom prst="rect">
            <a:avLst/>
          </a:prstGeom>
          <a:noFill/>
          <a:ln w="19050">
            <a:noFill/>
            <a:miter lim="800000"/>
            <a:headEnd/>
            <a:tailEnd/>
          </a:ln>
        </p:spPr>
        <p:txBody>
          <a:bodyPr wrap="square">
            <a:spAutoFit/>
          </a:bodyPr>
          <a:lstStyle/>
          <a:p>
            <a:pPr marL="97309" indent="-97309" algn="just" defTabSz="778472">
              <a:defRPr/>
            </a:pPr>
            <a:r>
              <a:rPr lang="en-US" sz="1362" b="1" dirty="0">
                <a:solidFill>
                  <a:srgbClr val="FF0000"/>
                </a:solidFill>
                <a:latin typeface="Tahoma" pitchFamily="34" charset="0"/>
              </a:rPr>
              <a:t>What happened?</a:t>
            </a:r>
            <a:endParaRPr lang="en-US" sz="1362" dirty="0">
              <a:solidFill>
                <a:srgbClr val="FF0000"/>
              </a:solidFill>
              <a:latin typeface="Tahoma" pitchFamily="34" charset="0"/>
            </a:endParaRPr>
          </a:p>
          <a:p>
            <a:pPr algn="just"/>
            <a:r>
              <a:rPr lang="en-US" sz="1050" dirty="0"/>
              <a:t>At approximately 13:00 </a:t>
            </a:r>
            <a:r>
              <a:rPr lang="en-US" sz="1050" dirty="0" err="1"/>
              <a:t>hrs</a:t>
            </a:r>
            <a:r>
              <a:rPr lang="en-US" sz="1050" dirty="0"/>
              <a:t> on 13th of June 2022, water tanker was travelling from filling station at </a:t>
            </a:r>
            <a:r>
              <a:rPr lang="en-US" sz="1050" dirty="0" err="1"/>
              <a:t>Bahja</a:t>
            </a:r>
            <a:r>
              <a:rPr lang="en-US" sz="1050" dirty="0"/>
              <a:t> to hoist location at </a:t>
            </a:r>
            <a:r>
              <a:rPr lang="en-US" sz="1050" dirty="0" err="1"/>
              <a:t>Hawqa</a:t>
            </a:r>
            <a:r>
              <a:rPr lang="en-US" sz="1050" dirty="0"/>
              <a:t>.  While ascending elevation on the road, the prime mover failed to climb and started to roll back. Despite the braking attempts by driver, the vehicle continued to roll back and went off from black top to graded road shoulder. As a result, the tanker detached from the prime mover and tipped to it’s left side. Prime mover was stopped without any issues and no injury to the driver. </a:t>
            </a:r>
            <a:endParaRPr lang="en-US" sz="894" dirty="0">
              <a:solidFill>
                <a:srgbClr val="000000"/>
              </a:solidFill>
              <a:latin typeface="Calibri" panose="020F0502020204030204" pitchFamily="34" charset="0"/>
            </a:endParaRPr>
          </a:p>
          <a:p>
            <a:pPr marL="291927" indent="-291927" defTabSz="778472">
              <a:defRPr/>
            </a:pPr>
            <a:endParaRPr lang="en-US" sz="894" dirty="0">
              <a:solidFill>
                <a:srgbClr val="000000"/>
              </a:solidFill>
              <a:latin typeface="Calibri" panose="020F0502020204030204" pitchFamily="34" charset="0"/>
            </a:endParaRPr>
          </a:p>
          <a:p>
            <a:pPr defTabSz="778472">
              <a:defRPr/>
            </a:pPr>
            <a:r>
              <a:rPr lang="en-GB" altLang="zh-CN" sz="1362" b="1" dirty="0">
                <a:solidFill>
                  <a:srgbClr val="0070C0"/>
                </a:solidFill>
                <a:latin typeface="Tahoma" pitchFamily="34" charset="0"/>
                <a:ea typeface="宋体" panose="02010600030101010101" pitchFamily="2" charset="-122"/>
              </a:rPr>
              <a:t>Why it happened/Finding :</a:t>
            </a:r>
          </a:p>
          <a:p>
            <a:pPr marL="285750" lvl="0" indent="-285750" algn="just">
              <a:buFont typeface="Wingdings" panose="05000000000000000000" pitchFamily="2" charset="2"/>
              <a:buChar char="§"/>
            </a:pPr>
            <a:r>
              <a:rPr lang="en-GB" sz="1050" dirty="0"/>
              <a:t>Sub contractor Driver was transferred temporarily to the unit replacing the original driver.</a:t>
            </a:r>
          </a:p>
          <a:p>
            <a:pPr marL="285750" lvl="0" indent="-285750" algn="just">
              <a:buFont typeface="Wingdings" panose="05000000000000000000" pitchFamily="2" charset="2"/>
              <a:buChar char="§"/>
            </a:pPr>
            <a:r>
              <a:rPr lang="en-GB" sz="1050" dirty="0"/>
              <a:t>No proper induction been given to the driver once reaching the unit.</a:t>
            </a:r>
          </a:p>
          <a:p>
            <a:pPr marL="285750" lvl="0" indent="-285750" algn="just">
              <a:buFont typeface="Wingdings" panose="05000000000000000000" pitchFamily="2" charset="2"/>
              <a:buChar char="§"/>
            </a:pPr>
            <a:r>
              <a:rPr lang="en-GB" sz="1050" dirty="0"/>
              <a:t>The Driver has OPAL heavy vehicle licence only “No Tanker permit”.</a:t>
            </a:r>
          </a:p>
          <a:p>
            <a:pPr marL="285750" indent="-285750" algn="just">
              <a:buFont typeface="Wingdings" panose="05000000000000000000" pitchFamily="2" charset="2"/>
              <a:buChar char="§"/>
            </a:pPr>
            <a:r>
              <a:rPr lang="en-US" sz="1050" dirty="0"/>
              <a:t>Prime Mover has valid RAS sticker, vehicle registration, IVMS Certificate, daily checklist &amp; service report. </a:t>
            </a:r>
          </a:p>
          <a:p>
            <a:pPr marL="285750" indent="-285750" algn="just">
              <a:buFont typeface="Wingdings" panose="05000000000000000000" pitchFamily="2" charset="2"/>
              <a:buChar char="§"/>
            </a:pPr>
            <a:r>
              <a:rPr lang="en-US" sz="1050" dirty="0"/>
              <a:t>Trailer has expired RAS</a:t>
            </a:r>
          </a:p>
          <a:p>
            <a:pPr defTabSz="778472">
              <a:defRPr/>
            </a:pPr>
            <a:r>
              <a:rPr lang="en-US" sz="1022" dirty="0">
                <a:solidFill>
                  <a:prstClr val="black"/>
                </a:solidFill>
                <a:latin typeface="Calibri" panose="020F0502020204030204" pitchFamily="34" charset="0"/>
                <a:cs typeface="Tahoma" pitchFamily="34" charset="0"/>
              </a:rPr>
              <a:t> </a:t>
            </a:r>
            <a:r>
              <a:rPr lang="en-US" sz="1022" b="1" dirty="0">
                <a:solidFill>
                  <a:prstClr val="black"/>
                </a:solidFill>
                <a:latin typeface="Calibri" panose="020F0502020204030204" pitchFamily="34" charset="0"/>
                <a:cs typeface="Tahoma" pitchFamily="34" charset="0"/>
              </a:rPr>
              <a:t>If it is repeated, Why is it repeated:</a:t>
            </a:r>
          </a:p>
          <a:p>
            <a:pPr marL="285750" indent="-285750" algn="just">
              <a:buFont typeface="Wingdings" panose="05000000000000000000" pitchFamily="2" charset="2"/>
              <a:buChar char="§"/>
              <a:defRPr/>
            </a:pPr>
            <a:r>
              <a:rPr lang="en-US" sz="1050" dirty="0"/>
              <a:t>Subcontractor management system did not capture temporary replacements and Failed to implement the controls  identified in SP 2000</a:t>
            </a:r>
          </a:p>
          <a:p>
            <a:pPr defTabSz="778472">
              <a:defRPr/>
            </a:pPr>
            <a:endParaRPr lang="en-US" sz="1022" dirty="0">
              <a:solidFill>
                <a:prstClr val="black"/>
              </a:solidFill>
              <a:latin typeface="Calibri" panose="020F0502020204030204" pitchFamily="34" charset="0"/>
              <a:cs typeface="Tahoma" pitchFamily="34" charset="0"/>
            </a:endParaRPr>
          </a:p>
          <a:p>
            <a:pPr marL="97309" indent="-97309" algn="just" defTabSz="778472">
              <a:defRPr/>
            </a:pPr>
            <a:r>
              <a:rPr lang="en-US" sz="1362" b="1" dirty="0">
                <a:solidFill>
                  <a:srgbClr val="0070C0"/>
                </a:solidFill>
                <a:latin typeface="Tahoma" pitchFamily="34" charset="0"/>
                <a:ea typeface="宋体" panose="02010600030101010101" pitchFamily="2" charset="-122"/>
              </a:rPr>
              <a:t>Your learning from this incident..</a:t>
            </a:r>
          </a:p>
          <a:p>
            <a:pPr marL="97309" indent="-97309" algn="just" defTabSz="778472">
              <a:defRPr/>
            </a:pPr>
            <a:endParaRPr lang="en-US" sz="255" dirty="0">
              <a:solidFill>
                <a:srgbClr val="000000"/>
              </a:solidFill>
              <a:latin typeface="Calibri" panose="020F0502020204030204" pitchFamily="34" charset="0"/>
            </a:endParaRPr>
          </a:p>
          <a:p>
            <a:pPr marL="285750" indent="-285750" algn="just">
              <a:buFont typeface="Wingdings" panose="05000000000000000000" pitchFamily="2" charset="2"/>
              <a:buChar char="§"/>
            </a:pPr>
            <a:r>
              <a:rPr lang="en-US" sz="1050" dirty="0"/>
              <a:t>Rig Manager to ensure if any personal\trucks replacement at the unit has proper valid licenses\ documentation.</a:t>
            </a:r>
          </a:p>
          <a:p>
            <a:pPr marL="285750" indent="-285750" algn="just">
              <a:buFont typeface="Wingdings" panose="05000000000000000000" pitchFamily="2" charset="2"/>
              <a:buChar char="§"/>
            </a:pPr>
            <a:r>
              <a:rPr lang="en-US" sz="1050" dirty="0"/>
              <a:t>Rig manager to ensure proper induction been given to the new joiners “even for temporary period”.</a:t>
            </a:r>
          </a:p>
          <a:p>
            <a:pPr marL="285750" indent="-285750" algn="just">
              <a:buFont typeface="Wingdings" panose="05000000000000000000" pitchFamily="2" charset="2"/>
              <a:buChar char="§"/>
            </a:pPr>
            <a:r>
              <a:rPr lang="en-US" sz="1050" dirty="0"/>
              <a:t>Rig manger and Journey managers Always follow journey management rules and SP2000 </a:t>
            </a:r>
          </a:p>
          <a:p>
            <a:pPr marL="285750" indent="-285750" algn="just">
              <a:buFont typeface="Wingdings" panose="05000000000000000000" pitchFamily="2" charset="2"/>
              <a:buChar char="§"/>
            </a:pPr>
            <a:r>
              <a:rPr lang="en-US" sz="1050" dirty="0"/>
              <a:t>Rig manager and Journey managers ensure both Prime mover and Trailer have valid RAS before operation</a:t>
            </a:r>
          </a:p>
          <a:p>
            <a:pPr marL="285750" indent="-285750" algn="just">
              <a:buFont typeface="Wingdings" panose="05000000000000000000" pitchFamily="2" charset="2"/>
              <a:buChar char="§"/>
            </a:pPr>
            <a:r>
              <a:rPr lang="en-US" sz="1050" dirty="0"/>
              <a:t>Drivers always ensure the load of the truck is appropriate to the road conditions. </a:t>
            </a:r>
          </a:p>
          <a:p>
            <a:pPr defTabSz="778472">
              <a:defRPr/>
            </a:pPr>
            <a:endParaRPr lang="en-US" sz="1022" dirty="0">
              <a:solidFill>
                <a:prstClr val="black"/>
              </a:solidFill>
              <a:latin typeface="Calibri" panose="020F0502020204030204" pitchFamily="34" charset="0"/>
              <a:cs typeface="Tahoma" pitchFamily="34" charset="0"/>
            </a:endParaRPr>
          </a:p>
          <a:p>
            <a:pPr defTabSz="778472">
              <a:defRPr/>
            </a:pPr>
            <a:endParaRPr lang="en-US" sz="894" dirty="0">
              <a:solidFill>
                <a:prstClr val="black"/>
              </a:solidFill>
              <a:latin typeface="Calibri" panose="020F0502020204030204" pitchFamily="34" charset="0"/>
              <a:cs typeface="Tahoma"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0721216" y="4980056"/>
            <a:ext cx="389172" cy="3891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0772565" y="2871787"/>
            <a:ext cx="286473" cy="46349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1261457" y="1046833"/>
            <a:ext cx="9896936" cy="301942"/>
          </a:xfrm>
          <a:prstGeom prst="rect">
            <a:avLst/>
          </a:prstGeom>
          <a:noFill/>
          <a:ln w="9525">
            <a:noFill/>
            <a:miter lim="800000"/>
            <a:headEnd/>
            <a:tailEnd/>
          </a:ln>
        </p:spPr>
        <p:txBody>
          <a:bodyPr wrap="square">
            <a:spAutoFit/>
          </a:bodyPr>
          <a:lstStyle/>
          <a:p>
            <a:pPr marL="97309" indent="-97309" algn="just" defTabSz="778472">
              <a:defRPr/>
            </a:pPr>
            <a:r>
              <a:rPr lang="en-GB" sz="1192" b="1" dirty="0">
                <a:solidFill>
                  <a:prstClr val="black"/>
                </a:solidFill>
                <a:latin typeface="Tahoma" pitchFamily="34" charset="0"/>
              </a:rPr>
              <a:t>Date:</a:t>
            </a:r>
            <a:r>
              <a:rPr lang="en-GB" sz="1050" b="1" dirty="0">
                <a:solidFill>
                  <a:srgbClr val="4472C4"/>
                </a:solidFill>
                <a:latin typeface="Tahoma" pitchFamily="34" charset="0"/>
              </a:rPr>
              <a:t> 13 </a:t>
            </a:r>
            <a:r>
              <a:rPr kumimoji="0" lang="en-GB" sz="1050" b="1" i="0" u="none" strike="noStrike" kern="1200" cap="none" spc="0" normalizeH="0" baseline="0" noProof="0" dirty="0">
                <a:ln>
                  <a:noFill/>
                </a:ln>
                <a:solidFill>
                  <a:srgbClr val="4472C4"/>
                </a:solidFill>
                <a:effectLst/>
                <a:uLnTx/>
                <a:uFillTx/>
                <a:latin typeface="Tahoma" pitchFamily="34" charset="0"/>
                <a:ea typeface="+mn-ea"/>
                <a:cs typeface="+mn-cs"/>
              </a:rPr>
              <a:t>/06/202</a:t>
            </a:r>
            <a:r>
              <a:rPr kumimoji="0" lang="en-US" sz="1050" b="1" i="0" u="none" strike="noStrike" kern="1200" cap="none" spc="0" normalizeH="0" baseline="0" noProof="0" dirty="0">
                <a:ln>
                  <a:noFill/>
                </a:ln>
                <a:solidFill>
                  <a:srgbClr val="4472C4"/>
                </a:solidFill>
                <a:effectLst/>
                <a:uLnTx/>
                <a:uFillTx/>
                <a:latin typeface="Tahoma" pitchFamily="34" charset="0"/>
                <a:ea typeface="+mn-ea"/>
                <a:cs typeface="+mn-cs"/>
              </a:rPr>
              <a:t>2</a:t>
            </a:r>
            <a:r>
              <a:rPr lang="en-US" sz="1022" b="1" dirty="0">
                <a:solidFill>
                  <a:srgbClr val="4472C4"/>
                </a:solidFill>
                <a:latin typeface="Tahoma" pitchFamily="34" charset="0"/>
              </a:rPr>
              <a:t>         </a:t>
            </a:r>
            <a:r>
              <a:rPr lang="en-US" sz="1192" b="1" dirty="0">
                <a:solidFill>
                  <a:prstClr val="black"/>
                </a:solidFill>
                <a:latin typeface="Tahoma" pitchFamily="34" charset="0"/>
              </a:rPr>
              <a:t>Incident title: </a:t>
            </a:r>
            <a:r>
              <a:rPr kumimoji="0" lang="en-US" sz="1050" b="1" i="0" u="none" strike="noStrike" kern="1200" cap="none" spc="0" normalizeH="0" baseline="0" noProof="0" dirty="0">
                <a:ln>
                  <a:noFill/>
                </a:ln>
                <a:solidFill>
                  <a:srgbClr val="4472C4"/>
                </a:solidFill>
                <a:effectLst/>
                <a:uLnTx/>
                <a:uFillTx/>
                <a:latin typeface="Tahoma" pitchFamily="34" charset="0"/>
                <a:ea typeface="+mn-ea"/>
                <a:cs typeface="+mn-cs"/>
              </a:rPr>
              <a:t>HIPO MVI</a:t>
            </a:r>
            <a:r>
              <a:rPr lang="en-US" sz="1022" b="1" dirty="0">
                <a:solidFill>
                  <a:srgbClr val="4472C4"/>
                </a:solidFill>
                <a:latin typeface="Tahoma" pitchFamily="34" charset="0"/>
              </a:rPr>
              <a:t>          </a:t>
            </a:r>
            <a:r>
              <a:rPr lang="en-US" sz="1192" b="1" dirty="0">
                <a:solidFill>
                  <a:prstClr val="black"/>
                </a:solidFill>
                <a:latin typeface="Tahoma" pitchFamily="34" charset="0"/>
              </a:rPr>
              <a:t>Pattern:</a:t>
            </a:r>
            <a:r>
              <a:rPr lang="en-US" sz="1022" b="1" dirty="0">
                <a:solidFill>
                  <a:prstClr val="black"/>
                </a:solidFill>
                <a:latin typeface="Tahoma" pitchFamily="34" charset="0"/>
              </a:rPr>
              <a:t> </a:t>
            </a:r>
            <a:r>
              <a:rPr lang="en-US" sz="1050" b="1" dirty="0">
                <a:solidFill>
                  <a:srgbClr val="4472C4"/>
                </a:solidFill>
                <a:latin typeface="Tahoma" pitchFamily="34" charset="0"/>
              </a:rPr>
              <a:t>MVI </a:t>
            </a:r>
            <a:r>
              <a:rPr lang="en-US" sz="1022" b="1" dirty="0">
                <a:solidFill>
                  <a:srgbClr val="4472C4"/>
                </a:solidFill>
                <a:latin typeface="Tahoma" pitchFamily="34" charset="0"/>
              </a:rPr>
              <a:t>		</a:t>
            </a:r>
            <a:r>
              <a:rPr lang="en-US" sz="1192" b="1" dirty="0">
                <a:solidFill>
                  <a:prstClr val="black"/>
                </a:solidFill>
                <a:latin typeface="Tahoma" pitchFamily="34" charset="0"/>
              </a:rPr>
              <a:t>Potential severity: </a:t>
            </a:r>
            <a:r>
              <a:rPr lang="en-US" sz="1050" b="1" dirty="0">
                <a:solidFill>
                  <a:srgbClr val="4472C4"/>
                </a:solidFill>
                <a:latin typeface="Tahoma" pitchFamily="34" charset="0"/>
              </a:rPr>
              <a:t>C4P</a:t>
            </a:r>
            <a:r>
              <a:rPr lang="en-US" sz="1362" b="1" dirty="0">
                <a:solidFill>
                  <a:srgbClr val="4472C4"/>
                </a:solidFill>
                <a:latin typeface="Tahoma" pitchFamily="34" charset="0"/>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1261457" y="1348346"/>
            <a:ext cx="5800763" cy="354392"/>
          </a:xfrm>
          <a:prstGeom prst="rect">
            <a:avLst/>
          </a:prstGeom>
          <a:solidFill>
            <a:srgbClr val="FFC000"/>
          </a:solidFill>
        </p:spPr>
        <p:txBody>
          <a:bodyPr wrap="square">
            <a:spAutoFit/>
          </a:bodyPr>
          <a:lstStyle/>
          <a:p>
            <a:pPr defTabSz="778472">
              <a:defRPr/>
            </a:pPr>
            <a:r>
              <a:rPr lang="en-US" sz="1703" b="1" dirty="0">
                <a:solidFill>
                  <a:srgbClr val="0D38B3"/>
                </a:solidFill>
                <a:latin typeface="Arial" panose="020B0604020202020204" pitchFamily="34" charset="0"/>
                <a:cs typeface="Arial" panose="020B0604020202020204" pitchFamily="34" charset="0"/>
              </a:rPr>
              <a:t>Target Audience: </a:t>
            </a:r>
            <a:r>
              <a:rPr lang="en-US" sz="1533" b="1" dirty="0">
                <a:solidFill>
                  <a:srgbClr val="FF0000"/>
                </a:solidFill>
                <a:latin typeface="Calibri" panose="020F0502020204030204"/>
              </a:rPr>
              <a:t>Units – Rig &amp; Hoist (Position – NTP &amp; Driller)</a:t>
            </a:r>
            <a:endParaRPr lang="en-US" sz="1533" b="1" dirty="0">
              <a:solidFill>
                <a:srgbClr val="FF0000"/>
              </a:solidFill>
              <a:latin typeface="Calibri Light" panose="020F0302020204030204"/>
              <a:cs typeface="Calibri"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1276199" y="6334837"/>
            <a:ext cx="6394381" cy="307777"/>
          </a:xfrm>
          <a:prstGeom prst="rect">
            <a:avLst/>
          </a:prstGeom>
          <a:solidFill>
            <a:schemeClr val="accent1"/>
          </a:solidFill>
        </p:spPr>
        <p:txBody>
          <a:bodyPr wrap="square" rtlCol="0">
            <a:spAutoFit/>
          </a:bodyPr>
          <a:lstStyle/>
          <a:p>
            <a:pPr>
              <a:defRPr/>
            </a:pP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Always ensure tankers are driven by qualified and experienced drivers</a:t>
            </a:r>
            <a:endParaRPr kumimoji="0" lang="en-US" sz="1200" b="1" i="0" u="none" strike="noStrike" kern="1200" cap="none" spc="0" normalizeH="0" baseline="0" noProof="0" dirty="0">
              <a:ln>
                <a:noFill/>
              </a:ln>
              <a:solidFill>
                <a:srgbClr val="FFFF00"/>
              </a:solidFill>
              <a:effectLst/>
              <a:uLnTx/>
              <a:uFillTx/>
              <a:latin typeface="Calibri Light" panose="020F0302020204030204"/>
              <a:ea typeface="+mn-ea"/>
              <a:cs typeface="Calibri" pitchFamily="34" charset="0"/>
            </a:endParaRPr>
          </a:p>
        </p:txBody>
      </p:sp>
      <p:sp>
        <p:nvSpPr>
          <p:cNvPr id="16" name="Title 1">
            <a:extLst>
              <a:ext uri="{FF2B5EF4-FFF2-40B4-BE49-F238E27FC236}">
                <a16:creationId xmlns:a16="http://schemas.microsoft.com/office/drawing/2014/main" id="{7A926005-C908-4346-979B-64AB10BE7CD4}"/>
              </a:ext>
            </a:extLst>
          </p:cNvPr>
          <p:cNvSpPr txBox="1">
            <a:spLocks/>
          </p:cNvSpPr>
          <p:nvPr/>
        </p:nvSpPr>
        <p:spPr>
          <a:xfrm>
            <a:off x="1276199" y="497617"/>
            <a:ext cx="9901196" cy="397191"/>
          </a:xfrm>
          <a:prstGeom prst="rect">
            <a:avLst/>
          </a:prstGeom>
          <a:solidFill>
            <a:srgbClr val="FF0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defTabSz="778472">
              <a:defRPr/>
            </a:pPr>
            <a:r>
              <a:rPr lang="en-GB" sz="1713" b="1" dirty="0">
                <a:solidFill>
                  <a:prstClr val="black"/>
                </a:solidFill>
                <a:latin typeface="Tahoma" panose="020B0604030504040204" pitchFamily="34" charset="0"/>
                <a:ea typeface="Tahoma" panose="020B0604030504040204" pitchFamily="34" charset="0"/>
                <a:cs typeface="Tahoma" panose="020B0604030504040204" pitchFamily="34" charset="0"/>
              </a:rPr>
              <a:t>PDO Second Alert</a:t>
            </a:r>
          </a:p>
        </p:txBody>
      </p:sp>
    </p:spTree>
    <p:extLst>
      <p:ext uri="{BB962C8B-B14F-4D97-AF65-F5344CB8AC3E}">
        <p14:creationId xmlns:p14="http://schemas.microsoft.com/office/powerpoint/2010/main" val="228587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13/06/2022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HiPo#43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Road Safety</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600" b="1" dirty="0">
                <a:solidFill>
                  <a:srgbClr val="4472C4"/>
                </a:solidFill>
                <a:latin typeface="Tahoma" pitchFamily="34" charset="0"/>
              </a:rPr>
              <a:t>C4P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97059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a:t>
            </a:r>
            <a:r>
              <a:rPr lang="en-US" sz="1600" dirty="0">
                <a:solidFill>
                  <a:srgbClr val="0033CC"/>
                </a:solidFill>
                <a:sym typeface="Wingdings" pitchFamily="2" charset="2"/>
              </a:rPr>
              <a:t>Do you ensure that all drivers are having valid permits ?</a:t>
            </a:r>
          </a:p>
          <a:p>
            <a:pPr marL="342900" indent="-342900">
              <a:buFont typeface="+mj-lt"/>
              <a:buAutoNum type="arabicPeriod"/>
              <a:defRPr/>
            </a:pPr>
            <a:r>
              <a:rPr lang="en-US" sz="1600" dirty="0">
                <a:solidFill>
                  <a:srgbClr val="0033CC"/>
                </a:solidFill>
                <a:sym typeface="Wingdings" pitchFamily="2" charset="2"/>
              </a:rPr>
              <a:t>- Do you ensure that the all vehicles with valid RAS ? </a:t>
            </a:r>
          </a:p>
          <a:p>
            <a:pPr marL="342900" indent="-342900">
              <a:buFont typeface="+mj-lt"/>
              <a:buAutoNum type="arabicPeriod"/>
              <a:defRPr/>
            </a:pPr>
            <a:r>
              <a:rPr lang="en-US" sz="1600" dirty="0">
                <a:solidFill>
                  <a:srgbClr val="0033CC"/>
                </a:solidFill>
                <a:sym typeface="Wingdings" pitchFamily="2" charset="2"/>
              </a:rPr>
              <a:t>- Do you ensure transport contract includes temporary replacement process and vehicle specifications?</a:t>
            </a:r>
          </a:p>
          <a:p>
            <a:pPr marL="342900" indent="-342900">
              <a:buFont typeface="+mj-lt"/>
              <a:buAutoNum type="arabicPeriod"/>
              <a:defRPr/>
            </a:pPr>
            <a:r>
              <a:rPr lang="en-US" sz="1600" dirty="0">
                <a:solidFill>
                  <a:srgbClr val="0033CC"/>
                </a:solidFill>
                <a:sym typeface="Wingdings" pitchFamily="2" charset="2"/>
              </a:rPr>
              <a:t>- Do you Ensure brake are in working order?</a:t>
            </a:r>
          </a:p>
          <a:p>
            <a:pPr marL="342900" indent="-342900">
              <a:buFont typeface="+mj-lt"/>
              <a:buAutoNum type="arabicPeriod"/>
              <a:defRPr/>
            </a:pPr>
            <a:r>
              <a:rPr lang="en-US" sz="1600" dirty="0">
                <a:solidFill>
                  <a:srgbClr val="0033CC"/>
                </a:solidFill>
                <a:sym typeface="Wingdings" pitchFamily="2" charset="2"/>
              </a:rPr>
              <a:t>- Do you ensure the replacement drivers are receiving site induction?</a:t>
            </a:r>
          </a:p>
          <a:p>
            <a:pPr marL="342900" indent="-342900">
              <a:buFont typeface="+mj-lt"/>
              <a:buAutoNum type="arabicPeriod"/>
              <a:defRPr/>
            </a:pPr>
            <a:r>
              <a:rPr lang="en-US" sz="1600" dirty="0">
                <a:solidFill>
                  <a:srgbClr val="0033CC"/>
                </a:solidFill>
                <a:sym typeface="Wingdings" pitchFamily="2" charset="2"/>
              </a:rPr>
              <a:t>- Do you ensure the drivers are wearing seatbelts?</a:t>
            </a:r>
            <a:r>
              <a:rPr lang="en-US" sz="1600" dirty="0">
                <a:solidFill>
                  <a:srgbClr val="0033CC"/>
                </a:solidFill>
              </a:rPr>
              <a:t> </a:t>
            </a:r>
            <a:endParaRPr lang="en-GB" sz="1600" dirty="0">
              <a:solidFill>
                <a:srgbClr val="0033CC"/>
              </a:solidFill>
            </a:endParaRPr>
          </a:p>
          <a:p>
            <a:pPr>
              <a:defRPr/>
            </a:pPr>
            <a:endParaRPr lang="en-US" sz="1600" dirty="0">
              <a:solidFill>
                <a:srgbClr val="0000FF"/>
              </a:solidFill>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92825</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purl.org/dc/dcmitype/"/>
    <ds:schemaRef ds:uri="http://schemas.openxmlformats.org/package/2006/metadata/core-properties"/>
    <ds:schemaRef ds:uri="9d51eac6-a7d5-47f5-a119-63d146adb134"/>
    <ds:schemaRef ds:uri="http://www.w3.org/XML/1998/namespace"/>
  </ds:schemaRefs>
</ds:datastoreItem>
</file>

<file path=customXml/itemProps2.xml><?xml version="1.0" encoding="utf-8"?>
<ds:datastoreItem xmlns:ds="http://schemas.openxmlformats.org/officeDocument/2006/customXml" ds:itemID="{F5019445-5D89-4447-9ED8-9AA00A66BBCE}"/>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7458</TotalTime>
  <Words>712</Words>
  <Application>Microsoft Office PowerPoint</Application>
  <PresentationFormat>Widescreen</PresentationFormat>
  <Paragraphs>66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HiPo#43 Final</dc:title>
  <dc:creator>nazar@umsoman.com</dc:creator>
  <cp:lastModifiedBy>Zakwani, Salim MSE36</cp:lastModifiedBy>
  <cp:revision>496</cp:revision>
  <dcterms:created xsi:type="dcterms:W3CDTF">2018-09-24T07:27:56Z</dcterms:created>
  <dcterms:modified xsi:type="dcterms:W3CDTF">2024-02-14T11:53:40Z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