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5" r:id="rId5"/>
    <p:sldId id="27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sama Montaser" initials="OM" lastIdx="1" clrIdx="0">
    <p:extLst>
      <p:ext uri="{19B8F6BF-5375-455C-9EA6-DF929625EA0E}">
        <p15:presenceInfo xmlns:p15="http://schemas.microsoft.com/office/powerpoint/2012/main" userId="S::OMontaser@slb.com::f0b304af-5c41-4e1c-bcd3-ca40a735c28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DB8F7E-14CD-4380-AF40-5E40B7E9A489}" v="7" dt="2021-10-13T09:41:58.2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49" autoAdjust="0"/>
  </p:normalViewPr>
  <p:slideViewPr>
    <p:cSldViewPr>
      <p:cViewPr varScale="1">
        <p:scale>
          <a:sx n="93" d="100"/>
          <a:sy n="93" d="100"/>
        </p:scale>
        <p:origin x="9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front-line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2448921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MSIPCMContentMarking" descr="{&quot;HashCode&quot;:1831732991,&quot;Placement&quot;:&quot;Footer&quot;}">
            <a:extLst>
              <a:ext uri="{FF2B5EF4-FFF2-40B4-BE49-F238E27FC236}">
                <a16:creationId xmlns:a16="http://schemas.microsoft.com/office/drawing/2014/main" id="{C1EAE1A7-B5C8-4EE9-9C5C-8CBCE6EFEFB1}"/>
              </a:ext>
            </a:extLst>
          </p:cNvPr>
          <p:cNvSpPr txBox="1"/>
          <p:nvPr userDrawn="1"/>
        </p:nvSpPr>
        <p:spPr>
          <a:xfrm>
            <a:off x="3865152" y="6595656"/>
            <a:ext cx="1413695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Schlumberger-Private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-13724" y="55888"/>
            <a:ext cx="9144000" cy="646113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125" y="794155"/>
            <a:ext cx="5942331" cy="46935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02.08.2021	          	               Incident title: HiPo#43A Drop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n-US" sz="1400" dirty="0">
                <a:latin typeface="Univers LT Std 57 Cn"/>
                <a:ea typeface="Calibri" panose="020F0502020204030204" pitchFamily="34" charset="0"/>
                <a:cs typeface="Arial" panose="020B0604020202020204" pitchFamily="34" charset="0"/>
              </a:rPr>
              <a:t>On 2nd of Aug, a Thermal QUANTUM Packer assembly was picked up by a crane with two web slings and moved to the rig floor. The 3 ½” hoist elevator was latched on to the handling sub of the assembly and continued to pick it up, while the crane continued to lower the assembly to the hoist floor.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Univers LT Std 57 Cn"/>
                <a:ea typeface="Calibri" panose="020F0502020204030204" pitchFamily="34" charset="0"/>
                <a:cs typeface="Arial" panose="020B0604020202020204" pitchFamily="34" charset="0"/>
              </a:rPr>
              <a:t>When the assembly was fully vertical and about 30cm from the hoist floor, the QUANTUM Packer assembly de-coupled from the service tool. The driller continued to pick up the service tool 1.2m till it was out of the QUANTUM Packer assembly , and the assembly dropped on the hoist floor causing First Aid for two IP’s. Operation was suspended and the situation was assessed. </a:t>
            </a:r>
          </a:p>
          <a:p>
            <a:pPr algn="just"/>
            <a:r>
              <a:rPr lang="en-US" altLang="en-US" sz="1400" dirty="0"/>
              <a:t>	</a:t>
            </a:r>
            <a:endParaRPr lang="en-US" sz="1400" dirty="0"/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300" dirty="0">
              <a:latin typeface="+mj-lt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>
                <a:latin typeface="Univers LT Std 57 Cn"/>
                <a:cs typeface="Arial" panose="020B0604020202020204" pitchFamily="34" charset="0"/>
              </a:rPr>
              <a:t>Ensure the running tool is properly prepared before shipping to wellsite.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>
                <a:latin typeface="Univers LT Std 57 Cn"/>
                <a:cs typeface="Arial" panose="020B0604020202020204" pitchFamily="34" charset="0"/>
              </a:rPr>
              <a:t>Ensure appropriate lifting method is used to lift and run quantum packer.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>
                <a:latin typeface="Univers LT Std 57 Cn"/>
                <a:cs typeface="Arial" panose="020B0604020202020204" pitchFamily="34" charset="0"/>
              </a:rPr>
              <a:t>Ensure red zone is effectively managed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>
                <a:latin typeface="Univers LT Std 57 Cn"/>
                <a:cs typeface="Arial" panose="020B0604020202020204" pitchFamily="34" charset="0"/>
              </a:rPr>
              <a:t>Ensure adherence to procedure</a:t>
            </a:r>
            <a:r>
              <a:rPr lang="en-US" sz="1300" dirty="0">
                <a:latin typeface="+mj-lt"/>
                <a:cs typeface="Calibri" panose="020F0502020204030204" pitchFamily="34" charset="0"/>
              </a:rPr>
              <a:t>.</a:t>
            </a:r>
          </a:p>
          <a:p>
            <a:endParaRPr lang="en-US" sz="1300" dirty="0">
              <a:solidFill>
                <a:schemeClr val="accent2"/>
              </a:solidFill>
              <a:latin typeface="+mj-lt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sz="14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2" name="TextBox 16"/>
          <p:cNvSpPr txBox="1">
            <a:spLocks noChangeArrowheads="1"/>
          </p:cNvSpPr>
          <p:nvPr/>
        </p:nvSpPr>
        <p:spPr bwMode="auto">
          <a:xfrm>
            <a:off x="2438400" y="6278892"/>
            <a:ext cx="4720856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algn="ctr" eaLnBrk="1" hangingPunct="1"/>
            <a:r>
              <a:rPr lang="en-US" altLang="en-US" sz="1400" b="1" dirty="0">
                <a:solidFill>
                  <a:srgbClr val="FFFF00"/>
                </a:solidFill>
                <a:latin typeface="+mj-lt"/>
                <a:ea typeface="Verdana" pitchFamily="34" charset="0"/>
                <a:cs typeface="Verdana" pitchFamily="34" charset="0"/>
              </a:rPr>
              <a:t>Ensure the running tool is properly connected to quantum packer prior to pick up to floor</a:t>
            </a:r>
          </a:p>
        </p:txBody>
      </p:sp>
      <p:sp>
        <p:nvSpPr>
          <p:cNvPr id="19" name="Text Placeholder 4"/>
          <p:cNvSpPr txBox="1">
            <a:spLocks/>
          </p:cNvSpPr>
          <p:nvPr/>
        </p:nvSpPr>
        <p:spPr>
          <a:xfrm>
            <a:off x="6442452" y="5885814"/>
            <a:ext cx="2396748" cy="218957"/>
          </a:xfrm>
          <a:prstGeom prst="rect">
            <a:avLst/>
          </a:prstGeom>
        </p:spPr>
        <p:txBody>
          <a:bodyPr anchor="ctr"/>
          <a:lstStyle>
            <a:lvl1pPr marL="342900" indent="-34290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6052" y="1731048"/>
            <a:ext cx="2874600" cy="2325194"/>
          </a:xfrm>
          <a:prstGeom prst="rect">
            <a:avLst/>
          </a:prstGeom>
        </p:spPr>
      </p:pic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8533708" y="3739315"/>
            <a:ext cx="305492" cy="510932"/>
            <a:chOff x="3504" y="544"/>
            <a:chExt cx="2287" cy="1855"/>
          </a:xfrm>
        </p:grpSpPr>
        <p:sp>
          <p:nvSpPr>
            <p:cNvPr id="2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3A6550FE-F4D8-4811-8E13-AF94E5C2F1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6880045" y="5450362"/>
            <a:ext cx="2391313" cy="31218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7765012" y="5691809"/>
            <a:ext cx="621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400" b="1" dirty="0">
                <a:solidFill>
                  <a:srgbClr val="00B050"/>
                </a:solidFill>
                <a:latin typeface="Calibri" pitchFamily="34" charset="0"/>
                <a:sym typeface="Wingdings" panose="05000000000000000000" pitchFamily="2" charset="2"/>
              </a:rPr>
              <a:t></a:t>
            </a:r>
            <a:endParaRPr lang="en-US" sz="4400" b="1" dirty="0">
              <a:solidFill>
                <a:srgbClr val="00B05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556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06265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2060"/>
                </a:solidFill>
                <a:latin typeface="+mj-lt"/>
                <a:sym typeface="Wingdings" pitchFamily="2" charset="2"/>
              </a:rPr>
              <a:t>Do you ensure effective TBT conducted with the team and all hazard are mitigated &amp; dynamic hazard highlighted as well?</a:t>
            </a:r>
          </a:p>
          <a:p>
            <a:pPr marL="342900" lvl="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2060"/>
                </a:solidFill>
                <a:latin typeface="+mj-lt"/>
                <a:sym typeface="Wingdings" pitchFamily="2" charset="2"/>
              </a:rPr>
              <a:t>Do you ensure all third-party tool connections are inspected &amp; properly tightened?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2060"/>
                </a:solidFill>
                <a:latin typeface="+mj-lt"/>
                <a:sym typeface="Wingdings" pitchFamily="2" charset="2"/>
              </a:rPr>
              <a:t>Do you ensure the proper lift plan used for third party tools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2060"/>
                </a:solidFill>
                <a:latin typeface="+mj-lt"/>
                <a:sym typeface="Wingdings" pitchFamily="2" charset="2"/>
              </a:rPr>
              <a:t>Do you have empowerment to stop the job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2060"/>
                </a:solidFill>
                <a:latin typeface="+mj-lt"/>
                <a:sym typeface="Wingdings" pitchFamily="2" charset="2"/>
              </a:rPr>
              <a:t>Do you have the right procedure to follow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questions, please ensure you take action to correct this finding. </a:t>
            </a: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52400" y="970052"/>
            <a:ext cx="645881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02.08.2021	          	               Incident title: HiPo#43A Drop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92716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7CDCFD-C2C6-4ECC-85D9-E8AEE3BFF834}">
  <ds:schemaRefs>
    <ds:schemaRef ds:uri="33cf6b2a-0bb2-4769-80a0-b44765132e6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A41129C-02CD-488A-AAE8-E9F3883FB439}"/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9715</TotalTime>
  <Words>547</Words>
  <Application>Microsoft Office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Univers LT Std 57 Cn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HiPo#43A SLB Dropped packer Final</dc:title>
  <dc:creator>MU93647</dc:creator>
  <cp:lastModifiedBy>Balushi, Sumaiya MSE36</cp:lastModifiedBy>
  <cp:revision>437</cp:revision>
  <dcterms:created xsi:type="dcterms:W3CDTF">2001-05-03T06:07:08Z</dcterms:created>
  <dcterms:modified xsi:type="dcterms:W3CDTF">2022-07-26T09:17:01Z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  <property fmtid="{D5CDD505-2E9C-101B-9397-08002B2CF9AE}" pid="3" name="MSIP_Label_585f1f62-8d2b-4457-869c-0a13c6549635_Enabled">
    <vt:lpwstr>True</vt:lpwstr>
  </property>
  <property fmtid="{D5CDD505-2E9C-101B-9397-08002B2CF9AE}" pid="4" name="MSIP_Label_585f1f62-8d2b-4457-869c-0a13c6549635_SiteId">
    <vt:lpwstr>41ff26dc-250f-4b13-8981-739be8610c21</vt:lpwstr>
  </property>
  <property fmtid="{D5CDD505-2E9C-101B-9397-08002B2CF9AE}" pid="5" name="MSIP_Label_585f1f62-8d2b-4457-869c-0a13c6549635_Owner">
    <vt:lpwstr>OMontaser@slb.com</vt:lpwstr>
  </property>
  <property fmtid="{D5CDD505-2E9C-101B-9397-08002B2CF9AE}" pid="6" name="MSIP_Label_585f1f62-8d2b-4457-869c-0a13c6549635_SetDate">
    <vt:lpwstr>2021-08-23T08:44:43.3143342Z</vt:lpwstr>
  </property>
  <property fmtid="{D5CDD505-2E9C-101B-9397-08002B2CF9AE}" pid="7" name="MSIP_Label_585f1f62-8d2b-4457-869c-0a13c6549635_Name">
    <vt:lpwstr>Private</vt:lpwstr>
  </property>
  <property fmtid="{D5CDD505-2E9C-101B-9397-08002B2CF9AE}" pid="8" name="MSIP_Label_585f1f62-8d2b-4457-869c-0a13c6549635_Application">
    <vt:lpwstr>Microsoft Azure Information Protection</vt:lpwstr>
  </property>
  <property fmtid="{D5CDD505-2E9C-101B-9397-08002B2CF9AE}" pid="9" name="MSIP_Label_585f1f62-8d2b-4457-869c-0a13c6549635_ActionId">
    <vt:lpwstr>b7fbddea-66c8-40d8-af9b-00a95381a0dd</vt:lpwstr>
  </property>
  <property fmtid="{D5CDD505-2E9C-101B-9397-08002B2CF9AE}" pid="10" name="MSIP_Label_585f1f62-8d2b-4457-869c-0a13c6549635_Extended_MSFT_Method">
    <vt:lpwstr>Automatic</vt:lpwstr>
  </property>
  <property fmtid="{D5CDD505-2E9C-101B-9397-08002B2CF9AE}" pid="11" name="MSIP_Label_8bb759f6-5337-4dc5-b19b-e74b6da11f8f_Enabled">
    <vt:lpwstr>True</vt:lpwstr>
  </property>
  <property fmtid="{D5CDD505-2E9C-101B-9397-08002B2CF9AE}" pid="12" name="MSIP_Label_8bb759f6-5337-4dc5-b19b-e74b6da11f8f_SiteId">
    <vt:lpwstr>41ff26dc-250f-4b13-8981-739be8610c21</vt:lpwstr>
  </property>
  <property fmtid="{D5CDD505-2E9C-101B-9397-08002B2CF9AE}" pid="13" name="MSIP_Label_8bb759f6-5337-4dc5-b19b-e74b6da11f8f_Owner">
    <vt:lpwstr>OMontaser@slb.com</vt:lpwstr>
  </property>
  <property fmtid="{D5CDD505-2E9C-101B-9397-08002B2CF9AE}" pid="14" name="MSIP_Label_8bb759f6-5337-4dc5-b19b-e74b6da11f8f_SetDate">
    <vt:lpwstr>2021-08-23T08:44:43.3143342Z</vt:lpwstr>
  </property>
  <property fmtid="{D5CDD505-2E9C-101B-9397-08002B2CF9AE}" pid="15" name="MSIP_Label_8bb759f6-5337-4dc5-b19b-e74b6da11f8f_Name">
    <vt:lpwstr>Internal</vt:lpwstr>
  </property>
  <property fmtid="{D5CDD505-2E9C-101B-9397-08002B2CF9AE}" pid="16" name="MSIP_Label_8bb759f6-5337-4dc5-b19b-e74b6da11f8f_Application">
    <vt:lpwstr>Microsoft Azure Information Protection</vt:lpwstr>
  </property>
  <property fmtid="{D5CDD505-2E9C-101B-9397-08002B2CF9AE}" pid="17" name="MSIP_Label_8bb759f6-5337-4dc5-b19b-e74b6da11f8f_ActionId">
    <vt:lpwstr>b7fbddea-66c8-40d8-af9b-00a95381a0dd</vt:lpwstr>
  </property>
  <property fmtid="{D5CDD505-2E9C-101B-9397-08002B2CF9AE}" pid="18" name="MSIP_Label_8bb759f6-5337-4dc5-b19b-e74b6da11f8f_Parent">
    <vt:lpwstr>585f1f62-8d2b-4457-869c-0a13c6549635</vt:lpwstr>
  </property>
  <property fmtid="{D5CDD505-2E9C-101B-9397-08002B2CF9AE}" pid="19" name="MSIP_Label_8bb759f6-5337-4dc5-b19b-e74b6da11f8f_Extended_MSFT_Method">
    <vt:lpwstr>Automatic</vt:lpwstr>
  </property>
  <property fmtid="{D5CDD505-2E9C-101B-9397-08002B2CF9AE}" pid="20" name="Sensitivity">
    <vt:lpwstr>Private Internal</vt:lpwstr>
  </property>
</Properties>
</file>