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slides/slide1.xml" ContentType="application/vnd.openxmlformats-officedocument.presentationml.slide+xml"/>
  <Override PartName="/ppt/slides/slide2.xml" ContentType="application/vnd.openxmlformats-officedocument.presentationml.slide+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app.xml" ContentType="application/vnd.openxmlformats-officedocument.extended-properties+xml"/>
  <Override PartName="/docProps/custom.xml" ContentType="application/vnd.openxmlformats-officedocument.custom-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
  </p:notesMasterIdLst>
  <p:handoutMasterIdLst>
    <p:handoutMasterId r:id="rId5"/>
  </p:handoutMasterIdLst>
  <p:sldIdLst>
    <p:sldId id="320" r:id="rId2"/>
    <p:sldId id="314" r:id="rId3"/>
  </p:sldIdLst>
  <p:sldSz cx="9144000" cy="6858000" type="screen4x3"/>
  <p:notesSz cx="6670675" cy="9875838"/>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Arial" charset="0"/>
      </a:defRPr>
    </a:lvl1pPr>
    <a:lvl2pPr marL="457200" algn="l" rtl="0" fontAlgn="base">
      <a:spcBef>
        <a:spcPct val="0"/>
      </a:spcBef>
      <a:spcAft>
        <a:spcPct val="0"/>
      </a:spcAft>
      <a:defRPr sz="2400" kern="1200">
        <a:solidFill>
          <a:schemeClr val="tx1"/>
        </a:solidFill>
        <a:latin typeface="Times New Roman" pitchFamily="18" charset="0"/>
        <a:ea typeface="+mn-ea"/>
        <a:cs typeface="Arial" charset="0"/>
      </a:defRPr>
    </a:lvl2pPr>
    <a:lvl3pPr marL="914400" algn="l" rtl="0" fontAlgn="base">
      <a:spcBef>
        <a:spcPct val="0"/>
      </a:spcBef>
      <a:spcAft>
        <a:spcPct val="0"/>
      </a:spcAft>
      <a:defRPr sz="24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24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2400" kern="1200">
        <a:solidFill>
          <a:schemeClr val="tx1"/>
        </a:solidFill>
        <a:latin typeface="Times New Roman" pitchFamily="18" charset="0"/>
        <a:ea typeface="+mn-ea"/>
        <a:cs typeface="Arial" charset="0"/>
      </a:defRPr>
    </a:lvl5pPr>
    <a:lvl6pPr marL="2286000" algn="l" defTabSz="914400" rtl="0" eaLnBrk="1" latinLnBrk="0" hangingPunct="1">
      <a:defRPr sz="2400" kern="1200">
        <a:solidFill>
          <a:schemeClr val="tx1"/>
        </a:solidFill>
        <a:latin typeface="Times New Roman" pitchFamily="18" charset="0"/>
        <a:ea typeface="+mn-ea"/>
        <a:cs typeface="Arial" charset="0"/>
      </a:defRPr>
    </a:lvl6pPr>
    <a:lvl7pPr marL="2743200" algn="l" defTabSz="914400" rtl="0" eaLnBrk="1" latinLnBrk="0" hangingPunct="1">
      <a:defRPr sz="2400" kern="1200">
        <a:solidFill>
          <a:schemeClr val="tx1"/>
        </a:solidFill>
        <a:latin typeface="Times New Roman" pitchFamily="18" charset="0"/>
        <a:ea typeface="+mn-ea"/>
        <a:cs typeface="Arial" charset="0"/>
      </a:defRPr>
    </a:lvl7pPr>
    <a:lvl8pPr marL="3200400" algn="l" defTabSz="914400" rtl="0" eaLnBrk="1" latinLnBrk="0" hangingPunct="1">
      <a:defRPr sz="2400" kern="1200">
        <a:solidFill>
          <a:schemeClr val="tx1"/>
        </a:solidFill>
        <a:latin typeface="Times New Roman" pitchFamily="18" charset="0"/>
        <a:ea typeface="+mn-ea"/>
        <a:cs typeface="Arial" charset="0"/>
      </a:defRPr>
    </a:lvl8pPr>
    <a:lvl9pPr marL="3657600" algn="l" defTabSz="914400" rtl="0" eaLnBrk="1" latinLnBrk="0" hangingPunct="1">
      <a:defRPr sz="24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11">
          <p15:clr>
            <a:srgbClr val="A4A3A4"/>
          </p15:clr>
        </p15:guide>
        <p15:guide id="2" pos="210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6FDD3"/>
    <a:srgbClr val="9BB808"/>
    <a:srgbClr val="FF0000"/>
    <a:srgbClr val="5DD5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7336" autoAdjust="0"/>
  </p:normalViewPr>
  <p:slideViewPr>
    <p:cSldViewPr>
      <p:cViewPr varScale="1">
        <p:scale>
          <a:sx n="93" d="100"/>
          <a:sy n="93" d="100"/>
        </p:scale>
        <p:origin x="906"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8" d="100"/>
          <a:sy n="88" d="100"/>
        </p:scale>
        <p:origin x="-3870" y="-108"/>
      </p:cViewPr>
      <p:guideLst>
        <p:guide orient="horz" pos="3111"/>
        <p:guide pos="210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12" Type="http://schemas.openxmlformats.org/officeDocument/2006/relationships/customXml" Target="../customXml/item3.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11" Type="http://schemas.openxmlformats.org/officeDocument/2006/relationships/customXml" Target="../customXml/item2.xml"/><Relationship Id="rId5" Type="http://schemas.openxmlformats.org/officeDocument/2006/relationships/handoutMaster" Target="handoutMasters/handoutMaster1.xml"/><Relationship Id="rId10" Type="http://schemas.openxmlformats.org/officeDocument/2006/relationships/customXml" Target="../customXml/item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890838" cy="4937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cs typeface="+mn-cs"/>
              </a:defRPr>
            </a:lvl1pPr>
          </a:lstStyle>
          <a:p>
            <a:pPr>
              <a:defRPr/>
            </a:pPr>
            <a:endParaRPr lang="en-US"/>
          </a:p>
        </p:txBody>
      </p:sp>
      <p:sp>
        <p:nvSpPr>
          <p:cNvPr id="9219" name="Rectangle 3"/>
          <p:cNvSpPr>
            <a:spLocks noGrp="1" noChangeArrowheads="1"/>
          </p:cNvSpPr>
          <p:nvPr>
            <p:ph type="dt" sz="quarter" idx="1"/>
          </p:nvPr>
        </p:nvSpPr>
        <p:spPr bwMode="auto">
          <a:xfrm>
            <a:off x="3779838" y="0"/>
            <a:ext cx="2890837" cy="4937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cs typeface="+mn-cs"/>
              </a:defRPr>
            </a:lvl1pPr>
          </a:lstStyle>
          <a:p>
            <a:pPr>
              <a:defRPr/>
            </a:pPr>
            <a:endParaRPr lang="en-US"/>
          </a:p>
        </p:txBody>
      </p:sp>
      <p:sp>
        <p:nvSpPr>
          <p:cNvPr id="9220" name="Rectangle 4"/>
          <p:cNvSpPr>
            <a:spLocks noGrp="1" noChangeArrowheads="1"/>
          </p:cNvSpPr>
          <p:nvPr>
            <p:ph type="ftr" sz="quarter" idx="2"/>
          </p:nvPr>
        </p:nvSpPr>
        <p:spPr bwMode="auto">
          <a:xfrm>
            <a:off x="0" y="9382125"/>
            <a:ext cx="2890838" cy="49371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cs typeface="+mn-cs"/>
              </a:defRPr>
            </a:lvl1pPr>
          </a:lstStyle>
          <a:p>
            <a:pPr>
              <a:defRPr/>
            </a:pPr>
            <a:endParaRPr lang="en-US"/>
          </a:p>
        </p:txBody>
      </p:sp>
      <p:sp>
        <p:nvSpPr>
          <p:cNvPr id="9221" name="Rectangle 5"/>
          <p:cNvSpPr>
            <a:spLocks noGrp="1" noChangeArrowheads="1"/>
          </p:cNvSpPr>
          <p:nvPr>
            <p:ph type="sldNum" sz="quarter" idx="3"/>
          </p:nvPr>
        </p:nvSpPr>
        <p:spPr bwMode="auto">
          <a:xfrm>
            <a:off x="3779838" y="9382125"/>
            <a:ext cx="2890837" cy="49371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cs typeface="+mn-cs"/>
              </a:defRPr>
            </a:lvl1pPr>
          </a:lstStyle>
          <a:p>
            <a:pPr>
              <a:defRPr/>
            </a:pPr>
            <a:fld id="{1F422FAA-32F8-42E2-B4B0-F19C2EDF97AB}" type="slidenum">
              <a:rPr lang="en-US"/>
              <a:pPr>
                <a:defRPr/>
              </a:pPr>
              <a:t>‹#›</a:t>
            </a:fld>
            <a:endParaRPr lang="en-US"/>
          </a:p>
        </p:txBody>
      </p:sp>
    </p:spTree>
    <p:extLst>
      <p:ext uri="{BB962C8B-B14F-4D97-AF65-F5344CB8AC3E}">
        <p14:creationId xmlns:p14="http://schemas.microsoft.com/office/powerpoint/2010/main" val="174666525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890838" cy="4937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cs typeface="+mn-cs"/>
              </a:defRPr>
            </a:lvl1pPr>
          </a:lstStyle>
          <a:p>
            <a:pPr>
              <a:defRPr/>
            </a:pPr>
            <a:endParaRPr lang="en-US"/>
          </a:p>
        </p:txBody>
      </p:sp>
      <p:sp>
        <p:nvSpPr>
          <p:cNvPr id="8195" name="Rectangle 3"/>
          <p:cNvSpPr>
            <a:spLocks noGrp="1" noChangeArrowheads="1"/>
          </p:cNvSpPr>
          <p:nvPr>
            <p:ph type="dt" idx="1"/>
          </p:nvPr>
        </p:nvSpPr>
        <p:spPr bwMode="auto">
          <a:xfrm>
            <a:off x="3779838" y="0"/>
            <a:ext cx="2890837" cy="4937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cs typeface="+mn-cs"/>
              </a:defRPr>
            </a:lvl1pPr>
          </a:lstStyle>
          <a:p>
            <a:pPr>
              <a:defRPr/>
            </a:pPr>
            <a:endParaRPr lang="en-US"/>
          </a:p>
        </p:txBody>
      </p:sp>
      <p:sp>
        <p:nvSpPr>
          <p:cNvPr id="6148" name="Rectangle 4"/>
          <p:cNvSpPr>
            <a:spLocks noGrp="1" noRot="1" noChangeAspect="1" noChangeArrowheads="1" noTextEdit="1"/>
          </p:cNvSpPr>
          <p:nvPr>
            <p:ph type="sldImg" idx="2"/>
          </p:nvPr>
        </p:nvSpPr>
        <p:spPr bwMode="auto">
          <a:xfrm>
            <a:off x="868363" y="741363"/>
            <a:ext cx="4933950" cy="3702050"/>
          </a:xfrm>
          <a:prstGeom prst="rect">
            <a:avLst/>
          </a:prstGeom>
          <a:noFill/>
          <a:ln w="9525">
            <a:solidFill>
              <a:srgbClr val="000000"/>
            </a:solidFill>
            <a:miter lim="800000"/>
            <a:headEnd/>
            <a:tailEnd/>
          </a:ln>
        </p:spPr>
      </p:sp>
      <p:sp>
        <p:nvSpPr>
          <p:cNvPr id="8197" name="Rectangle 5"/>
          <p:cNvSpPr>
            <a:spLocks noGrp="1" noChangeArrowheads="1"/>
          </p:cNvSpPr>
          <p:nvPr>
            <p:ph type="body" sz="quarter" idx="3"/>
          </p:nvPr>
        </p:nvSpPr>
        <p:spPr bwMode="auto">
          <a:xfrm>
            <a:off x="889000" y="4691063"/>
            <a:ext cx="4892675" cy="444341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8198" name="Rectangle 6"/>
          <p:cNvSpPr>
            <a:spLocks noGrp="1" noChangeArrowheads="1"/>
          </p:cNvSpPr>
          <p:nvPr>
            <p:ph type="ftr" sz="quarter" idx="4"/>
          </p:nvPr>
        </p:nvSpPr>
        <p:spPr bwMode="auto">
          <a:xfrm>
            <a:off x="0" y="9382125"/>
            <a:ext cx="2890838" cy="49371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cs typeface="+mn-cs"/>
              </a:defRPr>
            </a:lvl1pPr>
          </a:lstStyle>
          <a:p>
            <a:pPr>
              <a:defRPr/>
            </a:pPr>
            <a:endParaRPr lang="en-US"/>
          </a:p>
        </p:txBody>
      </p:sp>
      <p:sp>
        <p:nvSpPr>
          <p:cNvPr id="8199" name="Rectangle 7"/>
          <p:cNvSpPr>
            <a:spLocks noGrp="1" noChangeArrowheads="1"/>
          </p:cNvSpPr>
          <p:nvPr>
            <p:ph type="sldNum" sz="quarter" idx="5"/>
          </p:nvPr>
        </p:nvSpPr>
        <p:spPr bwMode="auto">
          <a:xfrm>
            <a:off x="3779838" y="9382125"/>
            <a:ext cx="2890837" cy="49371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cs typeface="+mn-cs"/>
              </a:defRPr>
            </a:lvl1pPr>
          </a:lstStyle>
          <a:p>
            <a:pPr>
              <a:defRPr/>
            </a:pPr>
            <a:fld id="{4B4CC3E4-7C5D-4345-9616-2F309DCDA6CB}" type="slidenum">
              <a:rPr lang="en-US"/>
              <a:pPr>
                <a:defRPr/>
              </a:pPr>
              <a:t>‹#›</a:t>
            </a:fld>
            <a:endParaRPr lang="en-US"/>
          </a:p>
        </p:txBody>
      </p:sp>
    </p:spTree>
    <p:extLst>
      <p:ext uri="{BB962C8B-B14F-4D97-AF65-F5344CB8AC3E}">
        <p14:creationId xmlns:p14="http://schemas.microsoft.com/office/powerpoint/2010/main" val="233466481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Slide Image Placeholder 1"/>
          <p:cNvSpPr>
            <a:spLocks noGrp="1" noRot="1" noChangeAspect="1" noTextEdit="1"/>
          </p:cNvSpPr>
          <p:nvPr>
            <p:ph type="sldImg"/>
          </p:nvPr>
        </p:nvSpPr>
        <p:spPr>
          <a:ln/>
        </p:spPr>
      </p:sp>
      <p:sp>
        <p:nvSpPr>
          <p:cNvPr id="44034" name="Notes Placeholder 2"/>
          <p:cNvSpPr>
            <a:spLocks noGrp="1"/>
          </p:cNvSpPr>
          <p:nvPr>
            <p:ph type="body" idx="1"/>
          </p:nvPr>
        </p:nvSpPr>
        <p:spPr>
          <a:noFill/>
          <a:ln/>
        </p:spPr>
        <p:txBody>
          <a:bodyPr/>
          <a:lstStyle/>
          <a:p>
            <a:r>
              <a:rPr lang="en-US"/>
              <a:t>Ensure all dates and titles are input </a:t>
            </a:r>
          </a:p>
          <a:p>
            <a:endParaRPr lang="en-US"/>
          </a:p>
          <a:p>
            <a:r>
              <a:rPr lang="en-US"/>
              <a:t>A short description should be provided without mentioning names of contractors or individuals.  You should include, what happened, to who (by job title) and what injuries this resulted in.  Nothing more!</a:t>
            </a:r>
          </a:p>
          <a:p>
            <a:endParaRPr lang="en-US"/>
          </a:p>
          <a:p>
            <a:r>
              <a:rPr lang="en-US"/>
              <a:t>Four to five bullet points highlighting the main findings from the investigation.  Remember the target audience is the front line staff so this should be written in simple terms in a way that everyone can understand.</a:t>
            </a:r>
          </a:p>
          <a:p>
            <a:endParaRPr lang="en-US"/>
          </a:p>
          <a:p>
            <a:r>
              <a:rPr lang="en-US"/>
              <a:t>The strap line should be the main point you want to get across</a:t>
            </a:r>
          </a:p>
          <a:p>
            <a:endParaRPr lang="en-US"/>
          </a:p>
          <a:p>
            <a:r>
              <a:rPr lang="en-US"/>
              <a:t>The images should be self explanatory, what went wrong (if you create a reconstruction please ensure you do not put people at risk) and below how it should be done.   </a:t>
            </a:r>
          </a:p>
        </p:txBody>
      </p:sp>
      <p:sp>
        <p:nvSpPr>
          <p:cNvPr id="44035" name="Slide Number Placeholder 3"/>
          <p:cNvSpPr>
            <a:spLocks noGrp="1"/>
          </p:cNvSpPr>
          <p:nvPr>
            <p:ph type="sldNum" sz="quarter" idx="5"/>
          </p:nvPr>
        </p:nvSpPr>
        <p:spPr>
          <a:noFill/>
        </p:spPr>
        <p:txBody>
          <a:bodyPr/>
          <a:lstStyle/>
          <a:p>
            <a:fld id="{0D07055C-A962-44D7-A2E9-BD97E333A066}" type="slidenum">
              <a:rPr lang="en-US" smtClean="0">
                <a:cs typeface="Arial" charset="0"/>
              </a:rPr>
              <a:pPr/>
              <a:t>1</a:t>
            </a:fld>
            <a:endParaRPr lang="en-US">
              <a:cs typeface="Arial"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Slide Image Placeholder 1"/>
          <p:cNvSpPr>
            <a:spLocks noGrp="1" noRot="1" noChangeAspect="1" noTextEdit="1"/>
          </p:cNvSpPr>
          <p:nvPr>
            <p:ph type="sldImg"/>
          </p:nvPr>
        </p:nvSpPr>
        <p:spPr>
          <a:ln/>
        </p:spPr>
      </p:sp>
      <p:sp>
        <p:nvSpPr>
          <p:cNvPr id="46082" name="Notes Placeholder 2"/>
          <p:cNvSpPr>
            <a:spLocks noGrp="1"/>
          </p:cNvSpPr>
          <p:nvPr>
            <p:ph type="body" idx="1"/>
          </p:nvPr>
        </p:nvSpPr>
        <p:spPr>
          <a:noFill/>
          <a:ln/>
        </p:spPr>
        <p:txBody>
          <a:bodyPr/>
          <a:lstStyle/>
          <a:p>
            <a:r>
              <a:rPr lang="en-US"/>
              <a:t>Ensure all dates and titles are input </a:t>
            </a:r>
          </a:p>
          <a:p>
            <a:endParaRPr lang="en-US">
              <a:solidFill>
                <a:srgbClr val="0033CC"/>
              </a:solidFill>
              <a:latin typeface="Arial" charset="0"/>
              <a:cs typeface="Arial" charset="0"/>
              <a:sym typeface="Wingdings" pitchFamily="2" charset="2"/>
            </a:endParaRPr>
          </a:p>
          <a:p>
            <a:r>
              <a:rPr lang="en-US">
                <a:solidFill>
                  <a:srgbClr val="0033CC"/>
                </a:solidFill>
                <a:latin typeface="Arial" charset="0"/>
                <a:cs typeface="Arial" charset="0"/>
                <a:sym typeface="Wingdings" pitchFamily="2" charset="2"/>
              </a:rPr>
              <a:t>Make a list of closed questions (only ‘yes’ or ‘no’ as an answer) to ask others if they have the same issues based on the management or HSE-MS failings or shortfalls identified in the investigation. </a:t>
            </a:r>
          </a:p>
          <a:p>
            <a:endParaRPr lang="en-US">
              <a:solidFill>
                <a:srgbClr val="0033CC"/>
              </a:solidFill>
              <a:latin typeface="Arial" charset="0"/>
              <a:cs typeface="Arial" charset="0"/>
              <a:sym typeface="Wingdings" pitchFamily="2" charset="2"/>
            </a:endParaRPr>
          </a:p>
          <a:p>
            <a:r>
              <a:rPr lang="en-US">
                <a:solidFill>
                  <a:srgbClr val="0033CC"/>
                </a:solidFill>
                <a:latin typeface="Arial" charset="0"/>
                <a:cs typeface="Arial" charset="0"/>
                <a:sym typeface="Wingdings" pitchFamily="2" charset="2"/>
              </a:rPr>
              <a:t>Imagine you have to audit other companies to see if they could have the same issues.</a:t>
            </a:r>
          </a:p>
          <a:p>
            <a:endParaRPr lang="en-US">
              <a:solidFill>
                <a:srgbClr val="0033CC"/>
              </a:solidFill>
              <a:latin typeface="Arial" charset="0"/>
              <a:cs typeface="Arial" charset="0"/>
              <a:sym typeface="Wingdings" pitchFamily="2" charset="2"/>
            </a:endParaRPr>
          </a:p>
          <a:p>
            <a:r>
              <a:rPr lang="en-US">
                <a:solidFill>
                  <a:srgbClr val="0033CC"/>
                </a:solidFill>
                <a:latin typeface="Arial" charset="0"/>
                <a:cs typeface="Arial" charset="0"/>
                <a:sym typeface="Wingdings" pitchFamily="2" charset="2"/>
              </a:rPr>
              <a:t>These questions should start with: Do you ensure…………………?</a:t>
            </a:r>
            <a:endParaRPr lang="en-US">
              <a:latin typeface="Arial" charset="0"/>
              <a:cs typeface="Arial" charset="0"/>
            </a:endParaRPr>
          </a:p>
        </p:txBody>
      </p:sp>
      <p:sp>
        <p:nvSpPr>
          <p:cNvPr id="46083" name="Slide Number Placeholder 3"/>
          <p:cNvSpPr>
            <a:spLocks noGrp="1"/>
          </p:cNvSpPr>
          <p:nvPr>
            <p:ph type="sldNum" sz="quarter" idx="5"/>
          </p:nvPr>
        </p:nvSpPr>
        <p:spPr>
          <a:noFill/>
        </p:spPr>
        <p:txBody>
          <a:bodyPr/>
          <a:lstStyle/>
          <a:p>
            <a:fld id="{D0C0EE4D-5561-41A8-B950-98821D94032F}" type="slidenum">
              <a:rPr lang="en-US" smtClean="0">
                <a:cs typeface="Arial" charset="0"/>
              </a:rPr>
              <a:pPr/>
              <a:t>2</a:t>
            </a:fld>
            <a:endParaRPr lang="en-US">
              <a:cs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Rectangle 3"/>
          <p:cNvSpPr/>
          <p:nvPr userDrawn="1"/>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eaLnBrk="0" hangingPunct="0">
              <a:defRPr/>
            </a:pPr>
            <a:endParaRPr lang="en-US">
              <a:cs typeface="+mn-cs"/>
            </a:endParaRP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4"/>
          <p:cNvSpPr>
            <a:spLocks noGrp="1" noChangeArrowheads="1"/>
          </p:cNvSpPr>
          <p:nvPr>
            <p:ph type="dt" sz="half" idx="10"/>
          </p:nvPr>
        </p:nvSpPr>
        <p:spPr/>
        <p:txBody>
          <a:bodyPr/>
          <a:lstStyle>
            <a:lvl1pPr>
              <a:defRPr/>
            </a:lvl1pPr>
          </a:lstStyle>
          <a:p>
            <a:pPr>
              <a:defRPr/>
            </a:pP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a:t>Confidential - Not to be shared outside of PDO/PDO contractors </a:t>
            </a:r>
          </a:p>
        </p:txBody>
      </p:sp>
      <p:sp>
        <p:nvSpPr>
          <p:cNvPr id="7" name="Rectangle 6"/>
          <p:cNvSpPr>
            <a:spLocks noGrp="1" noChangeArrowheads="1"/>
          </p:cNvSpPr>
          <p:nvPr>
            <p:ph type="sldNum" sz="quarter" idx="12"/>
          </p:nvPr>
        </p:nvSpPr>
        <p:spPr/>
        <p:txBody>
          <a:bodyPr/>
          <a:lstStyle>
            <a:lvl1pPr algn="ctr">
              <a:defRPr/>
            </a:lvl1pPr>
          </a:lstStyle>
          <a:p>
            <a:pPr>
              <a:defRPr/>
            </a:pPr>
            <a:fld id="{59653E19-DBC4-42C6-8072-42578C3BD245}"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8077200" cy="685800"/>
          </a:xfrm>
          <a:prstGeom prst="rect">
            <a:avLst/>
          </a:prstGeom>
        </p:spPr>
        <p:txBody>
          <a:bodyPr/>
          <a:lstStyle>
            <a:lvl1pPr>
              <a:defRPr sz="2000"/>
            </a:lvl1pPr>
          </a:lstStyle>
          <a:p>
            <a:r>
              <a:rPr lang="en-US"/>
              <a:t>Click to edit Master title style</a:t>
            </a:r>
            <a:endParaRPr lang="en-US" dirty="0"/>
          </a:p>
        </p:txBody>
      </p:sp>
      <p:sp>
        <p:nvSpPr>
          <p:cNvPr id="3" name="Rectangle 4"/>
          <p:cNvSpPr>
            <a:spLocks noGrp="1" noChangeArrowheads="1"/>
          </p:cNvSpPr>
          <p:nvPr>
            <p:ph type="dt" sz="half" idx="10"/>
          </p:nvPr>
        </p:nvSpPr>
        <p:spPr/>
        <p:txBody>
          <a:bodyPr/>
          <a:lstStyle>
            <a:lvl1pPr>
              <a:defRPr/>
            </a:lvl1pPr>
          </a:lstStyle>
          <a:p>
            <a:pPr>
              <a:defRPr/>
            </a:pP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a:t>Confidential - Not to be shared outside of PDO/PDO contractors </a:t>
            </a:r>
          </a:p>
        </p:txBody>
      </p:sp>
      <p:sp>
        <p:nvSpPr>
          <p:cNvPr id="5" name="Rectangle 6"/>
          <p:cNvSpPr>
            <a:spLocks noGrp="1" noChangeArrowheads="1"/>
          </p:cNvSpPr>
          <p:nvPr>
            <p:ph type="sldNum" sz="quarter" idx="12"/>
          </p:nvPr>
        </p:nvSpPr>
        <p:spPr/>
        <p:txBody>
          <a:bodyPr/>
          <a:lstStyle>
            <a:lvl1pPr algn="ctr">
              <a:defRPr/>
            </a:lvl1pPr>
          </a:lstStyle>
          <a:p>
            <a:pPr>
              <a:defRPr/>
            </a:pPr>
            <a:fld id="{F0D49B8C-5B4C-4B33-8F26-F9C5C0DC51CB}"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a:t>Confidential - Not to be shared outside of PDO/PDO contractors </a:t>
            </a:r>
          </a:p>
        </p:txBody>
      </p:sp>
      <p:sp>
        <p:nvSpPr>
          <p:cNvPr id="4" name="Rectangle 6"/>
          <p:cNvSpPr>
            <a:spLocks noGrp="1" noChangeArrowheads="1"/>
          </p:cNvSpPr>
          <p:nvPr>
            <p:ph type="sldNum" sz="quarter" idx="12"/>
          </p:nvPr>
        </p:nvSpPr>
        <p:spPr/>
        <p:txBody>
          <a:bodyPr/>
          <a:lstStyle>
            <a:lvl1pPr algn="ctr">
              <a:defRPr/>
            </a:lvl1pPr>
          </a:lstStyle>
          <a:p>
            <a:pPr>
              <a:defRPr/>
            </a:pPr>
            <a:fld id="{ECF27BF9-C309-4717-95A5-CA29AB0C2054}"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Table">
    <p:spTree>
      <p:nvGrpSpPr>
        <p:cNvPr id="1" name=""/>
        <p:cNvGrpSpPr/>
        <p:nvPr/>
      </p:nvGrpSpPr>
      <p:grpSpPr>
        <a:xfrm>
          <a:off x="0" y="0"/>
          <a:ext cx="0" cy="0"/>
          <a:chOff x="0" y="0"/>
          <a:chExt cx="0" cy="0"/>
        </a:xfrm>
      </p:grpSpPr>
      <p:sp>
        <p:nvSpPr>
          <p:cNvPr id="3" name="Table Placeholder 2"/>
          <p:cNvSpPr>
            <a:spLocks noGrp="1"/>
          </p:cNvSpPr>
          <p:nvPr>
            <p:ph type="tbl" idx="1"/>
          </p:nvPr>
        </p:nvSpPr>
        <p:spPr>
          <a:xfrm>
            <a:off x="685800" y="1981200"/>
            <a:ext cx="7772400" cy="4114800"/>
          </a:xfrm>
        </p:spPr>
        <p:txBody>
          <a:bodyPr/>
          <a:lstStyle/>
          <a:p>
            <a:pPr lvl="0"/>
            <a:endParaRPr lang="en-US" noProof="0" dirty="0"/>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a:t>Confidential - Not to be shared outside of PDO/PDO contractors </a:t>
            </a:r>
          </a:p>
        </p:txBody>
      </p:sp>
      <p:sp>
        <p:nvSpPr>
          <p:cNvPr id="6" name="Rectangle 6"/>
          <p:cNvSpPr>
            <a:spLocks noGrp="1" noChangeArrowheads="1"/>
          </p:cNvSpPr>
          <p:nvPr>
            <p:ph type="sldNum" sz="quarter" idx="12"/>
          </p:nvPr>
        </p:nvSpPr>
        <p:spPr/>
        <p:txBody>
          <a:bodyPr/>
          <a:lstStyle>
            <a:lvl1pPr algn="ctr">
              <a:defRPr/>
            </a:lvl1pPr>
          </a:lstStyle>
          <a:p>
            <a:pPr>
              <a:defRPr/>
            </a:pPr>
            <a:fld id="{8BC60AE9-D588-40A6-A099-795F040CC4DB}"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400">
                <a:cs typeface="+mn-cs"/>
              </a:defRPr>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0" hangingPunct="0">
              <a:defRPr sz="1400">
                <a:cs typeface="+mn-cs"/>
              </a:defRPr>
            </a:lvl1pPr>
          </a:lstStyle>
          <a:p>
            <a:pPr>
              <a:defRPr/>
            </a:pPr>
            <a:r>
              <a:rPr lang="en-US"/>
              <a:t>Confidential - Not to be shared outside of PDO/PDO contractors </a:t>
            </a:r>
          </a:p>
        </p:txBody>
      </p:sp>
      <p:sp>
        <p:nvSpPr>
          <p:cNvPr id="1030" name="Rectangle 6"/>
          <p:cNvSpPr>
            <a:spLocks noGrp="1" noChangeArrowheads="1"/>
          </p:cNvSpPr>
          <p:nvPr>
            <p:ph type="sldNum" sz="quarter" idx="4"/>
          </p:nvPr>
        </p:nvSpPr>
        <p:spPr bwMode="auto">
          <a:xfrm>
            <a:off x="70104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400">
                <a:cs typeface="+mn-cs"/>
              </a:defRPr>
            </a:lvl1pPr>
          </a:lstStyle>
          <a:p>
            <a:pPr>
              <a:defRPr/>
            </a:pPr>
            <a:fld id="{4ECB8A52-464B-4CCA-9968-F9AC59A83F99}" type="slidenum">
              <a:rPr lang="en-US"/>
              <a:pPr>
                <a:defRPr/>
              </a:pPr>
              <a:t>‹#›</a:t>
            </a:fld>
            <a:endParaRPr lang="en-US"/>
          </a:p>
        </p:txBody>
      </p:sp>
      <p:sp>
        <p:nvSpPr>
          <p:cNvPr id="7" name="TextBox 6"/>
          <p:cNvSpPr txBox="1"/>
          <p:nvPr userDrawn="1"/>
        </p:nvSpPr>
        <p:spPr>
          <a:xfrm>
            <a:off x="762000" y="228600"/>
            <a:ext cx="7467600" cy="400050"/>
          </a:xfrm>
          <a:prstGeom prst="rect">
            <a:avLst/>
          </a:prstGeom>
          <a:noFill/>
        </p:spPr>
        <p:txBody>
          <a:bodyPr>
            <a:spAutoFit/>
          </a:bodyPr>
          <a:lstStyle/>
          <a:p>
            <a:pPr eaLnBrk="0" hangingPunct="0">
              <a:defRPr/>
            </a:pPr>
            <a:r>
              <a:rPr lang="en-US" sz="2000" b="1" i="1" kern="0" dirty="0">
                <a:solidFill>
                  <a:srgbClr val="CCCCFF"/>
                </a:solidFill>
                <a:latin typeface="Arial"/>
                <a:ea typeface="+mj-ea"/>
                <a:cs typeface="Arial"/>
              </a:rPr>
              <a:t>Main contractor name – LTI# - Date of incident</a:t>
            </a:r>
            <a:endParaRPr lang="en-US" dirty="0">
              <a:cs typeface="+mn-cs"/>
            </a:endParaRPr>
          </a:p>
        </p:txBody>
      </p:sp>
      <p:sp>
        <p:nvSpPr>
          <p:cNvPr id="8" name="Rectangle 7"/>
          <p:cNvSpPr/>
          <p:nvPr userDrawn="1"/>
        </p:nvSpPr>
        <p:spPr bwMode="auto">
          <a:xfrm>
            <a:off x="0" y="0"/>
            <a:ext cx="9144000" cy="68580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a:lstStyle/>
          <a:p>
            <a:pPr eaLnBrk="0" hangingPunct="0">
              <a:defRPr/>
            </a:pPr>
            <a:endParaRPr lang="en-US">
              <a:cs typeface="+mn-cs"/>
            </a:endParaRPr>
          </a:p>
        </p:txBody>
      </p:sp>
      <p:pic>
        <p:nvPicPr>
          <p:cNvPr id="1032" name="Content Placeholder 3" descr="PPT option1.jpg"/>
          <p:cNvPicPr>
            <a:picLocks noChangeAspect="1"/>
          </p:cNvPicPr>
          <p:nvPr userDrawn="1"/>
        </p:nvPicPr>
        <p:blipFill>
          <a:blip r:embed="rId6"/>
          <a:srcRect/>
          <a:stretch>
            <a:fillRect/>
          </a:stretch>
        </p:blipFill>
        <p:spPr bwMode="auto">
          <a:xfrm>
            <a:off x="-11113" y="0"/>
            <a:ext cx="9155113" cy="68580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53" r:id="rId1"/>
    <p:sldLayoutId id="2147483654" r:id="rId2"/>
    <p:sldLayoutId id="2147483655" r:id="rId3"/>
    <p:sldLayoutId id="2147483656" r:id="rId4"/>
  </p:sldLayoutIdLst>
  <p:hf sldNum="0" hdr="0" dt="0"/>
  <p:txStyles>
    <p:titleStyle>
      <a:lvl1pPr algn="ctr" rtl="0" eaLnBrk="0" fontAlgn="base" hangingPunct="0">
        <a:spcBef>
          <a:spcPct val="0"/>
        </a:spcBef>
        <a:spcAft>
          <a:spcPct val="0"/>
        </a:spcAft>
        <a:defRPr sz="2000" i="1">
          <a:solidFill>
            <a:schemeClr val="hlink"/>
          </a:solidFill>
          <a:latin typeface="+mj-lt"/>
          <a:ea typeface="+mj-ea"/>
          <a:cs typeface="+mj-cs"/>
        </a:defRPr>
      </a:lvl1pPr>
      <a:lvl2pPr algn="ctr" rtl="0" eaLnBrk="0" fontAlgn="base" hangingPunct="0">
        <a:spcBef>
          <a:spcPct val="0"/>
        </a:spcBef>
        <a:spcAft>
          <a:spcPct val="0"/>
        </a:spcAft>
        <a:defRPr sz="2000" i="1">
          <a:solidFill>
            <a:schemeClr val="hlink"/>
          </a:solidFill>
          <a:latin typeface="Arial" charset="0"/>
          <a:cs typeface="Arial" charset="0"/>
        </a:defRPr>
      </a:lvl2pPr>
      <a:lvl3pPr algn="ctr" rtl="0" eaLnBrk="0" fontAlgn="base" hangingPunct="0">
        <a:spcBef>
          <a:spcPct val="0"/>
        </a:spcBef>
        <a:spcAft>
          <a:spcPct val="0"/>
        </a:spcAft>
        <a:defRPr sz="2000" i="1">
          <a:solidFill>
            <a:schemeClr val="hlink"/>
          </a:solidFill>
          <a:latin typeface="Arial" charset="0"/>
          <a:cs typeface="Arial" charset="0"/>
        </a:defRPr>
      </a:lvl3pPr>
      <a:lvl4pPr algn="ctr" rtl="0" eaLnBrk="0" fontAlgn="base" hangingPunct="0">
        <a:spcBef>
          <a:spcPct val="0"/>
        </a:spcBef>
        <a:spcAft>
          <a:spcPct val="0"/>
        </a:spcAft>
        <a:defRPr sz="2000" i="1">
          <a:solidFill>
            <a:schemeClr val="hlink"/>
          </a:solidFill>
          <a:latin typeface="Arial" charset="0"/>
          <a:cs typeface="Arial" charset="0"/>
        </a:defRPr>
      </a:lvl4pPr>
      <a:lvl5pPr algn="ctr" rtl="0" eaLnBrk="0" fontAlgn="base" hangingPunct="0">
        <a:spcBef>
          <a:spcPct val="0"/>
        </a:spcBef>
        <a:spcAft>
          <a:spcPct val="0"/>
        </a:spcAft>
        <a:defRPr sz="2000" i="1">
          <a:solidFill>
            <a:schemeClr val="hlink"/>
          </a:solidFill>
          <a:latin typeface="Arial" charset="0"/>
          <a:cs typeface="Arial" charset="0"/>
        </a:defRPr>
      </a:lvl5pPr>
      <a:lvl6pPr marL="457200" algn="ctr" rtl="0" eaLnBrk="0" fontAlgn="base" hangingPunct="0">
        <a:spcBef>
          <a:spcPct val="0"/>
        </a:spcBef>
        <a:spcAft>
          <a:spcPct val="0"/>
        </a:spcAft>
        <a:defRPr sz="2800">
          <a:solidFill>
            <a:schemeClr val="hlink"/>
          </a:solidFill>
          <a:latin typeface="Arial" charset="0"/>
          <a:cs typeface="Arial" charset="0"/>
        </a:defRPr>
      </a:lvl6pPr>
      <a:lvl7pPr marL="914400" algn="ctr" rtl="0" eaLnBrk="0" fontAlgn="base" hangingPunct="0">
        <a:spcBef>
          <a:spcPct val="0"/>
        </a:spcBef>
        <a:spcAft>
          <a:spcPct val="0"/>
        </a:spcAft>
        <a:defRPr sz="2800">
          <a:solidFill>
            <a:schemeClr val="hlink"/>
          </a:solidFill>
          <a:latin typeface="Arial" charset="0"/>
          <a:cs typeface="Arial" charset="0"/>
        </a:defRPr>
      </a:lvl7pPr>
      <a:lvl8pPr marL="1371600" algn="ctr" rtl="0" eaLnBrk="0" fontAlgn="base" hangingPunct="0">
        <a:spcBef>
          <a:spcPct val="0"/>
        </a:spcBef>
        <a:spcAft>
          <a:spcPct val="0"/>
        </a:spcAft>
        <a:defRPr sz="2800">
          <a:solidFill>
            <a:schemeClr val="hlink"/>
          </a:solidFill>
          <a:latin typeface="Arial" charset="0"/>
          <a:cs typeface="Arial" charset="0"/>
        </a:defRPr>
      </a:lvl8pPr>
      <a:lvl9pPr marL="1828800" algn="ctr" rtl="0" eaLnBrk="0" fontAlgn="base" hangingPunct="0">
        <a:spcBef>
          <a:spcPct val="0"/>
        </a:spcBef>
        <a:spcAft>
          <a:spcPct val="0"/>
        </a:spcAft>
        <a:defRPr sz="2800">
          <a:solidFill>
            <a:schemeClr val="hlink"/>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14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3.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ext Box 2"/>
          <p:cNvSpPr txBox="1">
            <a:spLocks noChangeArrowheads="1"/>
          </p:cNvSpPr>
          <p:nvPr/>
        </p:nvSpPr>
        <p:spPr bwMode="auto">
          <a:xfrm>
            <a:off x="131763" y="894735"/>
            <a:ext cx="5707062" cy="5124480"/>
          </a:xfrm>
          <a:prstGeom prst="rect">
            <a:avLst/>
          </a:prstGeom>
          <a:noFill/>
          <a:ln w="19050">
            <a:noFill/>
            <a:miter lim="800000"/>
            <a:headEnd/>
            <a:tailEnd/>
          </a:ln>
        </p:spPr>
        <p:txBody>
          <a:bodyPr wrap="square">
            <a:spAutoFit/>
          </a:bodyPr>
          <a:lstStyle/>
          <a:p>
            <a:pPr marL="114300" indent="-114300" algn="just" eaLnBrk="0" hangingPunct="0">
              <a:defRPr/>
            </a:pPr>
            <a:r>
              <a:rPr lang="en-GB" sz="1300" b="1" dirty="0">
                <a:solidFill>
                  <a:srgbClr val="333399"/>
                </a:solidFill>
                <a:latin typeface="Tahoma" pitchFamily="34" charset="0"/>
              </a:rPr>
              <a:t>Date:</a:t>
            </a:r>
            <a:r>
              <a:rPr lang="en-US" sz="1200" b="1" dirty="0">
                <a:solidFill>
                  <a:srgbClr val="333399"/>
                </a:solidFill>
                <a:latin typeface="Tahoma" pitchFamily="34" charset="0"/>
              </a:rPr>
              <a:t>11.08.2021 </a:t>
            </a:r>
            <a:r>
              <a:rPr lang="en-US" sz="1300" b="1" dirty="0">
                <a:solidFill>
                  <a:srgbClr val="333399"/>
                </a:solidFill>
                <a:latin typeface="Tahoma" pitchFamily="34" charset="0"/>
              </a:rPr>
              <a:t>                      Incident title: </a:t>
            </a:r>
            <a:r>
              <a:rPr lang="en-US" sz="1200" b="1" dirty="0">
                <a:solidFill>
                  <a:srgbClr val="333399"/>
                </a:solidFill>
                <a:latin typeface="Tahoma" pitchFamily="34" charset="0"/>
              </a:rPr>
              <a:t>HIPO #44 Dropped Joint</a:t>
            </a:r>
          </a:p>
          <a:p>
            <a:pPr marL="114300" indent="-114300" algn="just" eaLnBrk="0" hangingPunct="0">
              <a:defRPr/>
            </a:pPr>
            <a:endParaRPr lang="en-US" sz="1600" b="1" dirty="0">
              <a:solidFill>
                <a:srgbClr val="FF0000"/>
              </a:solidFill>
              <a:latin typeface="Tahoma" pitchFamily="34" charset="0"/>
            </a:endParaRPr>
          </a:p>
          <a:p>
            <a:pPr marL="114300" indent="-114300" algn="just" eaLnBrk="0" hangingPunct="0">
              <a:defRPr/>
            </a:pPr>
            <a:r>
              <a:rPr lang="en-US" sz="1800" b="1" dirty="0">
                <a:solidFill>
                  <a:srgbClr val="FF0000"/>
                </a:solidFill>
                <a:latin typeface="Tahoma" pitchFamily="34" charset="0"/>
              </a:rPr>
              <a:t>What happened?</a:t>
            </a:r>
          </a:p>
          <a:p>
            <a:pPr marL="114300" indent="-114300" algn="just" eaLnBrk="0" hangingPunct="0">
              <a:defRPr/>
            </a:pPr>
            <a:endParaRPr lang="en-US" sz="1800" dirty="0">
              <a:solidFill>
                <a:srgbClr val="FF0000"/>
              </a:solidFill>
              <a:latin typeface="Tahoma" pitchFamily="34" charset="0"/>
            </a:endParaRPr>
          </a:p>
          <a:p>
            <a:pPr marL="114300" indent="-114300">
              <a:defRPr/>
            </a:pPr>
            <a:r>
              <a:rPr lang="en-US" sz="1200" dirty="0">
                <a:latin typeface="Arial" charset="0"/>
              </a:rPr>
              <a:t>RIH a gas lift completion on 2.3/8” NU tubing was in progress until a hold up observed on top of 4.5” liner, tried with working on the string but no success to pass obstruction. It was decided to connect a standpipe hose and try passing an obstruction by washing down. Operation is carried out by using of 2 3/8” completion Tubing + X/O + FOSV + Circulation head, the makeup done in the V-door due to the high stick up of the string once held up. After stopping of wash down the Tubing was B/O in order to be laid down and it immediately started tilting upside down due to the weight above the Elevator was bigger than the weight of the Tubing below the Elevator. The hanging assembly flipped 180 degrees and the Tubing slid down thru the Elevator dropping near the driller room and on the ground.</a:t>
            </a:r>
            <a:endParaRPr lang="en-US" sz="1200" dirty="0">
              <a:solidFill>
                <a:srgbClr val="000000"/>
              </a:solidFill>
              <a:latin typeface="Arial" charset="0"/>
            </a:endParaRPr>
          </a:p>
          <a:p>
            <a:pPr marL="114300" indent="-114300">
              <a:defRPr/>
            </a:pPr>
            <a:endParaRPr lang="en-US" sz="1100" dirty="0">
              <a:solidFill>
                <a:srgbClr val="000000"/>
              </a:solidFill>
              <a:latin typeface="Arial" charset="0"/>
            </a:endParaRPr>
          </a:p>
          <a:p>
            <a:pPr marL="114300" indent="-114300" algn="just" eaLnBrk="0" hangingPunct="0">
              <a:defRPr/>
            </a:pPr>
            <a:r>
              <a:rPr lang="en-US" sz="1600" b="1" dirty="0">
                <a:solidFill>
                  <a:srgbClr val="333399"/>
                </a:solidFill>
                <a:latin typeface="Tahoma" pitchFamily="34" charset="0"/>
              </a:rPr>
              <a:t>Your learning from this incident..</a:t>
            </a:r>
          </a:p>
          <a:p>
            <a:pPr marL="114300" indent="-114300" algn="just" eaLnBrk="0" hangingPunct="0">
              <a:defRPr/>
            </a:pPr>
            <a:endParaRPr lang="en-US" sz="800" dirty="0">
              <a:solidFill>
                <a:srgbClr val="000000"/>
              </a:solidFill>
              <a:latin typeface="Arial" charset="0"/>
            </a:endParaRPr>
          </a:p>
          <a:p>
            <a:pPr marL="171450" indent="-171450">
              <a:buFont typeface="Wingdings" panose="05000000000000000000" pitchFamily="2" charset="2"/>
              <a:buChar char="§"/>
              <a:defRPr/>
            </a:pPr>
            <a:r>
              <a:rPr lang="en-US" sz="1100" dirty="0">
                <a:latin typeface="Arial" charset="0"/>
                <a:cs typeface="Tahoma" pitchFamily="34" charset="0"/>
              </a:rPr>
              <a:t> </a:t>
            </a:r>
            <a:r>
              <a:rPr lang="en-US" sz="1200" dirty="0">
                <a:latin typeface="Arial" charset="0"/>
                <a:cs typeface="Tahoma" pitchFamily="34" charset="0"/>
              </a:rPr>
              <a:t>Always e</a:t>
            </a:r>
            <a:r>
              <a:rPr lang="en-US" sz="1200" dirty="0">
                <a:latin typeface="Arial" charset="0"/>
              </a:rPr>
              <a:t>nsure relevant SOP is followed, otherwise manage process thru MOC with proper risk assessment done</a:t>
            </a:r>
          </a:p>
          <a:p>
            <a:pPr marL="171450" indent="-171450">
              <a:buFont typeface="Wingdings" panose="05000000000000000000" pitchFamily="2" charset="2"/>
              <a:buChar char="§"/>
              <a:defRPr/>
            </a:pPr>
            <a:r>
              <a:rPr lang="en-US" sz="1200" dirty="0">
                <a:latin typeface="Arial" charset="0"/>
              </a:rPr>
              <a:t> Always ensure AD not to be left acting alone on the brake in any non routine operations must be supervised by RM and carried out by the Driller</a:t>
            </a:r>
          </a:p>
          <a:p>
            <a:pPr marL="171450" indent="-171450">
              <a:buFont typeface="Wingdings" panose="05000000000000000000" pitchFamily="2" charset="2"/>
              <a:buChar char="§"/>
              <a:defRPr/>
            </a:pPr>
            <a:r>
              <a:rPr lang="en-US" sz="1200" dirty="0">
                <a:latin typeface="Arial" charset="0"/>
              </a:rPr>
              <a:t> Always ensure to utilize Power swivel regardless of string rotation is required or not (otherwise initiate an MOC)</a:t>
            </a:r>
          </a:p>
          <a:p>
            <a:pPr marL="171450" indent="-171450">
              <a:buFont typeface="Wingdings" panose="05000000000000000000" pitchFamily="2" charset="2"/>
              <a:buChar char="§"/>
              <a:defRPr/>
            </a:pPr>
            <a:r>
              <a:rPr lang="en-US" sz="1200" dirty="0">
                <a:latin typeface="Arial" charset="0"/>
              </a:rPr>
              <a:t>Always ensure positive Handover happen on the Site location </a:t>
            </a:r>
            <a:r>
              <a:rPr lang="en-US" sz="1200" dirty="0">
                <a:solidFill>
                  <a:schemeClr val="accent2"/>
                </a:solidFill>
                <a:latin typeface="Arial" charset="0"/>
              </a:rPr>
              <a:t>.</a:t>
            </a:r>
          </a:p>
          <a:p>
            <a:pPr marL="114300" indent="-114300">
              <a:defRPr/>
            </a:pPr>
            <a:endParaRPr lang="en-US" sz="1100" dirty="0">
              <a:solidFill>
                <a:srgbClr val="000000"/>
              </a:solidFill>
              <a:latin typeface="Arial" charset="0"/>
            </a:endParaRPr>
          </a:p>
        </p:txBody>
      </p:sp>
      <p:sp>
        <p:nvSpPr>
          <p:cNvPr id="43010" name="Text Box 5"/>
          <p:cNvSpPr txBox="1">
            <a:spLocks noChangeArrowheads="1"/>
          </p:cNvSpPr>
          <p:nvPr/>
        </p:nvSpPr>
        <p:spPr bwMode="auto">
          <a:xfrm>
            <a:off x="5838825" y="1219200"/>
            <a:ext cx="1676400" cy="1006475"/>
          </a:xfrm>
          <a:prstGeom prst="rect">
            <a:avLst/>
          </a:prstGeom>
          <a:noFill/>
          <a:ln w="9525">
            <a:noFill/>
            <a:miter lim="800000"/>
            <a:headEnd/>
            <a:tailEnd/>
          </a:ln>
        </p:spPr>
        <p:txBody>
          <a:bodyPr>
            <a:spAutoFit/>
          </a:bodyPr>
          <a:lstStyle/>
          <a:p>
            <a:pPr eaLnBrk="0" hangingPunct="0">
              <a:spcBef>
                <a:spcPct val="50000"/>
              </a:spcBef>
            </a:pPr>
            <a:endParaRPr lang="en-GB" sz="6000">
              <a:solidFill>
                <a:srgbClr val="FF0000"/>
              </a:solidFill>
              <a:sym typeface="Webdings" pitchFamily="18" charset="2"/>
            </a:endParaRPr>
          </a:p>
        </p:txBody>
      </p:sp>
      <p:sp>
        <p:nvSpPr>
          <p:cNvPr id="43011" name="TextBox 16"/>
          <p:cNvSpPr txBox="1">
            <a:spLocks noChangeArrowheads="1"/>
          </p:cNvSpPr>
          <p:nvPr/>
        </p:nvSpPr>
        <p:spPr bwMode="auto">
          <a:xfrm>
            <a:off x="2493141" y="6307933"/>
            <a:ext cx="5300663" cy="336550"/>
          </a:xfrm>
          <a:prstGeom prst="rect">
            <a:avLst/>
          </a:prstGeom>
          <a:solidFill>
            <a:schemeClr val="accent2"/>
          </a:solidFill>
          <a:ln w="9525">
            <a:noFill/>
            <a:miter lim="800000"/>
            <a:headEnd/>
            <a:tailEnd/>
          </a:ln>
        </p:spPr>
        <p:txBody>
          <a:bodyPr>
            <a:spAutoFit/>
          </a:bodyPr>
          <a:lstStyle/>
          <a:p>
            <a:r>
              <a:rPr lang="en-US" sz="1600" b="1" dirty="0">
                <a:solidFill>
                  <a:srgbClr val="FFFF00"/>
                </a:solidFill>
                <a:latin typeface="Tahoma" pitchFamily="34" charset="0"/>
                <a:cs typeface="Tahoma" pitchFamily="34" charset="0"/>
              </a:rPr>
              <a:t>Utilize Power swivel for washing down operation</a:t>
            </a:r>
          </a:p>
        </p:txBody>
      </p:sp>
      <p:sp>
        <p:nvSpPr>
          <p:cNvPr id="16" name="Text Box 12"/>
          <p:cNvSpPr txBox="1">
            <a:spLocks noChangeArrowheads="1"/>
          </p:cNvSpPr>
          <p:nvPr/>
        </p:nvSpPr>
        <p:spPr bwMode="auto">
          <a:xfrm>
            <a:off x="1219200" y="0"/>
            <a:ext cx="7056438" cy="646113"/>
          </a:xfrm>
          <a:prstGeom prst="rect">
            <a:avLst/>
          </a:prstGeom>
          <a:noFill/>
          <a:ln w="9525">
            <a:noFill/>
            <a:miter lim="800000"/>
            <a:headEnd/>
            <a:tailEnd/>
          </a:ln>
        </p:spPr>
        <p:txBody>
          <a:bodyPr>
            <a:spAutoFit/>
          </a:bodyPr>
          <a:lstStyle/>
          <a:p>
            <a:pPr algn="ctr" eaLnBrk="0" hangingPunct="0">
              <a:defRPr/>
            </a:pPr>
            <a:r>
              <a:rPr lang="en-GB" sz="3600" b="1" dirty="0">
                <a:latin typeface="+mj-lt"/>
                <a:cs typeface="+mn-cs"/>
              </a:rPr>
              <a:t>PDO Second Alert</a:t>
            </a:r>
          </a:p>
        </p:txBody>
      </p:sp>
      <p:pic>
        <p:nvPicPr>
          <p:cNvPr id="43016" name="Picture 7"/>
          <p:cNvPicPr>
            <a:picLocks noChangeAspect="1" noChangeArrowheads="1"/>
          </p:cNvPicPr>
          <p:nvPr/>
        </p:nvPicPr>
        <p:blipFill>
          <a:blip r:embed="rId3"/>
          <a:srcRect/>
          <a:stretch>
            <a:fillRect/>
          </a:stretch>
        </p:blipFill>
        <p:spPr bwMode="auto">
          <a:xfrm>
            <a:off x="6043720" y="3733800"/>
            <a:ext cx="2946791" cy="2027239"/>
          </a:xfrm>
          <a:prstGeom prst="rect">
            <a:avLst/>
          </a:prstGeom>
          <a:noFill/>
          <a:ln w="9525">
            <a:noFill/>
            <a:miter lim="800000"/>
            <a:headEnd/>
            <a:tailEnd/>
          </a:ln>
        </p:spPr>
      </p:pic>
      <p:sp>
        <p:nvSpPr>
          <p:cNvPr id="43017" name="Freeform 132"/>
          <p:cNvSpPr>
            <a:spLocks/>
          </p:cNvSpPr>
          <p:nvPr/>
        </p:nvSpPr>
        <p:spPr bwMode="auto">
          <a:xfrm>
            <a:off x="8550435" y="5354908"/>
            <a:ext cx="457200" cy="457200"/>
          </a:xfrm>
          <a:custGeom>
            <a:avLst/>
            <a:gdLst>
              <a:gd name="T0" fmla="*/ 0 w 1336"/>
              <a:gd name="T1" fmla="*/ 2147483647 h 888"/>
              <a:gd name="T2" fmla="*/ 2147483647 w 1336"/>
              <a:gd name="T3" fmla="*/ 2147483647 h 888"/>
              <a:gd name="T4" fmla="*/ 2147483647 w 1336"/>
              <a:gd name="T5" fmla="*/ 0 h 888"/>
              <a:gd name="T6" fmla="*/ 0 60000 65536"/>
              <a:gd name="T7" fmla="*/ 0 60000 65536"/>
              <a:gd name="T8" fmla="*/ 0 60000 65536"/>
              <a:gd name="T9" fmla="*/ 0 w 1336"/>
              <a:gd name="T10" fmla="*/ 0 h 888"/>
              <a:gd name="T11" fmla="*/ 1336 w 1336"/>
              <a:gd name="T12" fmla="*/ 888 h 888"/>
            </a:gdLst>
            <a:ahLst/>
            <a:cxnLst>
              <a:cxn ang="T6">
                <a:pos x="T0" y="T1"/>
              </a:cxn>
              <a:cxn ang="T7">
                <a:pos x="T2" y="T3"/>
              </a:cxn>
              <a:cxn ang="T8">
                <a:pos x="T4" y="T5"/>
              </a:cxn>
            </a:cxnLst>
            <a:rect l="T9" t="T10" r="T11" b="T12"/>
            <a:pathLst>
              <a:path w="1336" h="888">
                <a:moveTo>
                  <a:pt x="0" y="600"/>
                </a:moveTo>
                <a:lnTo>
                  <a:pt x="312" y="888"/>
                </a:lnTo>
                <a:lnTo>
                  <a:pt x="1336" y="0"/>
                </a:lnTo>
              </a:path>
            </a:pathLst>
          </a:custGeom>
          <a:noFill/>
          <a:ln w="133350">
            <a:solidFill>
              <a:srgbClr val="00FF00"/>
            </a:solidFill>
            <a:round/>
            <a:headEnd/>
            <a:tailEnd/>
          </a:ln>
        </p:spPr>
        <p:txBody>
          <a:bodyPr/>
          <a:lstStyle/>
          <a:p>
            <a:endParaRPr lang="en-US"/>
          </a:p>
        </p:txBody>
      </p:sp>
      <p:pic>
        <p:nvPicPr>
          <p:cNvPr id="43018" name="Picture 2" descr="D:\Backup\2 .MIDWESCO Incidents\2021\august\PIC &amp; Doc\IMG-20210811-WA0010.jpg"/>
          <p:cNvPicPr>
            <a:picLocks noChangeAspect="1" noChangeArrowheads="1"/>
          </p:cNvPicPr>
          <p:nvPr/>
        </p:nvPicPr>
        <p:blipFill>
          <a:blip r:embed="rId4"/>
          <a:srcRect/>
          <a:stretch>
            <a:fillRect/>
          </a:stretch>
        </p:blipFill>
        <p:spPr bwMode="auto">
          <a:xfrm>
            <a:off x="6043720" y="1281906"/>
            <a:ext cx="2844234" cy="1905000"/>
          </a:xfrm>
          <a:prstGeom prst="rect">
            <a:avLst/>
          </a:prstGeom>
          <a:noFill/>
          <a:ln w="9525">
            <a:noFill/>
            <a:miter lim="800000"/>
            <a:headEnd/>
            <a:tailEnd/>
          </a:ln>
        </p:spPr>
      </p:pic>
      <p:grpSp>
        <p:nvGrpSpPr>
          <p:cNvPr id="43019" name="Group 131"/>
          <p:cNvGrpSpPr>
            <a:grpSpLocks/>
          </p:cNvGrpSpPr>
          <p:nvPr/>
        </p:nvGrpSpPr>
        <p:grpSpPr bwMode="auto">
          <a:xfrm>
            <a:off x="8594725" y="2905919"/>
            <a:ext cx="336550" cy="544513"/>
            <a:chOff x="3504" y="544"/>
            <a:chExt cx="2287" cy="1855"/>
          </a:xfrm>
        </p:grpSpPr>
        <p:sp>
          <p:nvSpPr>
            <p:cNvPr id="43021" name="Line 129"/>
            <p:cNvSpPr>
              <a:spLocks noChangeShapeType="1"/>
            </p:cNvSpPr>
            <p:nvPr/>
          </p:nvSpPr>
          <p:spPr bwMode="auto">
            <a:xfrm>
              <a:off x="3504" y="568"/>
              <a:ext cx="2287" cy="1831"/>
            </a:xfrm>
            <a:prstGeom prst="line">
              <a:avLst/>
            </a:prstGeom>
            <a:noFill/>
            <a:ln w="133350">
              <a:solidFill>
                <a:srgbClr val="FF0000"/>
              </a:solidFill>
              <a:round/>
              <a:headEnd/>
              <a:tailEnd/>
            </a:ln>
          </p:spPr>
          <p:txBody>
            <a:bodyPr/>
            <a:lstStyle/>
            <a:p>
              <a:endParaRPr lang="en-US"/>
            </a:p>
          </p:txBody>
        </p:sp>
        <p:sp>
          <p:nvSpPr>
            <p:cNvPr id="43022" name="Line 130"/>
            <p:cNvSpPr>
              <a:spLocks noChangeShapeType="1"/>
            </p:cNvSpPr>
            <p:nvPr/>
          </p:nvSpPr>
          <p:spPr bwMode="auto">
            <a:xfrm flipV="1">
              <a:off x="3528" y="544"/>
              <a:ext cx="2144" cy="1807"/>
            </a:xfrm>
            <a:prstGeom prst="line">
              <a:avLst/>
            </a:prstGeom>
            <a:noFill/>
            <a:ln w="133350">
              <a:solidFill>
                <a:srgbClr val="FF0000"/>
              </a:solidFill>
              <a:round/>
              <a:headEnd/>
              <a:tailEnd/>
            </a:ln>
          </p:spPr>
          <p:txBody>
            <a:bodyPr/>
            <a:lstStyle/>
            <a:p>
              <a:endParaRPr lang="en-US"/>
            </a:p>
          </p:txBody>
        </p:sp>
      </p:grpSp>
      <p:sp>
        <p:nvSpPr>
          <p:cNvPr id="43020" name="Oval 1"/>
          <p:cNvSpPr>
            <a:spLocks noChangeArrowheads="1"/>
          </p:cNvSpPr>
          <p:nvPr/>
        </p:nvSpPr>
        <p:spPr bwMode="auto">
          <a:xfrm>
            <a:off x="6677025" y="1828800"/>
            <a:ext cx="1095375" cy="914400"/>
          </a:xfrm>
          <a:prstGeom prst="ellipse">
            <a:avLst/>
          </a:prstGeom>
          <a:noFill/>
          <a:ln w="28575" algn="ctr">
            <a:solidFill>
              <a:srgbClr val="FF0000"/>
            </a:solidFill>
            <a:round/>
            <a:headEnd/>
            <a:tailEnd/>
          </a:ln>
        </p:spPr>
        <p:txBody>
          <a:bodyPr/>
          <a:lstStyle/>
          <a:p>
            <a:pPr eaLnBrk="0" hangingPunct="0"/>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Text Box 2"/>
          <p:cNvSpPr txBox="1">
            <a:spLocks noChangeArrowheads="1"/>
          </p:cNvSpPr>
          <p:nvPr/>
        </p:nvSpPr>
        <p:spPr bwMode="auto">
          <a:xfrm>
            <a:off x="323850" y="1125538"/>
            <a:ext cx="8351838" cy="3600986"/>
          </a:xfrm>
          <a:prstGeom prst="rect">
            <a:avLst/>
          </a:prstGeom>
          <a:noFill/>
          <a:ln w="19050">
            <a:noFill/>
            <a:miter lim="800000"/>
            <a:headEnd/>
            <a:tailEnd/>
          </a:ln>
        </p:spPr>
        <p:txBody>
          <a:bodyPr>
            <a:spAutoFit/>
          </a:bodyPr>
          <a:lstStyle/>
          <a:p>
            <a:pPr algn="just">
              <a:spcBef>
                <a:spcPct val="50000"/>
              </a:spcBef>
            </a:pPr>
            <a:endParaRPr lang="en-US" sz="600" dirty="0">
              <a:solidFill>
                <a:srgbClr val="000000"/>
              </a:solidFill>
              <a:latin typeface="Arial" charset="0"/>
            </a:endParaRPr>
          </a:p>
          <a:p>
            <a:endParaRPr lang="en-US" sz="600" dirty="0">
              <a:solidFill>
                <a:srgbClr val="000000"/>
              </a:solidFill>
              <a:latin typeface="Arial" charset="0"/>
            </a:endParaRPr>
          </a:p>
          <a:p>
            <a:r>
              <a:rPr lang="en-US" sz="1600" b="1" dirty="0">
                <a:solidFill>
                  <a:srgbClr val="FF0000"/>
                </a:solidFill>
                <a:latin typeface="Tahoma" pitchFamily="34" charset="0"/>
              </a:rPr>
              <a:t>As a learning from this incident and ensure continual improvement all contract</a:t>
            </a:r>
          </a:p>
          <a:p>
            <a:r>
              <a:rPr lang="en-US" sz="1600" b="1" dirty="0">
                <a:solidFill>
                  <a:srgbClr val="FF0000"/>
                </a:solidFill>
                <a:latin typeface="Tahoma" pitchFamily="34" charset="0"/>
              </a:rPr>
              <a:t>managers must review their HSE HEMP against the questions asked below        </a:t>
            </a:r>
          </a:p>
          <a:p>
            <a:endParaRPr lang="en-US" sz="1600" b="1" dirty="0">
              <a:solidFill>
                <a:srgbClr val="FF0000"/>
              </a:solidFill>
              <a:latin typeface="Tahoma" pitchFamily="34" charset="0"/>
            </a:endParaRPr>
          </a:p>
          <a:p>
            <a:r>
              <a:rPr lang="en-US" sz="1600" b="1" dirty="0">
                <a:latin typeface="Tahoma" pitchFamily="34" charset="0"/>
              </a:rPr>
              <a:t>Confirm the following:</a:t>
            </a:r>
            <a:endParaRPr lang="en-US" sz="1600" dirty="0">
              <a:latin typeface="Tahoma" pitchFamily="34" charset="0"/>
            </a:endParaRPr>
          </a:p>
          <a:p>
            <a:endParaRPr lang="en-US" sz="1400" dirty="0">
              <a:solidFill>
                <a:srgbClr val="FF0000"/>
              </a:solidFill>
              <a:latin typeface="Arial" charset="0"/>
            </a:endParaRPr>
          </a:p>
          <a:p>
            <a:pPr>
              <a:buFont typeface="Arial" charset="0"/>
              <a:buAutoNum type="arabicPeriod"/>
            </a:pPr>
            <a:endParaRPr lang="en-US" sz="1400" dirty="0">
              <a:solidFill>
                <a:schemeClr val="accent2"/>
              </a:solidFill>
              <a:latin typeface="Arial" charset="0"/>
              <a:sym typeface="Wingdings" pitchFamily="2" charset="2"/>
            </a:endParaRPr>
          </a:p>
          <a:p>
            <a:pPr>
              <a:buFont typeface="Arial" charset="0"/>
              <a:buAutoNum type="arabicPeriod"/>
            </a:pPr>
            <a:r>
              <a:rPr lang="en-US" sz="1400" dirty="0">
                <a:solidFill>
                  <a:schemeClr val="accent2"/>
                </a:solidFill>
                <a:latin typeface="Arial" charset="0"/>
                <a:sym typeface="Wingdings" pitchFamily="2" charset="2"/>
              </a:rPr>
              <a:t>Do you ensure MOC process is followed by front line supervisors?</a:t>
            </a:r>
          </a:p>
          <a:p>
            <a:pPr>
              <a:buFont typeface="Arial" charset="0"/>
              <a:buAutoNum type="arabicPeriod"/>
            </a:pPr>
            <a:r>
              <a:rPr lang="en-US" sz="1400" dirty="0">
                <a:solidFill>
                  <a:schemeClr val="accent2"/>
                </a:solidFill>
                <a:latin typeface="Arial" charset="0"/>
                <a:sym typeface="Wingdings" pitchFamily="2" charset="2"/>
              </a:rPr>
              <a:t>Do you ensure all your risks are managed appropriately by your supervisory staff?</a:t>
            </a:r>
          </a:p>
          <a:p>
            <a:pPr>
              <a:buFont typeface="Arial" charset="0"/>
              <a:buAutoNum type="arabicPeriod"/>
            </a:pPr>
            <a:r>
              <a:rPr lang="en-US" sz="1400" dirty="0">
                <a:solidFill>
                  <a:schemeClr val="accent2"/>
                </a:solidFill>
                <a:latin typeface="Arial" charset="0"/>
                <a:sym typeface="Wingdings" pitchFamily="2" charset="2"/>
              </a:rPr>
              <a:t>Do you ensure organization are having protocols for addressing personnel issues &amp; Emergency ?</a:t>
            </a:r>
          </a:p>
          <a:p>
            <a:pPr>
              <a:buFont typeface="Arial" charset="0"/>
              <a:buAutoNum type="arabicPeriod"/>
            </a:pPr>
            <a:r>
              <a:rPr lang="en-US" sz="1400" dirty="0">
                <a:solidFill>
                  <a:schemeClr val="accent2"/>
                </a:solidFill>
                <a:latin typeface="Arial" charset="0"/>
                <a:sym typeface="Wingdings" pitchFamily="2" charset="2"/>
              </a:rPr>
              <a:t>Do you ensure Your Learning from incident process is effective?</a:t>
            </a:r>
          </a:p>
          <a:p>
            <a:pPr>
              <a:buFont typeface="Arial" charset="0"/>
              <a:buAutoNum type="arabicPeriod"/>
            </a:pPr>
            <a:r>
              <a:rPr lang="en-US" sz="1400" dirty="0">
                <a:solidFill>
                  <a:schemeClr val="accent2"/>
                </a:solidFill>
                <a:latin typeface="Arial" charset="0"/>
                <a:sym typeface="Wingdings" pitchFamily="2" charset="2"/>
              </a:rPr>
              <a:t> Do you ensure  front line supervisors are monitored appropriately by line managers?</a:t>
            </a:r>
          </a:p>
          <a:p>
            <a:pPr>
              <a:buFont typeface="Arial" charset="0"/>
              <a:buAutoNum type="arabicPeriod"/>
            </a:pPr>
            <a:r>
              <a:rPr lang="en-US" sz="1400" dirty="0">
                <a:solidFill>
                  <a:schemeClr val="accent2"/>
                </a:solidFill>
                <a:latin typeface="Arial" charset="0"/>
                <a:sym typeface="Wingdings" pitchFamily="2" charset="2"/>
              </a:rPr>
              <a:t>Do you ensure a Positive handover happens in the Site location?</a:t>
            </a:r>
          </a:p>
          <a:p>
            <a:endParaRPr lang="en-US" sz="1000" i="1" dirty="0">
              <a:solidFill>
                <a:srgbClr val="0033CC"/>
              </a:solidFill>
              <a:latin typeface="Arial" charset="0"/>
              <a:sym typeface="Wingdings" pitchFamily="2" charset="2"/>
            </a:endParaRPr>
          </a:p>
          <a:p>
            <a:endParaRPr lang="en-US" sz="1000" i="1" dirty="0">
              <a:solidFill>
                <a:srgbClr val="0033CC"/>
              </a:solidFill>
              <a:latin typeface="Arial" charset="0"/>
              <a:sym typeface="Wingdings" pitchFamily="2" charset="2"/>
            </a:endParaRPr>
          </a:p>
          <a:p>
            <a:endParaRPr lang="en-US" sz="1000" i="1" dirty="0">
              <a:solidFill>
                <a:srgbClr val="0033CC"/>
              </a:solidFill>
              <a:latin typeface="Arial" charset="0"/>
              <a:sym typeface="Wingdings" pitchFamily="2" charset="2"/>
            </a:endParaRPr>
          </a:p>
          <a:p>
            <a:r>
              <a:rPr lang="en-US" sz="1000" i="1" dirty="0">
                <a:solidFill>
                  <a:srgbClr val="0033CC"/>
                </a:solidFill>
                <a:latin typeface="Arial" charset="0"/>
                <a:sym typeface="Wingdings" pitchFamily="2" charset="2"/>
              </a:rPr>
              <a:t>* If the answer is NO to any of the above questions please ensure you take action to correct this finding. </a:t>
            </a:r>
          </a:p>
        </p:txBody>
      </p:sp>
      <p:grpSp>
        <p:nvGrpSpPr>
          <p:cNvPr id="45058" name="Group 9"/>
          <p:cNvGrpSpPr>
            <a:grpSpLocks/>
          </p:cNvGrpSpPr>
          <p:nvPr/>
        </p:nvGrpSpPr>
        <p:grpSpPr bwMode="auto">
          <a:xfrm>
            <a:off x="12700" y="-228600"/>
            <a:ext cx="8920163" cy="990600"/>
            <a:chOff x="9" y="-144"/>
            <a:chExt cx="6087" cy="624"/>
          </a:xfrm>
        </p:grpSpPr>
        <p:sp>
          <p:nvSpPr>
            <p:cNvPr id="45061" name="Rectangle 8"/>
            <p:cNvSpPr>
              <a:spLocks noChangeArrowheads="1"/>
            </p:cNvSpPr>
            <p:nvPr/>
          </p:nvSpPr>
          <p:spPr bwMode="auto">
            <a:xfrm>
              <a:off x="288" y="144"/>
              <a:ext cx="5184" cy="336"/>
            </a:xfrm>
            <a:prstGeom prst="rect">
              <a:avLst/>
            </a:prstGeom>
            <a:noFill/>
            <a:ln w="9525">
              <a:noFill/>
              <a:miter lim="800000"/>
              <a:headEnd/>
              <a:tailEnd/>
            </a:ln>
          </p:spPr>
          <p:txBody>
            <a:bodyPr anchor="ctr"/>
            <a:lstStyle/>
            <a:p>
              <a:pPr algn="ctr"/>
              <a:endParaRPr lang="en-GB" sz="2000">
                <a:solidFill>
                  <a:srgbClr val="000000"/>
                </a:solidFill>
                <a:latin typeface="Arial" charset="0"/>
              </a:endParaRPr>
            </a:p>
          </p:txBody>
        </p:sp>
        <p:sp>
          <p:nvSpPr>
            <p:cNvPr id="17414" name="Text Box 12"/>
            <p:cNvSpPr txBox="1">
              <a:spLocks noChangeArrowheads="1"/>
            </p:cNvSpPr>
            <p:nvPr/>
          </p:nvSpPr>
          <p:spPr bwMode="auto">
            <a:xfrm>
              <a:off x="676" y="0"/>
              <a:ext cx="4815" cy="407"/>
            </a:xfrm>
            <a:prstGeom prst="rect">
              <a:avLst/>
            </a:prstGeom>
            <a:noFill/>
            <a:ln w="9525">
              <a:noFill/>
              <a:miter lim="800000"/>
              <a:headEnd/>
              <a:tailEnd/>
            </a:ln>
          </p:spPr>
          <p:txBody>
            <a:bodyPr>
              <a:spAutoFit/>
            </a:bodyPr>
            <a:lstStyle/>
            <a:p>
              <a:pPr algn="ctr" eaLnBrk="0" hangingPunct="0">
                <a:defRPr/>
              </a:pPr>
              <a:r>
                <a:rPr lang="en-GB" sz="3600" b="1" dirty="0">
                  <a:latin typeface="+mj-lt"/>
                  <a:cs typeface="+mn-cs"/>
                </a:rPr>
                <a:t>Management self audit </a:t>
              </a:r>
            </a:p>
          </p:txBody>
        </p:sp>
        <p:sp>
          <p:nvSpPr>
            <p:cNvPr id="45063" name="Text Box 13"/>
            <p:cNvSpPr txBox="1">
              <a:spLocks noChangeArrowheads="1"/>
            </p:cNvSpPr>
            <p:nvPr/>
          </p:nvSpPr>
          <p:spPr bwMode="auto">
            <a:xfrm>
              <a:off x="9" y="0"/>
              <a:ext cx="1144" cy="174"/>
            </a:xfrm>
            <a:prstGeom prst="rect">
              <a:avLst/>
            </a:prstGeom>
            <a:noFill/>
            <a:ln w="19050">
              <a:noFill/>
              <a:miter lim="800000"/>
              <a:headEnd/>
              <a:tailEnd/>
            </a:ln>
          </p:spPr>
          <p:txBody>
            <a:bodyPr>
              <a:spAutoFit/>
            </a:bodyPr>
            <a:lstStyle/>
            <a:p>
              <a:pPr algn="ctr" eaLnBrk="0" hangingPunct="0">
                <a:spcBef>
                  <a:spcPct val="10000"/>
                </a:spcBef>
              </a:pPr>
              <a:endParaRPr lang="en-GB" sz="1200" b="1">
                <a:solidFill>
                  <a:srgbClr val="000000"/>
                </a:solidFill>
                <a:latin typeface="Arial" charset="0"/>
              </a:endParaRPr>
            </a:p>
          </p:txBody>
        </p:sp>
        <p:sp>
          <p:nvSpPr>
            <p:cNvPr id="45064" name="WordArt 14"/>
            <p:cNvSpPr>
              <a:spLocks noChangeArrowheads="1" noChangeShapeType="1" noTextEdit="1"/>
            </p:cNvSpPr>
            <p:nvPr/>
          </p:nvSpPr>
          <p:spPr bwMode="auto">
            <a:xfrm>
              <a:off x="5448" y="-144"/>
              <a:ext cx="648" cy="576"/>
            </a:xfrm>
            <a:prstGeom prst="rect">
              <a:avLst/>
            </a:prstGeom>
          </p:spPr>
          <p:txBody>
            <a:bodyPr spcFirstLastPara="1" wrap="none" fromWordArt="1">
              <a:prstTxWarp prst="textArchDown">
                <a:avLst>
                  <a:gd name="adj" fmla="val 0"/>
                </a:avLst>
              </a:prstTxWarp>
            </a:bodyPr>
            <a:lstStyle/>
            <a:p>
              <a:pPr algn="ctr"/>
              <a:endParaRPr lang="en-US" sz="3600" kern="10">
                <a:ln w="9525">
                  <a:solidFill>
                    <a:srgbClr val="000000"/>
                  </a:solidFill>
                  <a:round/>
                  <a:headEnd/>
                  <a:tailEnd/>
                </a:ln>
                <a:solidFill>
                  <a:srgbClr val="000000"/>
                </a:solidFill>
                <a:latin typeface="Arial"/>
                <a:cs typeface="Arial"/>
              </a:endParaRPr>
            </a:p>
          </p:txBody>
        </p:sp>
      </p:grpSp>
      <p:sp>
        <p:nvSpPr>
          <p:cNvPr id="45059" name="Rectangle 8"/>
          <p:cNvSpPr>
            <a:spLocks noChangeArrowheads="1"/>
          </p:cNvSpPr>
          <p:nvPr/>
        </p:nvSpPr>
        <p:spPr bwMode="auto">
          <a:xfrm>
            <a:off x="152400" y="836711"/>
            <a:ext cx="6445995" cy="307777"/>
          </a:xfrm>
          <a:prstGeom prst="rect">
            <a:avLst/>
          </a:prstGeom>
          <a:noFill/>
          <a:ln w="9525">
            <a:noFill/>
            <a:miter lim="800000"/>
            <a:headEnd/>
            <a:tailEnd/>
          </a:ln>
        </p:spPr>
        <p:txBody>
          <a:bodyPr wrap="none">
            <a:spAutoFit/>
          </a:bodyPr>
          <a:lstStyle/>
          <a:p>
            <a:pPr marL="114300" indent="-114300" algn="just" eaLnBrk="0" hangingPunct="0"/>
            <a:r>
              <a:rPr lang="en-US" sz="1400" b="1" dirty="0">
                <a:solidFill>
                  <a:srgbClr val="333399"/>
                </a:solidFill>
                <a:latin typeface="Tahoma" pitchFamily="34" charset="0"/>
              </a:rPr>
              <a:t>Date:11.08.2021                       Incident title: HIPO #44 Dropped Joint</a:t>
            </a:r>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Arial"/>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Image" ma:contentTypeID="0x0101009148F5A04DDD49CBA7127AADA5FB792B00AADE34325A8B49CDA8BB4DB53328F214009C4067D375EDA046866D1CFD34BA6725" ma:contentTypeVersion="4" ma:contentTypeDescription="Upload an image." ma:contentTypeScope="" ma:versionID="5568808217e8896a20d35b78a187a54b">
  <xsd:schema xmlns:xsd="http://www.w3.org/2001/XMLSchema" xmlns:xs="http://www.w3.org/2001/XMLSchema" xmlns:p="http://schemas.microsoft.com/office/2006/metadata/properties" xmlns:ns1="http://schemas.microsoft.com/sharepoint/v3" xmlns:ns2="4880E4F8-4B7D-4BDD-91E3-E10D47036ECA" xmlns:ns3="http://schemas.microsoft.com/sharepoint/v3/fields" xmlns:ns4="4880e4f8-4b7d-4bdd-91e3-e10d47036eca" xmlns:ns5="9d51eac6-a7d5-47f5-a119-63d146adb134" targetNamespace="http://schemas.microsoft.com/office/2006/metadata/properties" ma:root="true" ma:fieldsID="95b9b289a8e8f4d106e4c69b136198e4" ns1:_="" ns2:_="" ns3:_="" ns4:_="" ns5:_="">
    <xsd:import namespace="http://schemas.microsoft.com/sharepoint/v3"/>
    <xsd:import namespace="4880E4F8-4B7D-4BDD-91E3-E10D47036ECA"/>
    <xsd:import namespace="http://schemas.microsoft.com/sharepoint/v3/fields"/>
    <xsd:import namespace="4880e4f8-4b7d-4bdd-91e3-e10d47036eca"/>
    <xsd:import namespace="9d51eac6-a7d5-47f5-a119-63d146adb134"/>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4:Language" minOccurs="0"/>
                <xsd:element ref="ns4:DocId" minOccurs="0"/>
                <xsd:element ref="ns5: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Path" ma:hidden="true" ma:list="Docs" ma:internalName="FileRef" ma:readOnly="true" ma:showField="FullUrl">
      <xsd:simpleType>
        <xsd:restriction base="dms:Lookup"/>
      </xsd:simpleType>
    </xsd:element>
    <xsd:element name="File_x0020_Type" ma:index="9" nillable="true" ma:displayName="File Type" ma:hidden="true" ma:internalName="File_x0020_Type" ma:readOnly="true">
      <xsd:simpleType>
        <xsd:restriction base="dms:Text"/>
      </xsd:simpleType>
    </xsd:element>
    <xsd:element name="HTML_x0020_File_x0020_Type" ma:index="10" nillable="true" ma:displayName="HTML File Type" ma:hidden="true" ma:internalName="HTML_x0020_File_x0020_Type" ma:readOnly="true">
      <xsd:simpleType>
        <xsd:restriction base="dms:Text"/>
      </xsd:simpleType>
    </xsd:element>
    <xsd:element name="FSObjType" ma:index="11" nillable="true" ma:displayName="Item Type" ma:hidden="true" ma:list="Docs" ma:internalName="FSObjType" ma:readOnly="true" ma:showField="FSType">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ThumbnailExists" ma:index="18" nillable="true" ma:displayName="Thumbnail Exists" ma:default="FALSE" ma:hidden="true" ma:internalName="ThumbnailExists" ma:readOnly="true">
      <xsd:simpleType>
        <xsd:restriction base="dms:Boolean"/>
      </xsd:simpleType>
    </xsd:element>
    <xsd:element name="PreviewExists" ma:index="19" nillable="true" ma:displayName="Preview Exists" ma:default="FALSE" ma:hidden="true" ma:internalName="PreviewExists" ma:readOnly="true">
      <xsd:simpleType>
        <xsd:restriction base="dms:Boolean"/>
      </xsd:simpleType>
    </xsd:element>
    <xsd:element name="ImageWidth" ma:index="20" nillable="true" ma:displayName="Width" ma:internalName="ImageWidth" ma:readOnly="true">
      <xsd:simpleType>
        <xsd:restriction base="dms:Unknown"/>
      </xsd:simpleType>
    </xsd:element>
    <xsd:element name="ImageHeight" ma:index="22" nillable="true" ma:displayName="Height" ma:internalName="ImageHeight" ma:readOnly="true">
      <xsd:simpleType>
        <xsd:restriction base="dms:Unknown"/>
      </xsd:simpleType>
    </xsd:element>
    <xsd:element name="ImageCreateDate" ma:index="25" nillable="true" ma:displayName="Date Picture Taken"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Copyright" ma:internalName="wic_System_Copyrigh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Language" ma:index="27" nillable="true" ma:displayName="Language" ma:default="English 1" ma:format="Dropdown" ma:internalName="Language">
      <xsd:simpleType>
        <xsd:restriction base="dms:Choice">
          <xsd:enumeration value="English"/>
          <xsd:enumeration value="Arabic"/>
          <xsd:enumeration value="Hindi"/>
          <xsd:enumeration value="English 1"/>
          <xsd:enumeration value="English 2"/>
          <xsd:enumeration value="Arabic 1"/>
          <xsd:enumeration value="Arabic 2"/>
          <xsd:enumeration value="Hindi 1"/>
          <xsd:enumeration value="Hindi 2"/>
          <xsd:enumeration value="Malayalam 1"/>
          <xsd:enumeration value="Malayalam 2"/>
        </xsd:restriction>
      </xsd:simpleType>
    </xsd:element>
    <xsd:element name="DocId" ma:index="28" nillable="true" ma:displayName="DocId" ma:list="{9de017a3-70b4-41a0-b3a1-4f7a098545da}" ma:internalName="DocId" ma:showField="ID" ma:web="9d51eac6-a7d5-47f5-a119-63d146adb134">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9d51eac6-a7d5-47f5-a119-63d146adb134" elementFormDefault="qualified">
    <xsd:import namespace="http://schemas.microsoft.com/office/2006/documentManagement/types"/>
    <xsd:import namespace="http://schemas.microsoft.com/office/infopath/2007/PartnerControls"/>
    <xsd:element name="SharedWithUsers" ma:index="2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3" ma:displayName="Comments"/>
        <xsd:element name="keywords" minOccurs="0" maxOccurs="1" type="xsd:string" ma:index="14"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anguage xmlns="4880e4f8-4b7d-4bdd-91e3-e10d47036eca">English</Language>
    <DocId xmlns="4880e4f8-4b7d-4bdd-91e3-e10d47036eca">92717</DocId>
    <ImageCreateDate xmlns="4880E4F8-4B7D-4BDD-91E3-E10D47036ECA" xsi:nil="true"/>
    <wic_System_Copyright xmlns="http://schemas.microsoft.com/sharepoint/v3/fields" xsi:nil="true"/>
  </documentManagement>
</p:properties>
</file>

<file path=customXml/itemProps1.xml><?xml version="1.0" encoding="utf-8"?>
<ds:datastoreItem xmlns:ds="http://schemas.openxmlformats.org/officeDocument/2006/customXml" ds:itemID="{12C0B1E7-6F62-4C41-B9A6-63E99A30260E}"/>
</file>

<file path=customXml/itemProps2.xml><?xml version="1.0" encoding="utf-8"?>
<ds:datastoreItem xmlns:ds="http://schemas.openxmlformats.org/officeDocument/2006/customXml" ds:itemID="{60D548CB-872E-42C1-83F7-1EC3964D8FFC}"/>
</file>

<file path=customXml/itemProps3.xml><?xml version="1.0" encoding="utf-8"?>
<ds:datastoreItem xmlns:ds="http://schemas.openxmlformats.org/officeDocument/2006/customXml" ds:itemID="{3116564B-CD67-4ECC-AE56-E50EE304FAA4}"/>
</file>

<file path=docProps/app.xml><?xml version="1.0" encoding="utf-8"?>
<Properties xmlns="http://schemas.openxmlformats.org/officeDocument/2006/extended-properties" xmlns:vt="http://schemas.openxmlformats.org/officeDocument/2006/docPropsVTypes">
  <Template/>
  <TotalTime>10100</TotalTime>
  <Words>619</Words>
  <Application>Microsoft Office PowerPoint</Application>
  <PresentationFormat>On-screen Show (4:3)</PresentationFormat>
  <Paragraphs>52</Paragraphs>
  <Slides>2</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Tahoma</vt:lpstr>
      <vt:lpstr>Times New Roman</vt:lpstr>
      <vt:lpstr>Wingdings</vt:lpstr>
      <vt:lpstr>Default Design</vt:lpstr>
      <vt:lpstr>PowerPoint Presentation</vt:lpstr>
      <vt:lpstr>PowerPoint Presentation</vt:lpstr>
    </vt:vector>
  </TitlesOfParts>
  <Company>Shell Information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HiPo#44  Midwesco Final Post UWD IRC</dc:title>
  <dc:creator>MU93647</dc:creator>
  <cp:lastModifiedBy>Balushi, Sumaiya MSE36</cp:lastModifiedBy>
  <cp:revision>592</cp:revision>
  <dcterms:created xsi:type="dcterms:W3CDTF">2001-05-03T06:07:08Z</dcterms:created>
  <dcterms:modified xsi:type="dcterms:W3CDTF">2022-07-26T09:19:57Z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0x0101009148F5A04DDD49CBA7127AADA5FB792B00AADE34325A8B49CDA8BB4DB53328F214009C4067D375EDA046866D1CFD34BA6725</vt:lpwstr>
  </property>
  <property fmtid="{D5CDD505-2E9C-101B-9397-08002B2CF9AE}" pid="3" name="PublishingExpirationDate">
    <vt:lpwstr/>
  </property>
  <property fmtid="{D5CDD505-2E9C-101B-9397-08002B2CF9AE}" pid="4" name="PublishingStartDate">
    <vt:lpwstr/>
  </property>
</Properties>
</file>