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320" r:id="rId2"/>
    <p:sldId id="314" r:id="rId3"/>
  </p:sldIdLst>
  <p:sldSz cx="9144000" cy="6858000" type="screen4x3"/>
  <p:notesSz cx="6670675" cy="98758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DD3"/>
    <a:srgbClr val="9BB808"/>
    <a:srgbClr val="FF00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36" autoAdjust="0"/>
  </p:normalViewPr>
  <p:slideViewPr>
    <p:cSldViewPr>
      <p:cViewPr varScale="1">
        <p:scale>
          <a:sx n="93" d="100"/>
          <a:sy n="9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1F422FAA-32F8-42E2-B4B0-F19C2EDF97AB}" type="slidenum">
              <a:rPr lang="en-US"/>
              <a:pPr>
                <a:defRPr/>
              </a:pPr>
              <a:t>‹#›</a:t>
            </a:fld>
            <a:endParaRPr lang="en-US"/>
          </a:p>
        </p:txBody>
      </p:sp>
    </p:spTree>
    <p:extLst>
      <p:ext uri="{BB962C8B-B14F-4D97-AF65-F5344CB8AC3E}">
        <p14:creationId xmlns:p14="http://schemas.microsoft.com/office/powerpoint/2010/main" val="1746665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B4CC3E4-7C5D-4345-9616-2F309DCDA6CB}" type="slidenum">
              <a:rPr lang="en-US"/>
              <a:pPr>
                <a:defRPr/>
              </a:pPr>
              <a:t>‹#›</a:t>
            </a:fld>
            <a:endParaRPr lang="en-US"/>
          </a:p>
        </p:txBody>
      </p:sp>
    </p:spTree>
    <p:extLst>
      <p:ext uri="{BB962C8B-B14F-4D97-AF65-F5344CB8AC3E}">
        <p14:creationId xmlns:p14="http://schemas.microsoft.com/office/powerpoint/2010/main" val="2334664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r>
              <a:rPr lang="en-US"/>
              <a:t>Ensure all dates and titles are input </a:t>
            </a:r>
          </a:p>
          <a:p>
            <a:endParaRPr lang="en-US"/>
          </a:p>
          <a:p>
            <a:r>
              <a:rPr lang="en-US"/>
              <a:t>A short description should be provided without mentioning names of contractors or individuals.  You should include, what happened, to who (by job title) and what injuries this resulted in.  Nothing more!</a:t>
            </a:r>
          </a:p>
          <a:p>
            <a:endParaRPr lang="en-US"/>
          </a:p>
          <a:p>
            <a:r>
              <a:rPr lang="en-US"/>
              <a:t>Four to five bullet points highlighting the main findings from the investigation.  Remember the target audience is the front line staff so this should be written in simple terms in a way that everyone can understand.</a:t>
            </a:r>
          </a:p>
          <a:p>
            <a:endParaRPr lang="en-US"/>
          </a:p>
          <a:p>
            <a:r>
              <a:rPr lang="en-US"/>
              <a:t>The strap line should be the main point you want to get across</a:t>
            </a:r>
          </a:p>
          <a:p>
            <a:endParaRPr lang="en-US"/>
          </a:p>
          <a:p>
            <a:r>
              <a:rPr lang="en-US"/>
              <a:t>The images should be self explanatory, what went wrong (if you create a reconstruction please ensure you do not put people at risk) and below how it should be done.   </a:t>
            </a:r>
          </a:p>
        </p:txBody>
      </p:sp>
      <p:sp>
        <p:nvSpPr>
          <p:cNvPr id="44035" name="Slide Number Placeholder 3"/>
          <p:cNvSpPr>
            <a:spLocks noGrp="1"/>
          </p:cNvSpPr>
          <p:nvPr>
            <p:ph type="sldNum" sz="quarter" idx="5"/>
          </p:nvPr>
        </p:nvSpPr>
        <p:spPr>
          <a:noFill/>
        </p:spPr>
        <p:txBody>
          <a:bodyPr/>
          <a:lstStyle/>
          <a:p>
            <a:fld id="{0D07055C-A962-44D7-A2E9-BD97E333A066}" type="slidenum">
              <a:rPr lang="en-US" smtClean="0">
                <a:cs typeface="Arial" charset="0"/>
              </a: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r>
              <a:rPr lang="en-US"/>
              <a:t>Ensure all dates and titles are input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Imagine you have to audit other companies to see if they could have the same issues.</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These questions should start with: Do you ensure…………………?</a:t>
            </a:r>
            <a:endParaRPr lang="en-US">
              <a:latin typeface="Arial" charset="0"/>
              <a:cs typeface="Arial" charset="0"/>
            </a:endParaRPr>
          </a:p>
        </p:txBody>
      </p:sp>
      <p:sp>
        <p:nvSpPr>
          <p:cNvPr id="46083" name="Slide Number Placeholder 3"/>
          <p:cNvSpPr>
            <a:spLocks noGrp="1"/>
          </p:cNvSpPr>
          <p:nvPr>
            <p:ph type="sldNum" sz="quarter" idx="5"/>
          </p:nvPr>
        </p:nvSpPr>
        <p:spPr>
          <a:noFill/>
        </p:spPr>
        <p:txBody>
          <a:bodyPr/>
          <a:lstStyle/>
          <a:p>
            <a:fld id="{D0C0EE4D-5561-41A8-B950-98821D94032F}" type="slidenum">
              <a:rPr lang="en-US" smtClean="0">
                <a:cs typeface="Arial" charset="0"/>
              </a:rPr>
              <a:pPr/>
              <a:t>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hangingPunct="0">
              <a:defRPr/>
            </a:pPr>
            <a:endParaRPr lang="en-US">
              <a:cs typeface="+mn-cs"/>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59653E19-DBC4-42C6-8072-42578C3BD2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F0D49B8C-5B4C-4B33-8F26-F9C5C0DC5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ECF27BF9-C309-4717-95A5-CA29AB0C20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8BC60AE9-D588-40A6-A099-795F040CC4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4ECB8A52-464B-4CCA-9968-F9AC59A83F99}"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eaLnBrk="0" hangingPunct="0">
              <a:defRPr/>
            </a:pPr>
            <a:r>
              <a:rPr lang="en-US" sz="2000" b="1" i="1" kern="0" dirty="0">
                <a:solidFill>
                  <a:srgbClr val="CCCCFF"/>
                </a:solidFill>
                <a:latin typeface="Arial"/>
                <a:ea typeface="+mj-ea"/>
                <a:cs typeface="Arial"/>
              </a:rPr>
              <a:t>Main contractor name – LTI# - Date of incident</a:t>
            </a:r>
            <a:endParaRPr lang="en-US" dirty="0">
              <a:cs typeface="+mn-cs"/>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cs typeface="+mn-cs"/>
            </a:endParaRPr>
          </a:p>
        </p:txBody>
      </p:sp>
      <p:pic>
        <p:nvPicPr>
          <p:cNvPr id="1032" name="Content Placeholder 3" descr="PPT option1.jpg"/>
          <p:cNvPicPr>
            <a:picLocks noChangeAspect="1"/>
          </p:cNvPicPr>
          <p:nvPr userDrawn="1"/>
        </p:nvPicPr>
        <p:blipFill>
          <a:blip r:embed="rId6"/>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1763" y="894735"/>
            <a:ext cx="5707062" cy="5124480"/>
          </a:xfrm>
          <a:prstGeom prst="rect">
            <a:avLst/>
          </a:prstGeom>
          <a:noFill/>
          <a:ln w="19050">
            <a:noFill/>
            <a:miter lim="800000"/>
            <a:headEnd/>
            <a:tailEnd/>
          </a:ln>
        </p:spPr>
        <p:txBody>
          <a:bodyPr wrap="square">
            <a:spAutoFit/>
          </a:bodyPr>
          <a:lstStyle/>
          <a:p>
            <a:pPr marL="114300" indent="-114300" algn="just" eaLnBrk="0" hangingPunct="0">
              <a:defRPr/>
            </a:pPr>
            <a:r>
              <a:rPr lang="en-GB" sz="1300" b="1" dirty="0">
                <a:solidFill>
                  <a:srgbClr val="333399"/>
                </a:solidFill>
                <a:latin typeface="Tahoma" pitchFamily="34" charset="0"/>
              </a:rPr>
              <a:t>Date:</a:t>
            </a:r>
            <a:r>
              <a:rPr lang="en-US" sz="1200" b="1" dirty="0">
                <a:solidFill>
                  <a:srgbClr val="333399"/>
                </a:solidFill>
                <a:latin typeface="Tahoma" pitchFamily="34" charset="0"/>
              </a:rPr>
              <a:t>11.08.2021 </a:t>
            </a:r>
            <a:r>
              <a:rPr lang="en-US" sz="1300" b="1" dirty="0">
                <a:solidFill>
                  <a:srgbClr val="333399"/>
                </a:solidFill>
                <a:latin typeface="Tahoma" pitchFamily="34" charset="0"/>
              </a:rPr>
              <a:t>                      Incident title: </a:t>
            </a:r>
            <a:r>
              <a:rPr lang="en-US" sz="1200" b="1" dirty="0">
                <a:solidFill>
                  <a:srgbClr val="333399"/>
                </a:solidFill>
                <a:latin typeface="Tahoma" pitchFamily="34" charset="0"/>
              </a:rPr>
              <a:t>HIPO #44 Dropped Joint</a:t>
            </a:r>
          </a:p>
          <a:p>
            <a:pPr marL="114300" indent="-114300" algn="just" eaLnBrk="0" hangingPunct="0">
              <a:defRPr/>
            </a:pPr>
            <a:endParaRPr lang="en-US" sz="1600" b="1" dirty="0">
              <a:solidFill>
                <a:srgbClr val="FF0000"/>
              </a:solidFill>
              <a:latin typeface="Tahoma" pitchFamily="34" charset="0"/>
            </a:endParaRPr>
          </a:p>
          <a:p>
            <a:pPr marL="114300" indent="-114300" algn="just" eaLnBrk="0" hangingPunct="0">
              <a:defRPr/>
            </a:pPr>
            <a:r>
              <a:rPr lang="en-US" sz="1800" b="1" dirty="0">
                <a:solidFill>
                  <a:srgbClr val="FF0000"/>
                </a:solidFill>
                <a:latin typeface="Tahoma" pitchFamily="34" charset="0"/>
              </a:rPr>
              <a:t>What happened?</a:t>
            </a:r>
          </a:p>
          <a:p>
            <a:pPr marL="114300" indent="-114300" algn="just" eaLnBrk="0" hangingPunct="0">
              <a:defRPr/>
            </a:pPr>
            <a:endParaRPr lang="en-US" sz="1800" dirty="0">
              <a:solidFill>
                <a:srgbClr val="FF0000"/>
              </a:solidFill>
              <a:latin typeface="Tahoma" pitchFamily="34" charset="0"/>
            </a:endParaRPr>
          </a:p>
          <a:p>
            <a:pPr marL="114300" indent="-114300">
              <a:defRPr/>
            </a:pPr>
            <a:r>
              <a:rPr lang="en-US" sz="1200" dirty="0">
                <a:latin typeface="Arial" charset="0"/>
              </a:rPr>
              <a:t>RIH a gas lift completion on 2.3/8” NU tubing was in progress until a hold up observed on top of 4.5” liner, tried with working on the string but no success to pass obstruction. It was decided to connect a standpipe hose and try passing an obstruction by washing down. Operation is carried out by using of 2 3/8” completion Tubing + X/O + FOSV + Circulation head, the makeup done in the V-door due to the high stick up of the string once held up. After stopping of wash down the Tubing was B/O in order to be laid down and it immediately started tilting upside down due to the weight above the Elevator was bigger than the weight of the Tubing below the Elevator. The hanging assembly flipped 180 degrees and the Tubing slid down thru the Elevator dropping near the driller room and on the ground.</a:t>
            </a:r>
            <a:endParaRPr lang="en-US" sz="1200" dirty="0">
              <a:solidFill>
                <a:srgbClr val="000000"/>
              </a:solidFill>
              <a:latin typeface="Arial" charset="0"/>
            </a:endParaRPr>
          </a:p>
          <a:p>
            <a:pPr marL="114300" indent="-114300">
              <a:defRPr/>
            </a:pPr>
            <a:endParaRPr lang="en-US" sz="1100" dirty="0">
              <a:solidFill>
                <a:srgbClr val="000000"/>
              </a:solidFill>
              <a:latin typeface="Arial" charset="0"/>
            </a:endParaRPr>
          </a:p>
          <a:p>
            <a:pPr marL="114300" indent="-114300" algn="just" eaLnBrk="0" hangingPunct="0">
              <a:defRPr/>
            </a:pPr>
            <a:r>
              <a:rPr lang="en-US" sz="1600" b="1" dirty="0">
                <a:solidFill>
                  <a:srgbClr val="333399"/>
                </a:solidFill>
                <a:latin typeface="Tahoma" pitchFamily="34" charset="0"/>
              </a:rPr>
              <a:t>Your learning from this incident..</a:t>
            </a:r>
          </a:p>
          <a:p>
            <a:pPr marL="114300" indent="-114300" algn="just" eaLnBrk="0" hangingPunct="0">
              <a:defRPr/>
            </a:pPr>
            <a:endParaRPr lang="en-US" sz="800" dirty="0">
              <a:solidFill>
                <a:srgbClr val="000000"/>
              </a:solidFill>
              <a:latin typeface="Arial" charset="0"/>
            </a:endParaRPr>
          </a:p>
          <a:p>
            <a:pPr marL="171450" indent="-171450">
              <a:buFont typeface="Wingdings" panose="05000000000000000000" pitchFamily="2" charset="2"/>
              <a:buChar char="§"/>
              <a:defRPr/>
            </a:pPr>
            <a:r>
              <a:rPr lang="en-US" sz="1100" dirty="0">
                <a:latin typeface="Arial" charset="0"/>
                <a:cs typeface="Tahoma" pitchFamily="34" charset="0"/>
              </a:rPr>
              <a:t> </a:t>
            </a:r>
            <a:r>
              <a:rPr lang="en-US" sz="1200" dirty="0">
                <a:latin typeface="Arial" charset="0"/>
                <a:cs typeface="Tahoma" pitchFamily="34" charset="0"/>
              </a:rPr>
              <a:t>Always e</a:t>
            </a:r>
            <a:r>
              <a:rPr lang="en-US" sz="1200" dirty="0">
                <a:latin typeface="Arial" charset="0"/>
              </a:rPr>
              <a:t>nsure relevant SOP is followed, otherwise manage process thru MOC with proper risk assessment done</a:t>
            </a:r>
          </a:p>
          <a:p>
            <a:pPr marL="171450" indent="-171450">
              <a:buFont typeface="Wingdings" panose="05000000000000000000" pitchFamily="2" charset="2"/>
              <a:buChar char="§"/>
              <a:defRPr/>
            </a:pPr>
            <a:r>
              <a:rPr lang="en-US" sz="1200" dirty="0">
                <a:latin typeface="Arial" charset="0"/>
              </a:rPr>
              <a:t> Always ensure AD not to be left acting alone on the brake in any non routine operations must be supervised by RM and carried out by the Driller</a:t>
            </a:r>
          </a:p>
          <a:p>
            <a:pPr marL="171450" indent="-171450">
              <a:buFont typeface="Wingdings" panose="05000000000000000000" pitchFamily="2" charset="2"/>
              <a:buChar char="§"/>
              <a:defRPr/>
            </a:pPr>
            <a:r>
              <a:rPr lang="en-US" sz="1200" dirty="0">
                <a:latin typeface="Arial" charset="0"/>
              </a:rPr>
              <a:t> Always ensure to utilize Power swivel regardless of string rotation is required or not (otherwise initiate an MOC)</a:t>
            </a:r>
          </a:p>
          <a:p>
            <a:pPr marL="171450" indent="-171450">
              <a:buFont typeface="Wingdings" panose="05000000000000000000" pitchFamily="2" charset="2"/>
              <a:buChar char="§"/>
              <a:defRPr/>
            </a:pPr>
            <a:r>
              <a:rPr lang="en-US" sz="1200" dirty="0">
                <a:latin typeface="Arial" charset="0"/>
              </a:rPr>
              <a:t>Always ensure positive Handover happen on the Site location </a:t>
            </a:r>
            <a:r>
              <a:rPr lang="en-US" sz="1200" dirty="0">
                <a:solidFill>
                  <a:schemeClr val="accent2"/>
                </a:solidFill>
                <a:latin typeface="Arial" charset="0"/>
              </a:rPr>
              <a:t>.</a:t>
            </a:r>
          </a:p>
          <a:p>
            <a:pPr marL="114300" indent="-114300">
              <a:defRPr/>
            </a:pPr>
            <a:endParaRPr lang="en-US" sz="1100" dirty="0">
              <a:solidFill>
                <a:srgbClr val="000000"/>
              </a:solidFill>
              <a:latin typeface="Arial" charset="0"/>
            </a:endParaRPr>
          </a:p>
        </p:txBody>
      </p:sp>
      <p:sp>
        <p:nvSpPr>
          <p:cNvPr id="43010"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eaLnBrk="0" hangingPunct="0">
              <a:spcBef>
                <a:spcPct val="50000"/>
              </a:spcBef>
            </a:pPr>
            <a:endParaRPr lang="en-GB" sz="6000">
              <a:solidFill>
                <a:srgbClr val="FF0000"/>
              </a:solidFill>
              <a:sym typeface="Webdings" pitchFamily="18" charset="2"/>
            </a:endParaRPr>
          </a:p>
        </p:txBody>
      </p:sp>
      <p:sp>
        <p:nvSpPr>
          <p:cNvPr id="43011" name="TextBox 16"/>
          <p:cNvSpPr txBox="1">
            <a:spLocks noChangeArrowheads="1"/>
          </p:cNvSpPr>
          <p:nvPr/>
        </p:nvSpPr>
        <p:spPr bwMode="auto">
          <a:xfrm>
            <a:off x="2493141" y="6307933"/>
            <a:ext cx="5300663" cy="336550"/>
          </a:xfrm>
          <a:prstGeom prst="rect">
            <a:avLst/>
          </a:prstGeom>
          <a:solidFill>
            <a:schemeClr val="accent2"/>
          </a:solidFill>
          <a:ln w="9525">
            <a:noFill/>
            <a:miter lim="800000"/>
            <a:headEnd/>
            <a:tailEnd/>
          </a:ln>
        </p:spPr>
        <p:txBody>
          <a:bodyPr>
            <a:spAutoFit/>
          </a:bodyPr>
          <a:lstStyle/>
          <a:p>
            <a:r>
              <a:rPr lang="en-US" sz="1600" b="1" dirty="0">
                <a:solidFill>
                  <a:srgbClr val="FFFF00"/>
                </a:solidFill>
                <a:latin typeface="Tahoma" pitchFamily="34" charset="0"/>
                <a:cs typeface="Tahoma" pitchFamily="34" charset="0"/>
              </a:rPr>
              <a:t>Utilize Power swivel for washing down operation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PDO Second Alert</a:t>
            </a:r>
          </a:p>
        </p:txBody>
      </p:sp>
      <p:pic>
        <p:nvPicPr>
          <p:cNvPr id="43016" name="Picture 7"/>
          <p:cNvPicPr>
            <a:picLocks noChangeAspect="1" noChangeArrowheads="1"/>
          </p:cNvPicPr>
          <p:nvPr/>
        </p:nvPicPr>
        <p:blipFill>
          <a:blip r:embed="rId3"/>
          <a:srcRect/>
          <a:stretch>
            <a:fillRect/>
          </a:stretch>
        </p:blipFill>
        <p:spPr bwMode="auto">
          <a:xfrm>
            <a:off x="6043720" y="3733800"/>
            <a:ext cx="2946791" cy="2027239"/>
          </a:xfrm>
          <a:prstGeom prst="rect">
            <a:avLst/>
          </a:prstGeom>
          <a:noFill/>
          <a:ln w="9525">
            <a:noFill/>
            <a:miter lim="800000"/>
            <a:headEnd/>
            <a:tailEnd/>
          </a:ln>
        </p:spPr>
      </p:pic>
      <p:sp>
        <p:nvSpPr>
          <p:cNvPr id="43017" name="Freeform 132"/>
          <p:cNvSpPr>
            <a:spLocks/>
          </p:cNvSpPr>
          <p:nvPr/>
        </p:nvSpPr>
        <p:spPr bwMode="auto">
          <a:xfrm>
            <a:off x="8550435" y="535490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43018" name="Picture 2" descr="D:\Backup\2 .MIDWESCO Incidents\2021\august\PIC &amp; Doc\IMG-20210811-WA0010.jpg"/>
          <p:cNvPicPr>
            <a:picLocks noChangeAspect="1" noChangeArrowheads="1"/>
          </p:cNvPicPr>
          <p:nvPr/>
        </p:nvPicPr>
        <p:blipFill>
          <a:blip r:embed="rId4"/>
          <a:srcRect/>
          <a:stretch>
            <a:fillRect/>
          </a:stretch>
        </p:blipFill>
        <p:spPr bwMode="auto">
          <a:xfrm>
            <a:off x="6043720" y="1281906"/>
            <a:ext cx="2844234" cy="1905000"/>
          </a:xfrm>
          <a:prstGeom prst="rect">
            <a:avLst/>
          </a:prstGeom>
          <a:noFill/>
          <a:ln w="9525">
            <a:noFill/>
            <a:miter lim="800000"/>
            <a:headEnd/>
            <a:tailEnd/>
          </a:ln>
        </p:spPr>
      </p:pic>
      <p:grpSp>
        <p:nvGrpSpPr>
          <p:cNvPr id="43019" name="Group 131"/>
          <p:cNvGrpSpPr>
            <a:grpSpLocks/>
          </p:cNvGrpSpPr>
          <p:nvPr/>
        </p:nvGrpSpPr>
        <p:grpSpPr bwMode="auto">
          <a:xfrm>
            <a:off x="8594725" y="2905919"/>
            <a:ext cx="336550" cy="544513"/>
            <a:chOff x="3504" y="544"/>
            <a:chExt cx="2287" cy="1855"/>
          </a:xfrm>
        </p:grpSpPr>
        <p:sp>
          <p:nvSpPr>
            <p:cNvPr id="4302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4302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43020" name="Oval 1"/>
          <p:cNvSpPr>
            <a:spLocks noChangeArrowheads="1"/>
          </p:cNvSpPr>
          <p:nvPr/>
        </p:nvSpPr>
        <p:spPr bwMode="auto">
          <a:xfrm>
            <a:off x="6677025" y="1828800"/>
            <a:ext cx="1095375" cy="914400"/>
          </a:xfrm>
          <a:prstGeom prst="ellipse">
            <a:avLst/>
          </a:prstGeom>
          <a:noFill/>
          <a:ln w="28575" algn="ctr">
            <a:solidFill>
              <a:srgbClr val="FF0000"/>
            </a:solidFill>
            <a:round/>
            <a:headEnd/>
            <a:tailEnd/>
          </a:ln>
        </p:spPr>
        <p:txBody>
          <a:bodyPr/>
          <a:lstStyle/>
          <a:p>
            <a:pPr eaLnBrk="0" hangingPunct="0"/>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323850" y="1125538"/>
            <a:ext cx="8351838" cy="3600986"/>
          </a:xfrm>
          <a:prstGeom prst="rect">
            <a:avLst/>
          </a:prstGeom>
          <a:noFill/>
          <a:ln w="19050">
            <a:noFill/>
            <a:miter lim="800000"/>
            <a:headEnd/>
            <a:tailEnd/>
          </a:ln>
        </p:spPr>
        <p:txBody>
          <a:bodyPr>
            <a:spAutoFit/>
          </a:bodyPr>
          <a:lstStyle/>
          <a:p>
            <a:pPr algn="just">
              <a:spcBef>
                <a:spcPct val="50000"/>
              </a:spcBef>
            </a:pPr>
            <a:endParaRPr lang="en-US" sz="600" dirty="0">
              <a:solidFill>
                <a:srgbClr val="000000"/>
              </a:solidFill>
              <a:latin typeface="Arial" charset="0"/>
            </a:endParaRPr>
          </a:p>
          <a:p>
            <a:endParaRPr lang="en-US" sz="600" dirty="0">
              <a:solidFill>
                <a:srgbClr val="000000"/>
              </a:solidFill>
              <a:latin typeface="Arial" charset="0"/>
            </a:endParaRPr>
          </a:p>
          <a:p>
            <a:r>
              <a:rPr lang="en-US" sz="1600" b="1" dirty="0">
                <a:solidFill>
                  <a:srgbClr val="FF0000"/>
                </a:solidFill>
                <a:latin typeface="Tahoma" pitchFamily="34" charset="0"/>
              </a:rPr>
              <a:t>As a learning from this incident and ensure continual improvement all contract</a:t>
            </a:r>
          </a:p>
          <a:p>
            <a:r>
              <a:rPr lang="en-US" sz="1600" b="1" dirty="0">
                <a:solidFill>
                  <a:srgbClr val="FF0000"/>
                </a:solidFill>
                <a:latin typeface="Tahoma" pitchFamily="34" charset="0"/>
              </a:rPr>
              <a:t>managers must review their HSE HEMP against the questions asked below        </a:t>
            </a:r>
          </a:p>
          <a:p>
            <a:endParaRPr lang="en-US" sz="1600" b="1" dirty="0">
              <a:solidFill>
                <a:srgbClr val="FF0000"/>
              </a:solidFill>
              <a:latin typeface="Tahoma" pitchFamily="34" charset="0"/>
            </a:endParaRPr>
          </a:p>
          <a:p>
            <a:r>
              <a:rPr lang="en-US" sz="1600" b="1" dirty="0">
                <a:latin typeface="Tahoma" pitchFamily="34" charset="0"/>
              </a:rPr>
              <a:t>Confirm the following:</a:t>
            </a:r>
            <a:endParaRPr lang="en-US" sz="1600" dirty="0">
              <a:latin typeface="Tahoma" pitchFamily="34" charset="0"/>
            </a:endParaRPr>
          </a:p>
          <a:p>
            <a:endParaRPr lang="en-US" sz="1400" dirty="0">
              <a:solidFill>
                <a:srgbClr val="FF0000"/>
              </a:solidFill>
              <a:latin typeface="Arial" charset="0"/>
            </a:endParaRPr>
          </a:p>
          <a:p>
            <a:pPr>
              <a:buFont typeface="Arial" charset="0"/>
              <a:buAutoNum type="arabicPeriod"/>
            </a:pPr>
            <a:endParaRPr lang="en-US" sz="1400" dirty="0">
              <a:solidFill>
                <a:schemeClr val="accent2"/>
              </a:solidFill>
              <a:latin typeface="Arial" charset="0"/>
              <a:sym typeface="Wingdings" pitchFamily="2" charset="2"/>
            </a:endParaRPr>
          </a:p>
          <a:p>
            <a:pPr>
              <a:buFont typeface="Arial" charset="0"/>
              <a:buAutoNum type="arabicPeriod"/>
            </a:pPr>
            <a:r>
              <a:rPr lang="en-US" sz="1400" dirty="0">
                <a:solidFill>
                  <a:schemeClr val="accent2"/>
                </a:solidFill>
                <a:latin typeface="Arial" charset="0"/>
                <a:sym typeface="Wingdings" pitchFamily="2" charset="2"/>
              </a:rPr>
              <a:t>Do you ensure MOC process is followed by front line supervisors?</a:t>
            </a:r>
          </a:p>
          <a:p>
            <a:pPr>
              <a:buFont typeface="Arial" charset="0"/>
              <a:buAutoNum type="arabicPeriod"/>
            </a:pPr>
            <a:r>
              <a:rPr lang="en-US" sz="1400" dirty="0">
                <a:solidFill>
                  <a:schemeClr val="accent2"/>
                </a:solidFill>
                <a:latin typeface="Arial" charset="0"/>
                <a:sym typeface="Wingdings" pitchFamily="2" charset="2"/>
              </a:rPr>
              <a:t>Do you ensure all your risks are managed appropriately by your supervisory staff?</a:t>
            </a:r>
          </a:p>
          <a:p>
            <a:pPr>
              <a:buFont typeface="Arial" charset="0"/>
              <a:buAutoNum type="arabicPeriod"/>
            </a:pPr>
            <a:r>
              <a:rPr lang="en-US" sz="1400" dirty="0">
                <a:solidFill>
                  <a:schemeClr val="accent2"/>
                </a:solidFill>
                <a:latin typeface="Arial" charset="0"/>
                <a:sym typeface="Wingdings" pitchFamily="2" charset="2"/>
              </a:rPr>
              <a:t>Do you ensure organization are having protocols for addressing personnel issues &amp; Emergency ?</a:t>
            </a:r>
          </a:p>
          <a:p>
            <a:pPr>
              <a:buFont typeface="Arial" charset="0"/>
              <a:buAutoNum type="arabicPeriod"/>
            </a:pPr>
            <a:r>
              <a:rPr lang="en-US" sz="1400" dirty="0">
                <a:solidFill>
                  <a:schemeClr val="accent2"/>
                </a:solidFill>
                <a:latin typeface="Arial" charset="0"/>
                <a:sym typeface="Wingdings" pitchFamily="2" charset="2"/>
              </a:rPr>
              <a:t>Do you ensure Your Learning from incident process is effective?</a:t>
            </a:r>
          </a:p>
          <a:p>
            <a:pPr>
              <a:buFont typeface="Arial" charset="0"/>
              <a:buAutoNum type="arabicPeriod"/>
            </a:pPr>
            <a:r>
              <a:rPr lang="en-US" sz="1400" dirty="0">
                <a:solidFill>
                  <a:schemeClr val="accent2"/>
                </a:solidFill>
                <a:latin typeface="Arial" charset="0"/>
                <a:sym typeface="Wingdings" pitchFamily="2" charset="2"/>
              </a:rPr>
              <a:t> Do you ensure  front line supervisors are monitored appropriately by line managers?</a:t>
            </a:r>
          </a:p>
          <a:p>
            <a:pPr>
              <a:buFont typeface="Arial" charset="0"/>
              <a:buAutoNum type="arabicPeriod"/>
            </a:pPr>
            <a:r>
              <a:rPr lang="en-US" sz="1400" dirty="0">
                <a:solidFill>
                  <a:schemeClr val="accent2"/>
                </a:solidFill>
                <a:latin typeface="Arial" charset="0"/>
                <a:sym typeface="Wingdings" pitchFamily="2" charset="2"/>
              </a:rPr>
              <a:t>Do you ensure a Positive handover happens in the Site location?</a:t>
            </a:r>
          </a:p>
          <a:p>
            <a:endParaRPr lang="en-US" sz="1000" i="1" dirty="0">
              <a:solidFill>
                <a:srgbClr val="0033CC"/>
              </a:solidFill>
              <a:latin typeface="Arial" charset="0"/>
              <a:sym typeface="Wingdings" pitchFamily="2" charset="2"/>
            </a:endParaRPr>
          </a:p>
          <a:p>
            <a:endParaRPr lang="en-US" sz="1000" i="1" dirty="0">
              <a:solidFill>
                <a:srgbClr val="0033CC"/>
              </a:solidFill>
              <a:latin typeface="Arial" charset="0"/>
              <a:sym typeface="Wingdings" pitchFamily="2" charset="2"/>
            </a:endParaRPr>
          </a:p>
          <a:p>
            <a:endParaRPr lang="en-US" sz="1000" i="1" dirty="0">
              <a:solidFill>
                <a:srgbClr val="0033CC"/>
              </a:solidFill>
              <a:latin typeface="Arial" charset="0"/>
              <a:sym typeface="Wingdings" pitchFamily="2" charset="2"/>
            </a:endParaRPr>
          </a:p>
          <a:p>
            <a:r>
              <a:rPr lang="en-US" sz="1000" i="1" dirty="0">
                <a:solidFill>
                  <a:srgbClr val="0033CC"/>
                </a:solidFill>
                <a:latin typeface="Arial" charset="0"/>
                <a:sym typeface="Wingdings" pitchFamily="2" charset="2"/>
              </a:rPr>
              <a:t>* If the answer is NO to any of the above questions please ensure you take action to correct this finding. </a:t>
            </a:r>
          </a:p>
        </p:txBody>
      </p:sp>
      <p:grpSp>
        <p:nvGrpSpPr>
          <p:cNvPr id="45058" name="Group 9"/>
          <p:cNvGrpSpPr>
            <a:grpSpLocks/>
          </p:cNvGrpSpPr>
          <p:nvPr/>
        </p:nvGrpSpPr>
        <p:grpSpPr bwMode="auto">
          <a:xfrm>
            <a:off x="12700" y="-228600"/>
            <a:ext cx="8920163" cy="990600"/>
            <a:chOff x="9" y="-144"/>
            <a:chExt cx="6087" cy="624"/>
          </a:xfrm>
        </p:grpSpPr>
        <p:sp>
          <p:nvSpPr>
            <p:cNvPr id="45061"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Management self audit </a:t>
              </a:r>
            </a:p>
          </p:txBody>
        </p:sp>
        <p:sp>
          <p:nvSpPr>
            <p:cNvPr id="45063"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hangingPunct="0">
                <a:spcBef>
                  <a:spcPct val="10000"/>
                </a:spcBef>
              </a:pPr>
              <a:endParaRPr lang="en-GB" sz="1200" b="1">
                <a:solidFill>
                  <a:srgbClr val="000000"/>
                </a:solidFill>
                <a:latin typeface="Arial" charset="0"/>
              </a:endParaRPr>
            </a:p>
          </p:txBody>
        </p:sp>
        <p:sp>
          <p:nvSpPr>
            <p:cNvPr id="45064"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45059" name="Rectangle 8"/>
          <p:cNvSpPr>
            <a:spLocks noChangeArrowheads="1"/>
          </p:cNvSpPr>
          <p:nvPr/>
        </p:nvSpPr>
        <p:spPr bwMode="auto">
          <a:xfrm>
            <a:off x="152400" y="836711"/>
            <a:ext cx="6445995" cy="307777"/>
          </a:xfrm>
          <a:prstGeom prst="rect">
            <a:avLst/>
          </a:prstGeom>
          <a:noFill/>
          <a:ln w="9525">
            <a:noFill/>
            <a:miter lim="800000"/>
            <a:headEnd/>
            <a:tailEnd/>
          </a:ln>
        </p:spPr>
        <p:txBody>
          <a:bodyPr wrap="none">
            <a:spAutoFit/>
          </a:bodyPr>
          <a:lstStyle/>
          <a:p>
            <a:pPr marL="114300" indent="-114300" algn="just" eaLnBrk="0" hangingPunct="0"/>
            <a:r>
              <a:rPr lang="en-US" sz="1400" b="1" dirty="0">
                <a:solidFill>
                  <a:srgbClr val="333399"/>
                </a:solidFill>
                <a:latin typeface="Tahoma" pitchFamily="34" charset="0"/>
              </a:rPr>
              <a:t>Date:11.08.2021                       Incident title: HIPO #44 Dropped Joint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92717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2C0B1E7-6F62-4C41-B9A6-63E99A30260E}"/>
</file>

<file path=customXml/itemProps2.xml><?xml version="1.0" encoding="utf-8"?>
<ds:datastoreItem xmlns:ds="http://schemas.openxmlformats.org/officeDocument/2006/customXml" ds:itemID="{60D548CB-872E-42C1-83F7-1EC3964D8FFC}"/>
</file>

<file path=customXml/itemProps3.xml><?xml version="1.0" encoding="utf-8"?>
<ds:datastoreItem xmlns:ds="http://schemas.openxmlformats.org/officeDocument/2006/customXml" ds:itemID="{3116564B-CD67-4ECC-AE56-E50EE304FAA4}"/>
</file>

<file path=docProps/app.xml><?xml version="1.0" encoding="utf-8"?>
<Properties xmlns="http://schemas.openxmlformats.org/officeDocument/2006/extended-properties" xmlns:vt="http://schemas.openxmlformats.org/officeDocument/2006/docPropsVTypes">
  <Template/>
  <TotalTime>10100</TotalTime>
  <Words>619</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HiPo#44  Midwesco Final Post UWD IRC</dc:title>
  <dc:creator>MU93647</dc:creator>
  <cp:lastModifiedBy>Balushi, Sumaiya MSE36</cp:lastModifiedBy>
  <cp:revision>592</cp:revision>
  <dcterms:created xsi:type="dcterms:W3CDTF">2001-05-03T06:07:08Z</dcterms:created>
  <dcterms:modified xsi:type="dcterms:W3CDTF">2022-07-26T09:19:57Z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y fmtid="{D5CDD505-2E9C-101B-9397-08002B2CF9AE}" pid="3" name="PublishingExpirationDate">
    <vt:lpwstr/>
  </property>
  <property fmtid="{D5CDD505-2E9C-101B-9397-08002B2CF9AE}" pid="4" name="PublishingStartDate">
    <vt:lpwstr/>
  </property>
</Properties>
</file>