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74" r:id="rId5"/>
    <p:sldId id="275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lfan" initials="K" lastIdx="1" clrIdx="0">
    <p:extLst>
      <p:ext uri="{19B8F6BF-5375-455C-9EA6-DF929625EA0E}">
        <p15:presenceInfo xmlns:p15="http://schemas.microsoft.com/office/powerpoint/2012/main" userId="S::khalfan@ndsco.net::fa655694-cb65-4986-8d77-a15db432cad1" providerId="AD"/>
      </p:ext>
    </p:extLst>
  </p:cmAuthor>
  <p:cmAuthor id="2" name="Rahbi, Faisal UWODQ11" initials="RFU" lastIdx="8" clrIdx="1">
    <p:extLst>
      <p:ext uri="{19B8F6BF-5375-455C-9EA6-DF929625EA0E}">
        <p15:presenceInfo xmlns:p15="http://schemas.microsoft.com/office/powerpoint/2012/main" userId="S::Faisal.MN.Rahbi@pdo.co.om::11b81ac2-e533-440f-ba21-e89bfdbd7320" providerId="AD"/>
      </p:ext>
    </p:extLst>
  </p:cmAuthor>
  <p:cmAuthor id="3" name="Ahmed Fathy Salem" initials="AFS" lastIdx="10" clrIdx="2">
    <p:extLst>
      <p:ext uri="{19B8F6BF-5375-455C-9EA6-DF929625EA0E}">
        <p15:presenceInfo xmlns:p15="http://schemas.microsoft.com/office/powerpoint/2012/main" userId="S::Ahmed.Salem@ndsco.net::cb12d7d6-fc78-4fcf-aea0-a99d12127d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5546" autoAdjust="0"/>
  </p:normalViewPr>
  <p:slideViewPr>
    <p:cSldViewPr>
      <p:cViewPr varScale="1">
        <p:scale>
          <a:sx n="93" d="100"/>
          <a:sy n="93" d="100"/>
        </p:scale>
        <p:origin x="8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063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339" y="0"/>
            <a:ext cx="3038062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655"/>
            <a:ext cx="3038063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339" y="8831655"/>
            <a:ext cx="3038062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55AA87-4B92-460C-977B-0D3A2F64F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063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339" y="0"/>
            <a:ext cx="3038062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276" y="4415828"/>
            <a:ext cx="5141850" cy="418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655"/>
            <a:ext cx="3038063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339" y="8831655"/>
            <a:ext cx="3038062" cy="46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9EFC2-B0DD-4BF2-8694-068D2DFD7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5B704AD-0DEC-4276-A217-14915B9E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920DC4-FE34-4663-8FB7-16362F8E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085B925-3865-4333-AFCB-ABF9FE11E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F1380D9-E0BB-484F-BE96-17EE0360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281B74-92C0-4899-8AEC-B63DF05B8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7E30C0-B784-4FE2-8F9E-F07A6C441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57" t="18315" r="21409" b="6129"/>
          <a:stretch/>
        </p:blipFill>
        <p:spPr>
          <a:xfrm>
            <a:off x="5806904" y="4054631"/>
            <a:ext cx="1660696" cy="1784751"/>
          </a:xfrm>
          <a:prstGeom prst="rect">
            <a:avLst/>
          </a:prstGeom>
        </p:spPr>
      </p:pic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2164092" y="6250457"/>
            <a:ext cx="6653754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b="1" dirty="0">
                <a:solidFill>
                  <a:srgbClr val="FFC000"/>
                </a:solidFill>
                <a:latin typeface="Tahoma" pitchFamily="34" charset="0"/>
              </a:rPr>
              <a:t>Ensure Phased array UT test of raising cylinder is part of OEM COC and annual/major overhauling to detect subsurface cracks.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FDD11A28-7D39-47CC-B120-50CF728EE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98" y="804828"/>
            <a:ext cx="5710340" cy="53553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/>
            <a:r>
              <a:rPr lang="en-GB" sz="1400" b="1" dirty="0">
                <a:solidFill>
                  <a:srgbClr val="333399"/>
                </a:solidFill>
                <a:latin typeface="Tahoma" pitchFamily="34" charset="0"/>
              </a:rPr>
              <a:t>Date: 21.08.2021</a:t>
            </a:r>
            <a:r>
              <a:rPr lang="en-US" sz="1400" b="1" dirty="0">
                <a:solidFill>
                  <a:srgbClr val="333399"/>
                </a:solidFill>
                <a:latin typeface="Tahoma" pitchFamily="34" charset="0"/>
              </a:rPr>
              <a:t>                                  Incident Type: HiPo#46</a:t>
            </a:r>
          </a:p>
          <a:p>
            <a:pPr marL="114300" indent="-114300" algn="just">
              <a:defRPr/>
            </a:pPr>
            <a:endParaRPr lang="en-US" sz="14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  <a:endParaRPr lang="en-US" sz="1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14300" indent="-114300" algn="just">
              <a:defRPr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On August 21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2021, after lowering the substructure, crew connected mast raising cylinders to the mast and attempt to lower the mast, at 17:30hrs, and during mast lowering (approximately at 80 degree), suddenly mast descended uncontrolled due to failure of both mast raising cylinders. No injuries were incurred.</a:t>
            </a:r>
          </a:p>
          <a:p>
            <a:pPr marL="457200" indent="-457200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  <a:cs typeface="Calibri" panose="020F0502020204030204" pitchFamily="34" charset="0"/>
              </a:rPr>
              <a:t>Findings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Based on metallurgical laboratory test results, the failure of Driller side mast raising 4 stage telescopic hydraulic cylinder assembly attributed to the fracture of circumferential weld seam between rod eye and stage 4 cylinder, which lead to the loss of cylinder integrity: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Further, Weldment fracture of the rod eye and 4th  Stage due to the presence / entrapment of slag (confirmed with the help of EDS elemental analysis) forming a discontinuity / potential stress raiser at the weld root side due to poor workmanship. This slag-entrapment or stress raiser at weld root area triggered fatigue cracking.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These damages of the welded parts in the cylinder assembly caused compression loading on the gland end of off-driller side cylinder fist stage cylinder which subsequently bulged and fractured. </a:t>
            </a:r>
            <a:endParaRPr lang="en-US" sz="12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learning from this incident..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to stay away from line of fire.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raising cylinders are synchronized while movement up or down.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Always ensure the integrity of raising cylinder hydraulic circuit (health checks, preventive and predictive maintenance work order).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11" descr="A picture containing old, dirty, broken, trunk&#10;&#10;Description automatically generated">
            <a:extLst>
              <a:ext uri="{FF2B5EF4-FFF2-40B4-BE49-F238E27FC236}">
                <a16:creationId xmlns:a16="http://schemas.microsoft.com/office/drawing/2014/main" id="{042D2738-67C3-46A0-B825-8228B720B92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760" y="1801357"/>
            <a:ext cx="1590181" cy="1813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7A8A43-A1D7-48F5-8739-3358C42D0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046" y="1808113"/>
            <a:ext cx="1590181" cy="1813055"/>
          </a:xfrm>
          <a:prstGeom prst="rect">
            <a:avLst/>
          </a:prstGeom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785C55CF-01EB-414D-984C-E8CF8EC18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4869" y="3639132"/>
            <a:ext cx="28956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Sheared Driller side Mast Raising cylinder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F8C34B24-606F-4F5D-B3FA-C4244BD3B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626" y="5973457"/>
            <a:ext cx="28956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Phased array UT Test</a:t>
            </a:r>
          </a:p>
        </p:txBody>
      </p:sp>
      <p:grpSp>
        <p:nvGrpSpPr>
          <p:cNvPr id="20" name="Group 131">
            <a:extLst>
              <a:ext uri="{FF2B5EF4-FFF2-40B4-BE49-F238E27FC236}">
                <a16:creationId xmlns:a16="http://schemas.microsoft.com/office/drawing/2014/main" id="{7846D893-1E6B-414F-845C-62577A66280A}"/>
              </a:ext>
            </a:extLst>
          </p:cNvPr>
          <p:cNvGrpSpPr>
            <a:grpSpLocks/>
          </p:cNvGrpSpPr>
          <p:nvPr/>
        </p:nvGrpSpPr>
        <p:grpSpPr bwMode="auto">
          <a:xfrm>
            <a:off x="8649571" y="3193158"/>
            <a:ext cx="336550" cy="544513"/>
            <a:chOff x="3504" y="544"/>
            <a:chExt cx="2287" cy="1855"/>
          </a:xfrm>
        </p:grpSpPr>
        <p:sp>
          <p:nvSpPr>
            <p:cNvPr id="21" name="Line 129">
              <a:extLst>
                <a:ext uri="{FF2B5EF4-FFF2-40B4-BE49-F238E27FC236}">
                  <a16:creationId xmlns:a16="http://schemas.microsoft.com/office/drawing/2014/main" id="{8A790074-7F4B-449A-B785-6BCE2ABF3B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0">
              <a:extLst>
                <a:ext uri="{FF2B5EF4-FFF2-40B4-BE49-F238E27FC236}">
                  <a16:creationId xmlns:a16="http://schemas.microsoft.com/office/drawing/2014/main" id="{FC8BC6D4-10DC-4009-B87B-1E2DB668DA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CFEF1E0-05ED-4EDA-A2E7-E082D3A9C54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66" t="11481" r="20000" b="5947"/>
          <a:stretch/>
        </p:blipFill>
        <p:spPr>
          <a:xfrm>
            <a:off x="7467600" y="4036669"/>
            <a:ext cx="1492628" cy="1820677"/>
          </a:xfrm>
          <a:prstGeom prst="rect">
            <a:avLst/>
          </a:prstGeom>
        </p:spPr>
      </p:pic>
      <p:sp>
        <p:nvSpPr>
          <p:cNvPr id="23" name="Freeform 132">
            <a:extLst>
              <a:ext uri="{FF2B5EF4-FFF2-40B4-BE49-F238E27FC236}">
                <a16:creationId xmlns:a16="http://schemas.microsoft.com/office/drawing/2014/main" id="{91656A3D-BC0F-4998-8ED8-0235592B1BE0}"/>
              </a:ext>
            </a:extLst>
          </p:cNvPr>
          <p:cNvSpPr>
            <a:spLocks/>
          </p:cNvSpPr>
          <p:nvPr/>
        </p:nvSpPr>
        <p:spPr bwMode="auto">
          <a:xfrm>
            <a:off x="8558994" y="5424865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28600" y="1379736"/>
            <a:ext cx="8351838" cy="418576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a learning from this incident and ensure continual improvement all contract</a:t>
            </a: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managers must review their HSE HEMP against the questions asked below        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Confirm the following: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defRPr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ensure minimum/total elimination of people on rig floor while lowering/raising the mast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ensure raising cylinder manufacturing data book is part of your quality control of your certification procedure  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ensure Phased array UT test inspection part of maintenance requirements for annual and major overhauling raising/lowering cylinders.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ensure raising/lowering cylinders movement are synchronized via monitoring system while moving up or down?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ensure the integrity of raising cylinder hydraulic circuit (health checks, preventive and predictive maintenance work order).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4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3" indent="-119063" eaLnBrk="1" hangingPunct="1">
              <a:defRPr/>
            </a:pPr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defRPr/>
            </a:pPr>
            <a:r>
              <a:rPr lang="en-US" sz="800" i="1" dirty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* If the answer is NO to any of the above questions, please ensure you take action to correct this finding. </a:t>
            </a: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2700" y="859567"/>
            <a:ext cx="6692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/>
            <a:r>
              <a:rPr lang="en-GB" sz="1400" b="1" dirty="0">
                <a:solidFill>
                  <a:srgbClr val="333399"/>
                </a:solidFill>
                <a:latin typeface="Tahoma" pitchFamily="34" charset="0"/>
              </a:rPr>
              <a:t>Date: 21.08.2021                                  Incident Type: HiPo#46 Drop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Language xmlns="4880e4f8-4b7d-4bdd-91e3-e10d47036eca">English</Language>
    <DocId xmlns="4880e4f8-4b7d-4bdd-91e3-e10d47036eca">92719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978E12-CA52-4335-BB77-312796D754FB}"/>
</file>

<file path=customXml/itemProps2.xml><?xml version="1.0" encoding="utf-8"?>
<ds:datastoreItem xmlns:ds="http://schemas.openxmlformats.org/officeDocument/2006/customXml" ds:itemID="{417CDCFD-C2C6-4ECC-85D9-E8AEE3BFF834}">
  <ds:schemaRefs>
    <ds:schemaRef ds:uri="http://purl.org/dc/elements/1.1/"/>
    <ds:schemaRef ds:uri="http://schemas.openxmlformats.org/package/2006/metadata/core-properties"/>
    <ds:schemaRef ds:uri="9d51eac6-a7d5-47f5-a119-63d146adb134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CF46C6F-070D-40A4-B21F-D63FE5060A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12884</TotalTime>
  <Words>655</Words>
  <Application>Microsoft Office PowerPoint</Application>
  <PresentationFormat>On-screen Show (4:3)</PresentationFormat>
  <Paragraphs>53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Tahoma</vt:lpstr>
      <vt:lpstr>Times New Roman</vt:lpstr>
      <vt:lpstr>Default Design</vt:lpstr>
      <vt:lpstr>PowerPoint Presentation</vt:lpstr>
      <vt:lpstr>PowerPoint Presentation</vt:lpstr>
    </vt:vector>
  </TitlesOfParts>
  <Company>Shell Information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HiPo#46_  Post UWDIRC Final1</dc:title>
  <dc:creator>MU93647</dc:creator>
  <cp:lastModifiedBy>Balushi, Sumaiya MSE36</cp:lastModifiedBy>
  <cp:revision>660</cp:revision>
  <cp:lastPrinted>2021-09-05T06:57:23Z</cp:lastPrinted>
  <dcterms:created xsi:type="dcterms:W3CDTF">2001-05-03T06:07:08Z</dcterms:created>
  <dcterms:modified xsi:type="dcterms:W3CDTF">2022-07-26T09:27:09Z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