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EAEA"/>
    <a:srgbClr val="F2F3D7"/>
    <a:srgbClr val="FFFC00"/>
    <a:srgbClr val="FFC91D"/>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9659" autoAdjust="0"/>
  </p:normalViewPr>
  <p:slideViewPr>
    <p:cSldViewPr snapToGrid="0" snapToObjects="1">
      <p:cViewPr varScale="1">
        <p:scale>
          <a:sx n="60" d="100"/>
          <a:sy n="60" d="100"/>
        </p:scale>
        <p:origin x="884" y="4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21/02/2024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21/02/2024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21/02/2024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6360" y="1476309"/>
            <a:ext cx="7589497" cy="4362733"/>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r>
              <a:rPr lang="en-GB" sz="1100" dirty="0">
                <a:solidFill>
                  <a:srgbClr val="000000"/>
                </a:solidFill>
                <a:latin typeface="Calibri" panose="020F0502020204030204" pitchFamily="34" charset="0"/>
              </a:rPr>
              <a:t>The operation was to lower down the ESP Sheave from the Mast by use of Service winch operated by the Driller (ODS 3Ton Hydraulic Winch). While lowering down the sheave the service Winch failed resulting in uncontrolled descent of the </a:t>
            </a:r>
            <a:r>
              <a:rPr lang="en-GB" sz="1100" dirty="0" err="1">
                <a:solidFill>
                  <a:srgbClr val="000000"/>
                </a:solidFill>
                <a:latin typeface="Calibri" panose="020F0502020204030204" pitchFamily="34" charset="0"/>
              </a:rPr>
              <a:t>the</a:t>
            </a:r>
            <a:r>
              <a:rPr lang="en-GB" sz="1100" dirty="0">
                <a:solidFill>
                  <a:srgbClr val="000000"/>
                </a:solidFill>
                <a:latin typeface="Calibri" panose="020F0502020204030204" pitchFamily="34" charset="0"/>
              </a:rPr>
              <a:t> sheave on to the rig floor (sheave weight approx. 100kg with Cable suspended). Zone management was adhered to, no injuries to individuals occurred.</a:t>
            </a:r>
            <a:endParaRPr lang="en-US" sz="1100" dirty="0"/>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8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endParaRPr>
          </a:p>
          <a:p>
            <a:r>
              <a:rPr lang="en-US" sz="1200" dirty="0"/>
              <a:t>• </a:t>
            </a:r>
            <a:r>
              <a:rPr lang="en-GB" sz="1200" dirty="0">
                <a:solidFill>
                  <a:srgbClr val="000000"/>
                </a:solidFill>
                <a:latin typeface="Calibri" panose="020F0502020204030204" pitchFamily="34" charset="0"/>
              </a:rPr>
              <a:t>Service winch condition was not checked thoroughly by the mechanic  at the start of the hitch </a:t>
            </a:r>
          </a:p>
          <a:p>
            <a:r>
              <a:rPr lang="en-US" sz="1200" dirty="0"/>
              <a:t>• </a:t>
            </a:r>
            <a:r>
              <a:rPr lang="en-GB" sz="1200" dirty="0">
                <a:latin typeface="Calibri" panose="020F0502020204030204" pitchFamily="34" charset="0"/>
              </a:rPr>
              <a:t>Jumper </a:t>
            </a:r>
            <a:r>
              <a:rPr lang="en-GB" sz="1200" dirty="0">
                <a:solidFill>
                  <a:srgbClr val="000000"/>
                </a:solidFill>
                <a:latin typeface="Calibri" panose="020F0502020204030204" pitchFamily="34" charset="0"/>
              </a:rPr>
              <a:t>bar &amp; winch drum cover were not installed</a:t>
            </a:r>
            <a:r>
              <a:rPr lang="en-GB" sz="1200" dirty="0">
                <a:latin typeface="Calibri" panose="020F0502020204030204" pitchFamily="34" charset="0"/>
              </a:rPr>
              <a:t> after the last winch line replacement</a:t>
            </a:r>
            <a:r>
              <a:rPr lang="en-GB" sz="1200" dirty="0">
                <a:solidFill>
                  <a:srgbClr val="000000"/>
                </a:solidFill>
                <a:latin typeface="Calibri" panose="020F0502020204030204" pitchFamily="34" charset="0"/>
              </a:rPr>
              <a:t> </a:t>
            </a:r>
          </a:p>
          <a:p>
            <a:r>
              <a:rPr lang="en-US" sz="1200" dirty="0"/>
              <a:t>• </a:t>
            </a:r>
            <a:r>
              <a:rPr lang="en-GB" sz="1200" dirty="0" err="1">
                <a:latin typeface="Calibri" panose="020F0502020204030204" pitchFamily="34" charset="0"/>
              </a:rPr>
              <a:t>Derickman</a:t>
            </a:r>
            <a:r>
              <a:rPr lang="en-GB" sz="1200" dirty="0">
                <a:latin typeface="Calibri" panose="020F0502020204030204" pitchFamily="34" charset="0"/>
              </a:rPr>
              <a:t> safely attached winch line to the ESP Sheave, area confirmed clear before RD start </a:t>
            </a:r>
          </a:p>
          <a:p>
            <a:r>
              <a:rPr lang="en-US" sz="1200" dirty="0"/>
              <a:t>• </a:t>
            </a:r>
            <a:r>
              <a:rPr lang="en-GB" sz="1200" dirty="0">
                <a:solidFill>
                  <a:srgbClr val="000000"/>
                </a:solidFill>
                <a:latin typeface="Calibri" panose="020F0502020204030204" pitchFamily="34" charset="0"/>
              </a:rPr>
              <a:t>The communication during execution of the task was good </a:t>
            </a:r>
          </a:p>
          <a:p>
            <a:r>
              <a:rPr lang="en-US" sz="1200" dirty="0"/>
              <a:t>• </a:t>
            </a:r>
            <a:r>
              <a:rPr lang="en-GB" sz="1200" dirty="0">
                <a:solidFill>
                  <a:srgbClr val="000000"/>
                </a:solidFill>
                <a:latin typeface="Calibri" panose="020F0502020204030204" pitchFamily="34" charset="0"/>
              </a:rPr>
              <a:t>Driller checked the winch line is free yet failed to identify potential failure in Winch integrity </a:t>
            </a:r>
          </a:p>
          <a:p>
            <a:r>
              <a:rPr lang="en-US" sz="1200" dirty="0"/>
              <a:t>• </a:t>
            </a:r>
            <a:r>
              <a:rPr lang="en-GB" sz="1200" dirty="0">
                <a:solidFill>
                  <a:srgbClr val="000000"/>
                </a:solidFill>
                <a:latin typeface="Calibri" panose="020F0502020204030204" pitchFamily="34" charset="0"/>
              </a:rPr>
              <a:t>Zone management was adhered to during RD of the ESP sheave (Crew were out of the </a:t>
            </a:r>
            <a:r>
              <a:rPr lang="en-GB" sz="1200" dirty="0" err="1">
                <a:solidFill>
                  <a:srgbClr val="000000"/>
                </a:solidFill>
                <a:latin typeface="Calibri" panose="020F0502020204030204" pitchFamily="34" charset="0"/>
              </a:rPr>
              <a:t>LoF</a:t>
            </a:r>
            <a:r>
              <a:rPr lang="en-GB" sz="1200" dirty="0">
                <a:solidFill>
                  <a:srgbClr val="000000"/>
                </a:solidFill>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 :</a:t>
            </a:r>
          </a:p>
          <a:p>
            <a:pPr marL="114300" indent="-114300" algn="just">
              <a:defRPr/>
            </a:pPr>
            <a:endParaRPr lang="en-US" sz="800" b="1" dirty="0">
              <a:solidFill>
                <a:srgbClr val="0070C0"/>
              </a:solidFill>
              <a:latin typeface="Tahoma" pitchFamily="34" charset="0"/>
              <a:ea typeface="宋体" panose="02010600030101010101" pitchFamily="2" charset="-122"/>
            </a:endParaRPr>
          </a:p>
          <a:p>
            <a:r>
              <a:rPr lang="en-GB" sz="1200" dirty="0">
                <a:solidFill>
                  <a:srgbClr val="000000"/>
                </a:solidFill>
                <a:latin typeface="Calibri" panose="020F0502020204030204" pitchFamily="34" charset="0"/>
              </a:rPr>
              <a:t>- Mechanic to always ensure the work orders are available &amp; followed for checking and maintenance of equipment</a:t>
            </a:r>
          </a:p>
          <a:p>
            <a:r>
              <a:rPr lang="en-GB" sz="1200" dirty="0">
                <a:solidFill>
                  <a:srgbClr val="000000"/>
                </a:solidFill>
                <a:latin typeface="Calibri" panose="020F0502020204030204" pitchFamily="34" charset="0"/>
              </a:rPr>
              <a:t>- RM/NTP Always ensure the Supervisors play their role efficiently in verification of the quality of checks of the SCE</a:t>
            </a:r>
          </a:p>
          <a:p>
            <a:r>
              <a:rPr lang="en-GB" sz="1200" dirty="0">
                <a:solidFill>
                  <a:srgbClr val="000000"/>
                </a:solidFill>
                <a:latin typeface="Calibri" panose="020F0502020204030204" pitchFamily="34" charset="0"/>
              </a:rPr>
              <a:t>- Maintenance lead to always ensure quality maintenance program in place &amp; implemented (part of PMS and details work orders)</a:t>
            </a:r>
          </a:p>
          <a:p>
            <a:r>
              <a:rPr lang="en-GB" sz="1200" dirty="0">
                <a:solidFill>
                  <a:srgbClr val="000000"/>
                </a:solidFill>
                <a:latin typeface="Calibri" panose="020F0502020204030204" pitchFamily="34" charset="0"/>
              </a:rPr>
              <a:t>- RM /Driller/AD Always ensure the zone management is adhered to</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17</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/09/</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2023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DROP</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400" b="1" dirty="0">
                <a:solidFill>
                  <a:prstClr val="black"/>
                </a:solidFill>
                <a:latin typeface="Tahoma" pitchFamily="34" charset="0"/>
              </a:rPr>
              <a:t>4</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 </a:t>
            </a:r>
            <a:r>
              <a:rPr lang="en-US" sz="1600" b="1" dirty="0">
                <a:solidFill>
                  <a:srgbClr val="4472C4"/>
                </a:solidFill>
                <a:latin typeface="Tahoma" pitchFamily="34" charset="0"/>
              </a:rPr>
              <a:t>      </a:t>
            </a:r>
            <a:r>
              <a:rPr lang="en-US" sz="1400" b="1" dirty="0">
                <a:solidFill>
                  <a:prstClr val="black"/>
                </a:solidFill>
                <a:latin typeface="Tahoma" pitchFamily="34" charset="0"/>
              </a:rPr>
              <a:t>Activity: winching operation</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lang="en-US" b="1" dirty="0">
                <a:solidFill>
                  <a:srgbClr val="FF0000"/>
                </a:solidFill>
                <a:latin typeface="Calibri" panose="020F0502020204030204"/>
              </a:rPr>
              <a:t>ALL</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lvl="0" algn="ctr">
              <a:defRPr/>
            </a:pPr>
            <a:r>
              <a:rPr lang="en-US" sz="3200" b="1" dirty="0">
                <a:solidFill>
                  <a:srgbClr val="00B050"/>
                </a:solidFill>
                <a:latin typeface="Calibri" panose="020F0502020204030204" pitchFamily="34" charset="0"/>
                <a:ea typeface="MS PGothic" pitchFamily="34" charset="-128"/>
              </a:rPr>
              <a:t>Midwesco WPH12_HiPo#47, PIM#1159233</a:t>
            </a:r>
            <a:endParaRPr lang="en-US" sz="3200" kern="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222796" y="6111856"/>
            <a:ext cx="7735568" cy="584775"/>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Always ensure All equipment PMS work orders for task in hand is available &amp; followed</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8461" y="886752"/>
            <a:ext cx="3852897" cy="266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31">
            <a:extLst>
              <a:ext uri="{FF2B5EF4-FFF2-40B4-BE49-F238E27FC236}">
                <a16:creationId xmlns:a16="http://schemas.microsoft.com/office/drawing/2014/main" id="{AB7F76C3-B921-4139-99D6-E25E2E64024C}"/>
              </a:ext>
            </a:extLst>
          </p:cNvPr>
          <p:cNvGrpSpPr>
            <a:grpSpLocks/>
          </p:cNvGrpSpPr>
          <p:nvPr/>
        </p:nvGrpSpPr>
        <p:grpSpPr bwMode="auto">
          <a:xfrm>
            <a:off x="11464484" y="2733981"/>
            <a:ext cx="336550" cy="544513"/>
            <a:chOff x="3504" y="544"/>
            <a:chExt cx="2287" cy="1855"/>
          </a:xfrm>
        </p:grpSpPr>
        <p:sp>
          <p:nvSpPr>
            <p:cNvPr id="2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8"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5158" y="3733800"/>
            <a:ext cx="3886199"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reeform 132">
            <a:extLst>
              <a:ext uri="{FF2B5EF4-FFF2-40B4-BE49-F238E27FC236}">
                <a16:creationId xmlns:a16="http://schemas.microsoft.com/office/drawing/2014/main" id="{A68310E0-CF63-4276-BC7B-52B36A6230C6}"/>
              </a:ext>
            </a:extLst>
          </p:cNvPr>
          <p:cNvSpPr>
            <a:spLocks/>
          </p:cNvSpPr>
          <p:nvPr/>
        </p:nvSpPr>
        <p:spPr bwMode="auto">
          <a:xfrm>
            <a:off x="11404159" y="5448701"/>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lvl="0"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US" sz="2400" b="1" dirty="0">
                <a:solidFill>
                  <a:srgbClr val="00B050"/>
                </a:solidFill>
                <a:ea typeface="MS PGothic" pitchFamily="34" charset="-128"/>
              </a:rPr>
              <a:t>Midwesco WPH12_HiPo#47, PIM#1159233</a:t>
            </a:r>
            <a:br>
              <a:rPr lang="en-US" sz="2400" kern="0" dirty="0">
                <a:latin typeface="Times New Roman" panose="02020603050405020304" pitchFamily="18" charset="0"/>
                <a:cs typeface="Times New Roman" panose="02020603050405020304" pitchFamily="18" charset="0"/>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4478149"/>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all winches  guards  are installed  after inspections   ?</a:t>
            </a:r>
          </a:p>
          <a:p>
            <a:pPr marL="342900" indent="-342900">
              <a:buFont typeface="+mj-lt"/>
              <a:buAutoNum type="arabicPeriod"/>
              <a:defRPr/>
            </a:pPr>
            <a:r>
              <a:rPr lang="en-US" sz="1600" dirty="0">
                <a:latin typeface="Calibri" panose="020F0502020204030204" pitchFamily="34" charset="0"/>
                <a:sym typeface="Wingdings" pitchFamily="2" charset="2"/>
              </a:rPr>
              <a:t>Do you ensure out of supervisors are aware of equipment design &amp; OEM parts?</a:t>
            </a:r>
          </a:p>
          <a:p>
            <a:pPr marL="342900" indent="-342900">
              <a:buFont typeface="+mj-lt"/>
              <a:buAutoNum type="arabicPeriod"/>
              <a:defRPr/>
            </a:pPr>
            <a:r>
              <a:rPr lang="en-US" sz="1600" dirty="0">
                <a:latin typeface="Calibri" panose="020F0502020204030204" pitchFamily="34" charset="0"/>
                <a:sym typeface="Wingdings" pitchFamily="2" charset="2"/>
              </a:rPr>
              <a:t>Do you ensure all critical equipment  SOP for maintenance are available  ?</a:t>
            </a:r>
          </a:p>
          <a:p>
            <a:pPr marL="342900" indent="-342900">
              <a:buFont typeface="+mj-lt"/>
              <a:buAutoNum type="arabicPeriod"/>
              <a:defRPr/>
            </a:pPr>
            <a:r>
              <a:rPr lang="en-US" sz="1600" dirty="0">
                <a:latin typeface="Calibri" panose="020F0502020204030204" pitchFamily="34" charset="0"/>
                <a:sym typeface="Wingdings" pitchFamily="2" charset="2"/>
              </a:rPr>
              <a:t>Do you ensure Hoist mechanic are having sufficient competency for the implementation of PMS</a:t>
            </a:r>
          </a:p>
          <a:p>
            <a:pPr marL="342900" indent="-342900">
              <a:buFont typeface="+mj-lt"/>
              <a:buAutoNum type="arabicPeriod"/>
              <a:defRPr/>
            </a:pPr>
            <a:r>
              <a:rPr lang="en-US" sz="1600" dirty="0">
                <a:latin typeface="Calibri" panose="020F0502020204030204" pitchFamily="34" charset="0"/>
                <a:sym typeface="Wingdings" pitchFamily="2" charset="2"/>
              </a:rPr>
              <a:t>Do you ensure newly assigned mechanics are given appropriate introduction to assigned unit?</a:t>
            </a:r>
          </a:p>
          <a:p>
            <a:pPr marL="342900" indent="-342900">
              <a:buFont typeface="+mj-lt"/>
              <a:buAutoNum type="arabicPeriod"/>
              <a:defRPr/>
            </a:pPr>
            <a:r>
              <a:rPr lang="en-US" sz="1600" dirty="0">
                <a:latin typeface="Calibri" panose="020F0502020204030204" pitchFamily="34" charset="0"/>
                <a:sym typeface="Wingdings" pitchFamily="2" charset="2"/>
              </a:rPr>
              <a:t>Do you ensure all staff are adhering to zone management Procedures</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3" name="Rectangle 8">
            <a:extLst>
              <a:ext uri="{FF2B5EF4-FFF2-40B4-BE49-F238E27FC236}">
                <a16:creationId xmlns:a16="http://schemas.microsoft.com/office/drawing/2014/main" id="{857E3DA5-12DA-0817-9CBD-98106C7756CF}"/>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17</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/09/</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2023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dirty="0">
                <a:solidFill>
                  <a:srgbClr val="4472C4"/>
                </a:solidFill>
                <a:latin typeface="Tahoma" pitchFamily="34" charset="0"/>
              </a:rPr>
              <a:t>DROP</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400" b="1" dirty="0">
                <a:solidFill>
                  <a:prstClr val="black"/>
                </a:solidFill>
                <a:latin typeface="Tahoma" pitchFamily="34" charset="0"/>
              </a:rPr>
              <a:t>4</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 </a:t>
            </a:r>
            <a:r>
              <a:rPr lang="en-US" sz="1600" b="1" dirty="0">
                <a:solidFill>
                  <a:srgbClr val="4472C4"/>
                </a:solidFill>
                <a:latin typeface="Tahoma" pitchFamily="34" charset="0"/>
              </a:rPr>
              <a:t>      </a:t>
            </a:r>
            <a:r>
              <a:rPr lang="en-US" sz="1400" b="1" dirty="0">
                <a:solidFill>
                  <a:prstClr val="black"/>
                </a:solidFill>
                <a:latin typeface="Tahoma" pitchFamily="34" charset="0"/>
              </a:rPr>
              <a:t>Activity: winching operation</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92851</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schemas.microsoft.com/sharepoint/v3"/>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9d51eac6-a7d5-47f5-a119-63d146adb134"/>
    <ds:schemaRef ds:uri="http://purl.org/dc/dcmitype/"/>
    <ds:schemaRef ds:uri="http://purl.org/dc/terms/"/>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C9CB2CDA-E547-48A1-9A2E-42302340D83D}"/>
</file>

<file path=docProps/app.xml><?xml version="1.0" encoding="utf-8"?>
<Properties xmlns="http://schemas.openxmlformats.org/officeDocument/2006/extended-properties" xmlns:vt="http://schemas.openxmlformats.org/officeDocument/2006/docPropsVTypes">
  <Template>TM02892315[[fn=Wisp]]</Template>
  <TotalTime>5757</TotalTime>
  <Words>701</Words>
  <Application>Microsoft Office PowerPoint</Application>
  <PresentationFormat>Widescreen</PresentationFormat>
  <Paragraphs>65</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Midwesco WPH12_HiPo#47, PIM#1159233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HiPo#47 HiPo#12 Dropped sheave_PIM#1159233</dc:title>
  <dc:creator>nazar@umsoman.com</dc:creator>
  <cp:lastModifiedBy>Zakwani, Salim MSE36</cp:lastModifiedBy>
  <cp:revision>354</cp:revision>
  <dcterms:created xsi:type="dcterms:W3CDTF">2018-09-24T07:27:56Z</dcterms:created>
  <dcterms:modified xsi:type="dcterms:W3CDTF">2024-02-21T03:50:40Z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