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89056" autoAdjust="0"/>
  </p:normalViewPr>
  <p:slideViewPr>
    <p:cSldViewPr>
      <p:cViewPr varScale="1">
        <p:scale>
          <a:sx n="88" d="100"/>
          <a:sy n="88" d="100"/>
        </p:scale>
        <p:origin x="11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852621"/>
            <a:ext cx="5099993" cy="3593291"/>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24</a:t>
            </a:r>
            <a:r>
              <a:rPr lang="en-US" sz="1200" b="1" baseline="30000" dirty="0">
                <a:solidFill>
                  <a:srgbClr val="333399"/>
                </a:solidFill>
                <a:latin typeface="Tahoma" pitchFamily="34" charset="0"/>
              </a:rPr>
              <a:t>th</a:t>
            </a:r>
            <a:r>
              <a:rPr lang="en-US" sz="1200" b="1" dirty="0">
                <a:solidFill>
                  <a:srgbClr val="333399"/>
                </a:solidFill>
                <a:latin typeface="Tahoma" pitchFamily="34" charset="0"/>
              </a:rPr>
              <a:t> Aug’2021 @ 07:30 am    HiPo#48</a:t>
            </a:r>
          </a:p>
          <a:p>
            <a:pPr marL="114300" indent="-114300" algn="just">
              <a:defRPr/>
            </a:pPr>
            <a:r>
              <a:rPr lang="en-US" sz="1200" b="1" dirty="0">
                <a:solidFill>
                  <a:srgbClr val="333399"/>
                </a:solidFill>
                <a:latin typeface="Tahoma" pitchFamily="34" charset="0"/>
              </a:rPr>
              <a:t>Incident title : Uncontrolled descending of Travelling Block</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defRPr/>
            </a:pPr>
            <a:endParaRPr lang="en-US" sz="1050" dirty="0">
              <a:latin typeface="Arial" panose="020B0604020202020204" pitchFamily="34" charset="0"/>
              <a:cs typeface="Arial" panose="020B0604020202020204" pitchFamily="34" charset="0"/>
            </a:endParaRPr>
          </a:p>
          <a:p>
            <a:pPr>
              <a:defRPr/>
            </a:pPr>
            <a:r>
              <a:rPr lang="en-US" sz="1050" dirty="0">
                <a:latin typeface="Arial" panose="020B0604020202020204" pitchFamily="34" charset="0"/>
                <a:cs typeface="Arial" panose="020B0604020202020204" pitchFamily="34" charset="0"/>
              </a:rPr>
              <a:t>Rig floor crew ware preparing for changing tubing tong jaw. The driller left the driller console after securing the travelling block hanging @3m above floor using draw works brake handle chained down without noticing the chain was stuck in the grating platform. The traveling block started descending down to the rig floor and continued to drag towards the V-door side and fell on the ground. All crew members safely came down using </a:t>
            </a:r>
            <a:r>
              <a:rPr lang="en-US" sz="1050" dirty="0">
                <a:latin typeface="Arial" charset="0"/>
                <a:cs typeface="Arial" charset="0"/>
              </a:rPr>
              <a:t>ODS (Off Driller side) ladder</a:t>
            </a:r>
            <a:endParaRPr lang="en-US" sz="600" dirty="0">
              <a:solidFill>
                <a:srgbClr val="000000"/>
              </a:solidFill>
              <a:latin typeface="Arial" charset="0"/>
            </a:endParaRPr>
          </a:p>
          <a:p>
            <a:pPr marL="114300" indent="-114300" algn="just">
              <a:defRPr/>
            </a:pPr>
            <a:endParaRPr lang="en-US" sz="1600" b="1" dirty="0">
              <a:solidFill>
                <a:srgbClr val="333399"/>
              </a:solidFill>
              <a:latin typeface="Tahoma" pitchFamily="34"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15888" indent="-115888">
              <a:buFontTx/>
              <a:buChar char="-"/>
            </a:pPr>
            <a:r>
              <a:rPr lang="en-US" sz="1050" dirty="0">
                <a:latin typeface="Arial" panose="020B0604020202020204" pitchFamily="34" charset="0"/>
                <a:cs typeface="Arial" panose="020B0604020202020204" pitchFamily="34" charset="0"/>
              </a:rPr>
              <a:t>Ensure the travelling block is correctly secured and brakes are engaged before leaving the Driller console. </a:t>
            </a:r>
          </a:p>
          <a:p>
            <a:pPr marL="115888" indent="-115888">
              <a:buFontTx/>
              <a:buChar char="-"/>
            </a:pPr>
            <a:r>
              <a:rPr lang="en-US" sz="1050" dirty="0">
                <a:latin typeface="Arial" panose="020B0604020202020204" pitchFamily="34" charset="0"/>
                <a:cs typeface="Arial" panose="020B0604020202020204" pitchFamily="34" charset="0"/>
              </a:rPr>
              <a:t>Check  and ensure the chain locking mechanism is free from obstructions.</a:t>
            </a:r>
          </a:p>
          <a:p>
            <a:pPr marL="115888" indent="-115888">
              <a:buFontTx/>
              <a:buChar char="-"/>
            </a:pPr>
            <a:r>
              <a:rPr lang="en-US" sz="1050" dirty="0">
                <a:latin typeface="Arial" panose="020B0604020202020204" pitchFamily="34" charset="0"/>
                <a:cs typeface="Arial" panose="020B0604020202020204" pitchFamily="34" charset="0"/>
              </a:rPr>
              <a:t>Always ensure floor activities are performed under supervision.</a:t>
            </a:r>
          </a:p>
          <a:p>
            <a:pPr marL="115888" indent="-115888">
              <a:buFontTx/>
              <a:buChar char="-"/>
            </a:pPr>
            <a:r>
              <a:rPr lang="en-US" sz="1050" dirty="0">
                <a:latin typeface="Arial" panose="020B0604020202020204" pitchFamily="34" charset="0"/>
                <a:cs typeface="Arial" panose="020B0604020202020204" pitchFamily="34" charset="0"/>
              </a:rPr>
              <a:t>Ensure the SOP and HEMP is reviewed and updated to confirm it meets  OEM/ </a:t>
            </a:r>
            <a:r>
              <a:rPr lang="en-US" sz="1050" dirty="0" err="1">
                <a:latin typeface="Arial" panose="020B0604020202020204" pitchFamily="34" charset="0"/>
                <a:cs typeface="Arial" panose="020B0604020202020204" pitchFamily="34" charset="0"/>
              </a:rPr>
              <a:t>Stds</a:t>
            </a:r>
            <a:r>
              <a:rPr lang="en-US" sz="1050" dirty="0">
                <a:latin typeface="Arial" panose="020B0604020202020204" pitchFamily="34" charset="0"/>
                <a:cs typeface="Arial" panose="020B0604020202020204" pitchFamily="34" charset="0"/>
              </a:rPr>
              <a:t>.</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46993" y="4885490"/>
            <a:ext cx="5181600" cy="461665"/>
          </a:xfrm>
          <a:prstGeom prst="rect">
            <a:avLst/>
          </a:prstGeom>
          <a:solidFill>
            <a:schemeClr val="accent2"/>
          </a:solidFill>
          <a:ln w="9525">
            <a:noFill/>
            <a:miter lim="800000"/>
            <a:headEnd/>
            <a:tailEnd/>
          </a:ln>
        </p:spPr>
        <p:txBody>
          <a:bodyPr>
            <a:spAutoFit/>
          </a:bodyPr>
          <a:lstStyle/>
          <a:p>
            <a:pPr algn="ctr" eaLnBrk="1" hangingPunct="1"/>
            <a:r>
              <a:rPr lang="en-US" sz="1200" b="1" dirty="0">
                <a:solidFill>
                  <a:srgbClr val="FFFF00"/>
                </a:solidFill>
                <a:latin typeface="Tahoma" pitchFamily="34" charset="0"/>
              </a:rPr>
              <a:t>Ensure Emergency brake is engaged,  and brake handle is correctly secured when Driller is away</a:t>
            </a:r>
          </a:p>
        </p:txBody>
      </p:sp>
      <p:sp>
        <p:nvSpPr>
          <p:cNvPr id="14" name="Rectangle 13"/>
          <p:cNvSpPr/>
          <p:nvPr/>
        </p:nvSpPr>
        <p:spPr>
          <a:xfrm>
            <a:off x="5562600" y="1066800"/>
            <a:ext cx="3352800" cy="2286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what was done wrong</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3" name="Footer Placeholder 12"/>
          <p:cNvSpPr>
            <a:spLocks noGrp="1"/>
          </p:cNvSpPr>
          <p:nvPr>
            <p:ph type="ftr" sz="quarter" idx="11"/>
          </p:nvPr>
        </p:nvSpPr>
        <p:spPr/>
        <p:txBody>
          <a:bodyPr/>
          <a:lstStyle/>
          <a:p>
            <a:pPr>
              <a:defRPr/>
            </a:pPr>
            <a:r>
              <a:rPr lang="en-US"/>
              <a:t>Confidential - Not to be shared outside of PDO/PDO contractors </a:t>
            </a:r>
          </a:p>
        </p:txBody>
      </p:sp>
      <p:pic>
        <p:nvPicPr>
          <p:cNvPr id="17" name="Picture 16">
            <a:extLst>
              <a:ext uri="{FF2B5EF4-FFF2-40B4-BE49-F238E27FC236}">
                <a16:creationId xmlns:a16="http://schemas.microsoft.com/office/drawing/2014/main" id="{34CFCB20-EF4B-4329-B041-AEFB59623F5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563059" y="1069305"/>
            <a:ext cx="1743288" cy="2269499"/>
          </a:xfrm>
          <a:prstGeom prst="rect">
            <a:avLst/>
          </a:prstGeom>
        </p:spPr>
      </p:pic>
      <p:pic>
        <p:nvPicPr>
          <p:cNvPr id="18" name="Picture 17">
            <a:extLst>
              <a:ext uri="{FF2B5EF4-FFF2-40B4-BE49-F238E27FC236}">
                <a16:creationId xmlns:a16="http://schemas.microsoft.com/office/drawing/2014/main" id="{8DA9D83D-3009-4C2B-A878-100F25C18E2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7272337" y="1073020"/>
            <a:ext cx="1676400" cy="2279780"/>
          </a:xfrm>
          <a:prstGeom prst="rect">
            <a:avLst/>
          </a:prstGeom>
        </p:spPr>
      </p:pic>
      <p:grpSp>
        <p:nvGrpSpPr>
          <p:cNvPr id="26633" name="Group 131"/>
          <p:cNvGrpSpPr>
            <a:grpSpLocks/>
          </p:cNvGrpSpPr>
          <p:nvPr/>
        </p:nvGrpSpPr>
        <p:grpSpPr bwMode="auto">
          <a:xfrm>
            <a:off x="8505683" y="2794291"/>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3" name="Picture 2">
            <a:extLst>
              <a:ext uri="{FF2B5EF4-FFF2-40B4-BE49-F238E27FC236}">
                <a16:creationId xmlns:a16="http://schemas.microsoft.com/office/drawing/2014/main" id="{9BF506C9-7A28-4FA8-91C5-6FD3FC61B4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11800" y="3502490"/>
            <a:ext cx="3467436" cy="2813953"/>
          </a:xfrm>
          <a:prstGeom prst="rect">
            <a:avLst/>
          </a:prstGeom>
        </p:spPr>
      </p:pic>
      <p:sp>
        <p:nvSpPr>
          <p:cNvPr id="26634" name="Freeform 132"/>
          <p:cNvSpPr>
            <a:spLocks/>
          </p:cNvSpPr>
          <p:nvPr/>
        </p:nvSpPr>
        <p:spPr bwMode="auto">
          <a:xfrm>
            <a:off x="8297721" y="5568242"/>
            <a:ext cx="457200" cy="457199"/>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6155531"/>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642BA"/>
                </a:solidFill>
                <a:latin typeface="+mj-lt"/>
                <a:sym typeface="Wingdings" pitchFamily="2" charset="2"/>
              </a:rPr>
              <a:t>Do you ensure the learning from incidents related to engineering control are implemented?</a:t>
            </a:r>
            <a:endParaRPr lang="en-US" sz="1400" dirty="0">
              <a:solidFill>
                <a:srgbClr val="0033CC"/>
              </a:solidFill>
              <a:latin typeface="+mj-lt"/>
              <a:sym typeface="Wingdings" pitchFamily="2" charset="2"/>
            </a:endParaRPr>
          </a:p>
          <a:p>
            <a:pPr marL="342900" indent="-342900" eaLnBrk="1" hangingPunct="1">
              <a:buFont typeface="+mj-lt"/>
              <a:buAutoNum type="arabicPeriod"/>
              <a:defRPr/>
            </a:pPr>
            <a:r>
              <a:rPr lang="en-US" sz="1400" dirty="0">
                <a:solidFill>
                  <a:srgbClr val="0642BA"/>
                </a:solidFill>
                <a:latin typeface="+mj-lt"/>
                <a:sym typeface="Wingdings" pitchFamily="2" charset="2"/>
              </a:rPr>
              <a:t>Do you ensure the procedures conforms to OEM/Standards and appropriate to working requirements?</a:t>
            </a:r>
          </a:p>
          <a:p>
            <a:pPr marL="342900" indent="-342900" eaLnBrk="1" hangingPunct="1">
              <a:buFont typeface="+mj-lt"/>
              <a:buAutoNum type="arabicPeriod"/>
              <a:defRPr/>
            </a:pPr>
            <a:r>
              <a:rPr lang="en-US" sz="1400" dirty="0">
                <a:solidFill>
                  <a:srgbClr val="0642BA"/>
                </a:solidFill>
                <a:latin typeface="+mj-lt"/>
                <a:sym typeface="Wingdings" pitchFamily="2" charset="2"/>
              </a:rPr>
              <a:t>Did you verify the personnel with safety critical roles fully aware of safe work arrangements?</a:t>
            </a:r>
          </a:p>
          <a:p>
            <a:pPr marL="342900" indent="-342900" eaLnBrk="1" hangingPunct="1">
              <a:buFont typeface="+mj-lt"/>
              <a:buAutoNum type="arabicPeriod"/>
              <a:defRPr/>
            </a:pPr>
            <a:r>
              <a:rPr lang="en-US" sz="1400" dirty="0">
                <a:solidFill>
                  <a:srgbClr val="0642BA"/>
                </a:solidFill>
                <a:latin typeface="+mj-lt"/>
                <a:sym typeface="Wingdings" pitchFamily="2" charset="2"/>
              </a:rPr>
              <a:t>Do you ensure the Draw woks brake is applied and verified whenever travelling block is stopped for any other task / leaving the drilling console ?</a:t>
            </a:r>
          </a:p>
          <a:p>
            <a:pPr marL="342900" indent="-342900" eaLnBrk="1" hangingPunct="1">
              <a:buFont typeface="+mj-lt"/>
              <a:buAutoNum type="arabicPeriod"/>
              <a:defRPr/>
            </a:pPr>
            <a:r>
              <a:rPr lang="en-US" sz="1400" dirty="0">
                <a:solidFill>
                  <a:srgbClr val="0642BA"/>
                </a:solidFill>
                <a:latin typeface="+mj-lt"/>
                <a:sym typeface="Wingdings" pitchFamily="2" charset="2"/>
              </a:rPr>
              <a:t>Do you ensure the chain securing mechanism is free from any obstruction?</a:t>
            </a:r>
          </a:p>
          <a:p>
            <a:pPr eaLnBrk="1" hangingPunct="1">
              <a:defRPr/>
            </a:pPr>
            <a:endParaRPr lang="en-US" sz="1400" dirty="0">
              <a:solidFill>
                <a:srgbClr val="0033CC"/>
              </a:solidFill>
              <a:latin typeface="+mj-lt"/>
              <a:sym typeface="Wingdings" pitchFamily="2" charset="2"/>
            </a:endParaRP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285750" y="838200"/>
            <a:ext cx="2228850" cy="307975"/>
          </a:xfrm>
          <a:prstGeom prst="rect">
            <a:avLst/>
          </a:prstGeom>
          <a:noFill/>
          <a:ln w="9525">
            <a:noFill/>
            <a:miter lim="800000"/>
            <a:headEnd/>
            <a:tailEnd/>
          </a:ln>
        </p:spPr>
        <p:txBody>
          <a:bodyPr wrap="none">
            <a:spAutoFit/>
          </a:bodyPr>
          <a:lstStyle/>
          <a:p>
            <a:pPr marL="114300" indent="-114300" algn="just"/>
            <a:r>
              <a:rPr lang="en-GB" sz="1400" b="1">
                <a:solidFill>
                  <a:srgbClr val="333399"/>
                </a:solidFill>
                <a:latin typeface="Tahoma" pitchFamily="34" charset="0"/>
              </a:rPr>
              <a:t>Date:</a:t>
            </a:r>
            <a:r>
              <a:rPr lang="en-US" sz="1400" b="1">
                <a:solidFill>
                  <a:srgbClr val="333399"/>
                </a:solidFill>
                <a:latin typeface="Tahoma" pitchFamily="34" charset="0"/>
              </a:rPr>
              <a:t>       Incident title</a:t>
            </a:r>
          </a:p>
        </p:txBody>
      </p:sp>
      <p:sp>
        <p:nvSpPr>
          <p:cNvPr id="10" name="Footer Placeholder 9"/>
          <p:cNvSpPr>
            <a:spLocks noGrp="1"/>
          </p:cNvSpPr>
          <p:nvPr>
            <p:ph type="ftr" sz="quarter" idx="11"/>
          </p:nvPr>
        </p:nvSpPr>
        <p:spPr/>
        <p:txBody>
          <a:bodyPr/>
          <a:lstStyle/>
          <a:p>
            <a:pPr>
              <a:defRPr/>
            </a:pPr>
            <a:r>
              <a:rPr lang="en-US"/>
              <a:t>Confidential - Not to be shared outside of PDO/PDO contractors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Language xmlns="4880e4f8-4b7d-4bdd-91e3-e10d47036eca">English</Language>
    <DocId xmlns="4880e4f8-4b7d-4bdd-91e3-e10d47036eca">92720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2.xml><?xml version="1.0" encoding="utf-8"?>
<ds:datastoreItem xmlns:ds="http://schemas.openxmlformats.org/officeDocument/2006/customXml" ds:itemID="{F74CAE13-DC82-41FA-BD94-088C3417BD92}"/>
</file>

<file path=customXml/itemProps3.xml><?xml version="1.0" encoding="utf-8"?>
<ds:datastoreItem xmlns:ds="http://schemas.openxmlformats.org/officeDocument/2006/customXml" ds:itemID="{417CDCFD-C2C6-4ECC-85D9-E8AEE3BFF834}">
  <ds:schemaRefs>
    <ds:schemaRef ds:uri="http://schemas.openxmlformats.org/package/2006/metadata/core-properties"/>
    <ds:schemaRef ds:uri="http://schemas.microsoft.com/office/2006/metadata/properties"/>
    <ds:schemaRef ds:uri="http://purl.org/dc/terms/"/>
    <ds:schemaRef ds:uri="9d51eac6-a7d5-47f5-a119-63d146adb134"/>
    <ds:schemaRef ds:uri="http://schemas.microsoft.com/office/2006/documentManagement/types"/>
    <ds:schemaRef ds:uri="http://purl.org/dc/elements/1.1/"/>
    <ds:schemaRef ds:uri="http://purl.org/dc/dcmitype/"/>
    <ds:schemaRef ds:uri="http://schemas.microsoft.com/office/infopath/2007/PartnerControls"/>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7881</TotalTime>
  <Words>564</Words>
  <Application>Microsoft Office PowerPoint</Application>
  <PresentationFormat>On-screen Show (4:3)</PresentationFormat>
  <Paragraphs>65</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HiPo#48 QAQC</dc:title>
  <dc:creator>MU93647</dc:creator>
  <cp:lastModifiedBy>Balushi, Sumaiya MSE36</cp:lastModifiedBy>
  <cp:revision>576</cp:revision>
  <dcterms:created xsi:type="dcterms:W3CDTF">2001-05-03T06:07:08Z</dcterms:created>
  <dcterms:modified xsi:type="dcterms:W3CDTF">2022-09-27T06:51:59Z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