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274" r:id="rId5"/>
    <p:sldId id="275" r:id="rId6"/>
  </p:sldIdLst>
  <p:sldSz cx="9144000" cy="6858000" type="screen4x3"/>
  <p:notesSz cx="7010400" cy="9236075"/>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91" userDrawn="1">
          <p15:clr>
            <a:srgbClr val="A4A3A4"/>
          </p15:clr>
        </p15:guide>
        <p15:guide id="2" pos="2101" userDrawn="1">
          <p15:clr>
            <a:srgbClr val="A4A3A4"/>
          </p15:clr>
        </p15:guide>
        <p15:guide id="3" orient="horz" pos="2909" userDrawn="1">
          <p15:clr>
            <a:srgbClr val="A4A3A4"/>
          </p15:clr>
        </p15:guide>
        <p15:guide id="4"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hmed AL Harthi" initials="AAH" lastIdx="1" clrIdx="0">
    <p:extLst>
      <p:ext uri="{19B8F6BF-5375-455C-9EA6-DF929625EA0E}">
        <p15:presenceInfo xmlns:p15="http://schemas.microsoft.com/office/powerpoint/2012/main" userId="S-1-5-21-2263275597-2026838540-2488365244-3011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00" autoAdjust="0"/>
    <p:restoredTop sz="96357" autoAdjust="0"/>
  </p:normalViewPr>
  <p:slideViewPr>
    <p:cSldViewPr>
      <p:cViewPr varScale="1">
        <p:scale>
          <a:sx n="99" d="100"/>
          <a:sy n="99" d="100"/>
        </p:scale>
        <p:origin x="62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656" y="48"/>
      </p:cViewPr>
      <p:guideLst>
        <p:guide orient="horz" pos="3091"/>
        <p:guide pos="2101"/>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1" y="0"/>
            <a:ext cx="3038063" cy="46173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972339" y="0"/>
            <a:ext cx="3038062" cy="46173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1" y="8774346"/>
            <a:ext cx="3038063" cy="46173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972339" y="8774346"/>
            <a:ext cx="3038062" cy="46173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B55AA87-4B92-460C-977B-0D3A2F64F625}" type="slidenum">
              <a:rPr lang="en-US"/>
              <a:pPr>
                <a:defRPr/>
              </a:pPr>
              <a:t>‹#›</a:t>
            </a:fld>
            <a:endParaRPr lang="en-US"/>
          </a:p>
        </p:txBody>
      </p:sp>
    </p:spTree>
    <p:extLst>
      <p:ext uri="{BB962C8B-B14F-4D97-AF65-F5344CB8AC3E}">
        <p14:creationId xmlns:p14="http://schemas.microsoft.com/office/powerpoint/2010/main" val="31195061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1" y="0"/>
            <a:ext cx="3038063" cy="46173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972339" y="0"/>
            <a:ext cx="3038062" cy="46173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2772" name="Rectangle 4"/>
          <p:cNvSpPr>
            <a:spLocks noGrp="1" noRot="1" noChangeAspect="1" noChangeArrowheads="1" noTextEdit="1"/>
          </p:cNvSpPr>
          <p:nvPr>
            <p:ph type="sldImg" idx="2"/>
          </p:nvPr>
        </p:nvSpPr>
        <p:spPr bwMode="auto">
          <a:xfrm>
            <a:off x="1196975" y="693738"/>
            <a:ext cx="4616450" cy="3462337"/>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34276" y="4387174"/>
            <a:ext cx="5141850" cy="415556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1" y="8774346"/>
            <a:ext cx="3038063" cy="46173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972339" y="8774346"/>
            <a:ext cx="3038062" cy="46173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7F9EFC2-B0DD-4BF2-8694-068D2DFD785E}" type="slidenum">
              <a:rPr lang="en-US"/>
              <a:pPr>
                <a:defRPr/>
              </a:pPr>
              <a:t>‹#›</a:t>
            </a:fld>
            <a:endParaRPr lang="en-US"/>
          </a:p>
        </p:txBody>
      </p:sp>
    </p:spTree>
    <p:extLst>
      <p:ext uri="{BB962C8B-B14F-4D97-AF65-F5344CB8AC3E}">
        <p14:creationId xmlns:p14="http://schemas.microsoft.com/office/powerpoint/2010/main" val="40341616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a:p>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extLst>
      <p:ext uri="{BB962C8B-B14F-4D97-AF65-F5344CB8AC3E}">
        <p14:creationId xmlns:p14="http://schemas.microsoft.com/office/powerpoint/2010/main" val="17689642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dirty="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extLst>
      <p:ext uri="{BB962C8B-B14F-4D97-AF65-F5344CB8AC3E}">
        <p14:creationId xmlns:p14="http://schemas.microsoft.com/office/powerpoint/2010/main" val="601180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email"/>
          <a:srcRect/>
          <a:stretch>
            <a:fillRect/>
          </a:stretch>
        </p:blipFill>
        <p:spPr bwMode="auto">
          <a:xfrm>
            <a:off x="0" y="0"/>
            <a:ext cx="9155113" cy="6858000"/>
          </a:xfrm>
          <a:prstGeom prst="rect">
            <a:avLst/>
          </a:prstGeom>
          <a:noFill/>
          <a:ln w="9525">
            <a:noFill/>
            <a:miter lim="800000"/>
            <a:headEnd/>
            <a:tailEnd/>
          </a:ln>
        </p:spPr>
      </p:pic>
      <p:sp>
        <p:nvSpPr>
          <p:cNvPr id="2" name="Rectangle 1"/>
          <p:cNvSpPr/>
          <p:nvPr userDrawn="1"/>
        </p:nvSpPr>
        <p:spPr>
          <a:xfrm>
            <a:off x="0" y="109780"/>
            <a:ext cx="9155113" cy="461665"/>
          </a:xfrm>
          <a:prstGeom prst="rect">
            <a:avLst/>
          </a:prstGeom>
        </p:spPr>
        <p:txBody>
          <a:bodyPr wrap="square">
            <a:spAutoFit/>
          </a:bodyPr>
          <a:lstStyle/>
          <a:p>
            <a:r>
              <a:rPr lang="en-US" sz="2400" b="1" kern="1200" dirty="0">
                <a:solidFill>
                  <a:schemeClr val="tx1"/>
                </a:solidFill>
                <a:latin typeface="Times New Roman" pitchFamily="18" charset="0"/>
                <a:ea typeface="+mn-ea"/>
                <a:cs typeface="+mn-cs"/>
              </a:rPr>
              <a:t>Abraj Energy Services S.A.O.C. Rig 127 </a:t>
            </a:r>
            <a:r>
              <a:rPr lang="en-US" sz="2400" b="1" kern="1200" baseline="0" dirty="0">
                <a:solidFill>
                  <a:schemeClr val="tx1"/>
                </a:solidFill>
                <a:latin typeface="Times New Roman" pitchFamily="18" charset="0"/>
                <a:ea typeface="+mn-ea"/>
                <a:cs typeface="+mn-cs"/>
              </a:rPr>
              <a:t>– </a:t>
            </a:r>
            <a:r>
              <a:rPr lang="en-US" sz="2400" b="1" kern="1200" baseline="0" dirty="0" err="1">
                <a:solidFill>
                  <a:schemeClr val="tx1"/>
                </a:solidFill>
                <a:latin typeface="Times New Roman" pitchFamily="18" charset="0"/>
                <a:ea typeface="+mn-ea"/>
                <a:cs typeface="+mn-cs"/>
              </a:rPr>
              <a:t>HiPo</a:t>
            </a:r>
            <a:r>
              <a:rPr lang="en-US" sz="2400" b="1" kern="1200" baseline="0" dirty="0">
                <a:solidFill>
                  <a:schemeClr val="tx1"/>
                </a:solidFill>
                <a:latin typeface="Times New Roman" pitchFamily="18" charset="0"/>
                <a:ea typeface="+mn-ea"/>
                <a:cs typeface="+mn-cs"/>
              </a:rPr>
              <a:t># 50 Date 04-09-2021</a:t>
            </a:r>
            <a:r>
              <a:rPr lang="en-US" sz="2400" b="1" kern="1200" dirty="0">
                <a:solidFill>
                  <a:schemeClr val="tx1"/>
                </a:solidFill>
                <a:latin typeface="Times New Roman" pitchFamily="18" charset="0"/>
                <a:ea typeface="+mn-ea"/>
                <a:cs typeface="+mn-cs"/>
              </a:rPr>
              <a:t> </a:t>
            </a:r>
            <a:endParaRPr lang="en-US" dirty="0"/>
          </a:p>
        </p:txBody>
      </p:sp>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91140" y="994846"/>
            <a:ext cx="2828878" cy="1900754"/>
          </a:xfrm>
          <a:prstGeom prst="rect">
            <a:avLst/>
          </a:prstGeom>
          <a:ln>
            <a:solidFill>
              <a:schemeClr val="tx1"/>
            </a:solidFill>
          </a:ln>
        </p:spPr>
      </p:pic>
      <p:sp>
        <p:nvSpPr>
          <p:cNvPr id="14339" name="Text Box 2"/>
          <p:cNvSpPr txBox="1">
            <a:spLocks noChangeArrowheads="1"/>
          </p:cNvSpPr>
          <p:nvPr/>
        </p:nvSpPr>
        <p:spPr bwMode="auto">
          <a:xfrm>
            <a:off x="79578" y="880554"/>
            <a:ext cx="5917507" cy="6109365"/>
          </a:xfrm>
          <a:prstGeom prst="rect">
            <a:avLst/>
          </a:prstGeom>
          <a:noFill/>
          <a:ln w="19050">
            <a:noFill/>
            <a:miter lim="800000"/>
            <a:headEnd/>
            <a:tailEnd/>
          </a:ln>
        </p:spPr>
        <p:txBody>
          <a:bodyPr wrap="square">
            <a:spAutoFit/>
          </a:bodyPr>
          <a:lstStyle/>
          <a:p>
            <a:pPr marL="114300" indent="-114300" algn="just">
              <a:defRPr/>
            </a:pPr>
            <a:r>
              <a:rPr lang="en-GB" sz="1100" b="1" dirty="0">
                <a:solidFill>
                  <a:srgbClr val="333399"/>
                </a:solidFill>
                <a:latin typeface="Tahoma" pitchFamily="34" charset="0"/>
              </a:rPr>
              <a:t>Date: 04.09.2021</a:t>
            </a:r>
            <a:r>
              <a:rPr lang="en-US" sz="1100" b="1" dirty="0">
                <a:solidFill>
                  <a:srgbClr val="333399"/>
                </a:solidFill>
                <a:latin typeface="Tahoma" pitchFamily="34" charset="0"/>
              </a:rPr>
              <a:t>                    Incident title: HIPO#50_Rig 127_Nearmiss (DROP)</a:t>
            </a:r>
          </a:p>
          <a:p>
            <a:pPr marL="114300" indent="-114300" algn="just">
              <a:defRPr/>
            </a:pPr>
            <a:endParaRPr lang="en-US" sz="1200" b="1" dirty="0">
              <a:solidFill>
                <a:srgbClr val="333399"/>
              </a:solidFill>
              <a:latin typeface="Tahoma" pitchFamily="34" charset="0"/>
            </a:endParaRPr>
          </a:p>
          <a:p>
            <a:pPr marL="114300" indent="-114300" algn="just">
              <a:defRPr/>
            </a:pPr>
            <a:r>
              <a:rPr lang="en-US" sz="1600" b="1" dirty="0">
                <a:solidFill>
                  <a:srgbClr val="FF0000"/>
                </a:solidFill>
                <a:latin typeface="Tahoma" pitchFamily="34" charset="0"/>
              </a:rPr>
              <a:t>What happened?</a:t>
            </a:r>
          </a:p>
          <a:p>
            <a:pPr algn="just">
              <a:spcBef>
                <a:spcPts val="0"/>
              </a:spcBef>
            </a:pPr>
            <a:r>
              <a:rPr lang="en-US" sz="1500" dirty="0">
                <a:latin typeface="+mj-lt"/>
              </a:rPr>
              <a:t>At 18:01 hours, during RIH 4” Drill pipe by lifting stands from the v-door, Elevator was latched on the drill pipe stand. While lifting drill pipe stand, it slipped through elevator and fell down on pipe cat trough from height of approximately 10 meters. The stand hit tool joint of the pipe and trough on its way down and finally rested between pipe cat trough and V-door guardrail. </a:t>
            </a:r>
          </a:p>
          <a:p>
            <a:pPr algn="just">
              <a:spcBef>
                <a:spcPts val="0"/>
              </a:spcBef>
            </a:pPr>
            <a:endParaRPr lang="en-US" sz="1500" dirty="0">
              <a:latin typeface="+mj-lt"/>
            </a:endParaRPr>
          </a:p>
          <a:p>
            <a:pPr>
              <a:spcBef>
                <a:spcPts val="0"/>
              </a:spcBef>
            </a:pPr>
            <a:r>
              <a:rPr lang="en-US" sz="1500" dirty="0">
                <a:latin typeface="+mj-lt"/>
              </a:rPr>
              <a:t>Immediately stopped the operation, secured the area and prepared recovery plan. No injuries and damages observed. Red zone was well managed.</a:t>
            </a:r>
          </a:p>
          <a:p>
            <a:pPr algn="just">
              <a:spcBef>
                <a:spcPts val="0"/>
              </a:spcBef>
            </a:pPr>
            <a:r>
              <a:rPr lang="en-US" sz="1400" dirty="0">
                <a:latin typeface="+mj-lt"/>
                <a:cs typeface="Calibri" panose="020F0502020204030204" pitchFamily="34" charset="0"/>
              </a:rPr>
              <a:t> </a:t>
            </a:r>
          </a:p>
          <a:p>
            <a:pPr marL="114300" indent="-114300" algn="just">
              <a:spcBef>
                <a:spcPts val="600"/>
              </a:spcBef>
              <a:spcAft>
                <a:spcPts val="600"/>
              </a:spcAft>
              <a:defRPr/>
            </a:pPr>
            <a:r>
              <a:rPr lang="en-US" sz="1600" b="1" dirty="0">
                <a:solidFill>
                  <a:srgbClr val="333399"/>
                </a:solidFill>
                <a:latin typeface="Tahoma" pitchFamily="34" charset="0"/>
              </a:rPr>
              <a:t>Your learning from this incident..</a:t>
            </a:r>
          </a:p>
          <a:p>
            <a:pPr marL="285750" indent="-285750" algn="just" eaLnBrk="1" hangingPunct="1">
              <a:buFont typeface="Wingdings" panose="05000000000000000000" pitchFamily="2" charset="2"/>
              <a:buChar char="q"/>
              <a:defRPr/>
            </a:pPr>
            <a:r>
              <a:rPr lang="en-US" sz="1500" dirty="0">
                <a:latin typeface="+mj-lt"/>
              </a:rPr>
              <a:t>Always ensure to store elevator segment in dedicated area under lock.</a:t>
            </a:r>
          </a:p>
          <a:p>
            <a:pPr marL="285750" indent="-285750" algn="just" eaLnBrk="1" hangingPunct="1">
              <a:buFont typeface="Wingdings" panose="05000000000000000000" pitchFamily="2" charset="2"/>
              <a:buChar char="q"/>
              <a:defRPr/>
            </a:pPr>
            <a:r>
              <a:rPr lang="en-US" sz="1500" dirty="0">
                <a:latin typeface="+mj-lt"/>
              </a:rPr>
              <a:t>Always ensure to use PTW when you have to change BX elevator segment</a:t>
            </a:r>
          </a:p>
          <a:p>
            <a:pPr marL="285750" indent="-285750" algn="just" eaLnBrk="1" hangingPunct="1">
              <a:buFont typeface="Wingdings" panose="05000000000000000000" pitchFamily="2" charset="2"/>
              <a:buChar char="q"/>
              <a:defRPr/>
            </a:pPr>
            <a:r>
              <a:rPr lang="en-US" sz="1500" dirty="0">
                <a:latin typeface="+mj-lt"/>
              </a:rPr>
              <a:t>Always ensure Red Zone and No-go Zone is always managed</a:t>
            </a:r>
            <a:endParaRPr lang="fr-FR" sz="1500" dirty="0">
              <a:latin typeface="+mj-lt"/>
            </a:endParaRPr>
          </a:p>
          <a:p>
            <a:pPr algn="just" eaLnBrk="1" hangingPunct="1">
              <a:defRPr/>
            </a:pPr>
            <a:endParaRPr lang="fr-FR" sz="1400" dirty="0">
              <a:latin typeface="+mj-lt"/>
              <a:cs typeface="Calibri" panose="020F0502020204030204" pitchFamily="34" charset="0"/>
            </a:endParaRPr>
          </a:p>
          <a:p>
            <a:pPr algn="just" eaLnBrk="1" hangingPunct="1">
              <a:defRPr/>
            </a:pPr>
            <a:endParaRPr lang="fr-FR" sz="1200" dirty="0">
              <a:latin typeface="Calibri" panose="020F0502020204030204" pitchFamily="34" charset="0"/>
              <a:cs typeface="Calibri" panose="020F0502020204030204" pitchFamily="34" charset="0"/>
            </a:endParaRPr>
          </a:p>
          <a:p>
            <a:pPr marL="228600" indent="-228600" algn="just" eaLnBrk="1" hangingPunct="1">
              <a:buFont typeface="+mj-lt"/>
              <a:buAutoNum type="arabicPeriod"/>
              <a:defRPr/>
            </a:pPr>
            <a:endParaRPr lang="en-US" sz="1200" dirty="0">
              <a:latin typeface="Calibri" panose="020F0502020204030204" pitchFamily="34" charset="0"/>
              <a:cs typeface="Calibri" panose="020F0502020204030204" pitchFamily="34" charset="0"/>
            </a:endParaRPr>
          </a:p>
          <a:p>
            <a:pPr marL="228600" indent="-228600" algn="just" eaLnBrk="1" hangingPunct="1">
              <a:buFont typeface="+mj-lt"/>
              <a:buAutoNum type="arabicPeriod"/>
              <a:defRPr/>
            </a:pPr>
            <a:endParaRPr lang="en-US" sz="1200" dirty="0">
              <a:latin typeface="Calibri" panose="020F0502020204030204" pitchFamily="34" charset="0"/>
              <a:cs typeface="Calibri" panose="020F0502020204030204" pitchFamily="34" charset="0"/>
            </a:endParaRPr>
          </a:p>
          <a:p>
            <a:pPr marL="114300" indent="-114300" algn="just">
              <a:defRPr/>
            </a:pPr>
            <a:endParaRPr lang="en-US" sz="1200" dirty="0">
              <a:latin typeface="Calibri" panose="020F0502020204030204" pitchFamily="34" charset="0"/>
              <a:cs typeface="Calibri" panose="020F0502020204030204" pitchFamily="34" charset="0"/>
            </a:endParaRPr>
          </a:p>
          <a:p>
            <a:pPr marL="114300" indent="-114300" algn="just">
              <a:defRPr/>
            </a:pPr>
            <a:endParaRPr lang="en-US" sz="1200" dirty="0">
              <a:latin typeface="Calibri" panose="020F0502020204030204" pitchFamily="34" charset="0"/>
              <a:cs typeface="Calibri" panose="020F0502020204030204" pitchFamily="34"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138388" y="5823366"/>
            <a:ext cx="8686800" cy="416011"/>
          </a:xfrm>
          <a:prstGeom prst="rect">
            <a:avLst/>
          </a:prstGeom>
          <a:solidFill>
            <a:schemeClr val="accent2"/>
          </a:solidFill>
          <a:ln w="9525">
            <a:noFill/>
            <a:miter lim="800000"/>
            <a:headEnd/>
            <a:tailEnd/>
          </a:ln>
        </p:spPr>
        <p:txBody>
          <a:bodyPr wrap="square">
            <a:spAutoFit/>
          </a:bodyPr>
          <a:lstStyle/>
          <a:p>
            <a:pPr algn="ctr">
              <a:lnSpc>
                <a:spcPct val="150000"/>
              </a:lnSpc>
              <a:defRPr/>
            </a:pPr>
            <a:r>
              <a:rPr lang="en-US" sz="1600" b="1" dirty="0">
                <a:solidFill>
                  <a:srgbClr val="FFFF00"/>
                </a:solidFill>
                <a:latin typeface="Arial" panose="020B0604020202020204" pitchFamily="34" charset="0"/>
                <a:cs typeface="Arial" panose="020B0604020202020204" pitchFamily="34" charset="0"/>
              </a:rPr>
              <a:t>Do not change BX elevator segment size without raising PTW</a:t>
            </a:r>
          </a:p>
        </p:txBody>
      </p:sp>
      <p:sp>
        <p:nvSpPr>
          <p:cNvPr id="26631" name="Slide Number Placeholder 12"/>
          <p:cNvSpPr>
            <a:spLocks noGrp="1"/>
          </p:cNvSpPr>
          <p:nvPr>
            <p:ph type="sldNum" sz="quarter" idx="12"/>
          </p:nvPr>
        </p:nvSpPr>
        <p:spPr>
          <a:noFill/>
        </p:spPr>
        <p:txBody>
          <a:bodyPr/>
          <a:lstStyle/>
          <a:p>
            <a:fld id="{DB4615DE-AE29-4DBE-9167-7BEF3C405107}" type="slidenum">
              <a:rPr lang="en-US" smtClean="0"/>
              <a:pPr/>
              <a:t>1</a:t>
            </a:fld>
            <a:endParaRPr lang="en-US" dirty="0"/>
          </a:p>
        </p:txBody>
      </p:sp>
      <p:grpSp>
        <p:nvGrpSpPr>
          <p:cNvPr id="26633" name="Group 131"/>
          <p:cNvGrpSpPr>
            <a:grpSpLocks/>
          </p:cNvGrpSpPr>
          <p:nvPr/>
        </p:nvGrpSpPr>
        <p:grpSpPr bwMode="auto">
          <a:xfrm>
            <a:off x="6412931" y="2121748"/>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2" name="Rectangle 1"/>
          <p:cNvSpPr/>
          <p:nvPr/>
        </p:nvSpPr>
        <p:spPr bwMode="auto">
          <a:xfrm>
            <a:off x="0" y="0"/>
            <a:ext cx="9144000" cy="7620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defRPr/>
            </a:pPr>
            <a:r>
              <a:rPr lang="en-GB" sz="3200" b="1" dirty="0"/>
              <a:t>PDO Second Alert</a:t>
            </a:r>
          </a:p>
        </p:txBody>
      </p:sp>
      <p:sp>
        <p:nvSpPr>
          <p:cNvPr id="18" name="Footer Placeholder 4"/>
          <p:cNvSpPr>
            <a:spLocks noGrp="1"/>
          </p:cNvSpPr>
          <p:nvPr>
            <p:ph type="ftr" sz="quarter" idx="11"/>
          </p:nvPr>
        </p:nvSpPr>
        <p:spPr>
          <a:xfrm>
            <a:off x="3078183" y="6248400"/>
            <a:ext cx="2895600" cy="457200"/>
          </a:xfrm>
        </p:spPr>
        <p:txBody>
          <a:bodyPr/>
          <a:lstStyle/>
          <a:p>
            <a:r>
              <a:rPr lang="en-US" dirty="0"/>
              <a:t>Confidential - Not to be shared outside of PDO/PDO contractors </a:t>
            </a:r>
          </a:p>
        </p:txBody>
      </p:sp>
      <p:pic>
        <p:nvPicPr>
          <p:cNvPr id="14" name="Pictur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05579" y="3494348"/>
            <a:ext cx="1480409" cy="1756754"/>
          </a:xfrm>
          <a:prstGeom prst="rect">
            <a:avLst/>
          </a:prstGeom>
        </p:spPr>
      </p:pic>
      <p:pic>
        <p:nvPicPr>
          <p:cNvPr id="3" name="Picture 2"/>
          <p:cNvPicPr>
            <a:picLocks noChangeAspect="1"/>
          </p:cNvPicPr>
          <p:nvPr/>
        </p:nvPicPr>
        <p:blipFill>
          <a:blip r:embed="rId5"/>
          <a:stretch>
            <a:fillRect/>
          </a:stretch>
        </p:blipFill>
        <p:spPr>
          <a:xfrm>
            <a:off x="6235690" y="3469964"/>
            <a:ext cx="1737878" cy="2140885"/>
          </a:xfrm>
          <a:prstGeom prst="rect">
            <a:avLst/>
          </a:prstGeom>
        </p:spPr>
      </p:pic>
      <p:sp>
        <p:nvSpPr>
          <p:cNvPr id="16" name="Freeform 132"/>
          <p:cNvSpPr>
            <a:spLocks/>
          </p:cNvSpPr>
          <p:nvPr/>
        </p:nvSpPr>
        <p:spPr bwMode="auto">
          <a:xfrm>
            <a:off x="8207845" y="5057451"/>
            <a:ext cx="372832" cy="403944"/>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a:p>
        </p:txBody>
      </p:sp>
      <p:sp>
        <p:nvSpPr>
          <p:cNvPr id="27653" name="Rectangle 8"/>
          <p:cNvSpPr>
            <a:spLocks noChangeArrowheads="1"/>
          </p:cNvSpPr>
          <p:nvPr/>
        </p:nvSpPr>
        <p:spPr bwMode="auto">
          <a:xfrm>
            <a:off x="200840" y="838200"/>
            <a:ext cx="8714560" cy="307777"/>
          </a:xfrm>
          <a:prstGeom prst="rect">
            <a:avLst/>
          </a:prstGeom>
          <a:noFill/>
          <a:ln w="9525">
            <a:noFill/>
            <a:miter lim="800000"/>
            <a:headEnd/>
            <a:tailEnd/>
          </a:ln>
        </p:spPr>
        <p:txBody>
          <a:bodyPr wrap="square">
            <a:spAutoFit/>
          </a:bodyPr>
          <a:lstStyle/>
          <a:p>
            <a:pPr marL="114300" indent="-114300" algn="just">
              <a:defRPr/>
            </a:pPr>
            <a:r>
              <a:rPr lang="en-GB" sz="1400" b="1" dirty="0">
                <a:solidFill>
                  <a:srgbClr val="333399"/>
                </a:solidFill>
                <a:latin typeface="Tahoma" pitchFamily="34" charset="0"/>
              </a:rPr>
              <a:t>Date:</a:t>
            </a:r>
            <a:r>
              <a:rPr lang="en-US" sz="1400" b="1" dirty="0">
                <a:solidFill>
                  <a:srgbClr val="333399"/>
                </a:solidFill>
                <a:latin typeface="Tahoma" pitchFamily="34" charset="0"/>
              </a:rPr>
              <a:t>  04</a:t>
            </a:r>
            <a:r>
              <a:rPr lang="en-US" sz="1400" b="1" baseline="30000" dirty="0">
                <a:solidFill>
                  <a:srgbClr val="333399"/>
                </a:solidFill>
                <a:latin typeface="Tahoma" pitchFamily="34" charset="0"/>
              </a:rPr>
              <a:t>th</a:t>
            </a:r>
            <a:r>
              <a:rPr lang="en-US" sz="1400" b="1" dirty="0">
                <a:solidFill>
                  <a:srgbClr val="333399"/>
                </a:solidFill>
                <a:latin typeface="Tahoma" pitchFamily="34" charset="0"/>
              </a:rPr>
              <a:t> September, 2021                               </a:t>
            </a:r>
            <a:r>
              <a:rPr lang="en-US" sz="1400" b="1" dirty="0">
                <a:solidFill>
                  <a:srgbClr val="333399"/>
                </a:solidFill>
              </a:rPr>
              <a:t>Incident title: HIPO#50_Rig 127_Nearmiss (DROP)</a:t>
            </a:r>
          </a:p>
        </p:txBody>
      </p:sp>
      <p:sp>
        <p:nvSpPr>
          <p:cNvPr id="11" name="Text Box 2"/>
          <p:cNvSpPr txBox="1">
            <a:spLocks noChangeArrowheads="1"/>
          </p:cNvSpPr>
          <p:nvPr/>
        </p:nvSpPr>
        <p:spPr bwMode="auto">
          <a:xfrm>
            <a:off x="215708" y="1371600"/>
            <a:ext cx="8493841" cy="5139869"/>
          </a:xfrm>
          <a:prstGeom prst="rect">
            <a:avLst/>
          </a:prstGeom>
          <a:noFill/>
          <a:ln w="19050">
            <a:noFill/>
            <a:miter lim="800000"/>
            <a:headEnd/>
            <a:tailEnd/>
          </a:ln>
        </p:spPr>
        <p:txBody>
          <a:bodyPr wrap="square">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Risk Register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p>
          <a:p>
            <a:pPr marL="342900" indent="-342900" eaLnBrk="1" hangingPunct="1">
              <a:defRPr/>
            </a:pPr>
            <a:endParaRPr lang="en-US" sz="1600" b="1" dirty="0">
              <a:solidFill>
                <a:srgbClr val="0000FF"/>
              </a:solidFill>
              <a:latin typeface="Tahoma" pitchFamily="34" charset="0"/>
            </a:endParaRPr>
          </a:p>
          <a:p>
            <a:pPr marL="342900" indent="-342900" eaLnBrk="1" hangingPunct="1">
              <a:buFont typeface="+mj-lt"/>
              <a:buAutoNum type="arabicPeriod"/>
              <a:defRPr/>
            </a:pPr>
            <a:endParaRPr lang="en-US" sz="1400" dirty="0">
              <a:solidFill>
                <a:srgbClr val="0000FF"/>
              </a:solidFill>
              <a:latin typeface="Tahoma" pitchFamily="34" charset="0"/>
            </a:endParaRPr>
          </a:p>
          <a:p>
            <a:pPr marL="342900" indent="-342900">
              <a:spcBef>
                <a:spcPts val="0"/>
              </a:spcBef>
              <a:buFont typeface="+mj-lt"/>
              <a:buAutoNum type="arabicPeriod"/>
              <a:defRPr/>
            </a:pPr>
            <a:r>
              <a:rPr lang="en-US" sz="1400" dirty="0">
                <a:solidFill>
                  <a:srgbClr val="0033CC"/>
                </a:solidFill>
                <a:latin typeface="+mj-lt"/>
              </a:rPr>
              <a:t>Do you ensure that drillers are aware of  correct size of segment as per operational requirement?</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elevator segment are stored at controlled place?</a:t>
            </a:r>
          </a:p>
          <a:p>
            <a:pPr marL="342900" indent="-342900">
              <a:spcBef>
                <a:spcPts val="0"/>
              </a:spcBef>
              <a:buFont typeface="+mj-lt"/>
              <a:buAutoNum type="arabicPeriod"/>
              <a:defRPr/>
            </a:pPr>
            <a:r>
              <a:rPr lang="en-US" sz="1400" dirty="0">
                <a:solidFill>
                  <a:srgbClr val="0033CC"/>
                </a:solidFill>
                <a:latin typeface="+mj-lt"/>
                <a:sym typeface="Wingdings" pitchFamily="2" charset="2"/>
              </a:rPr>
              <a:t>Do you ensure BX elevator procedure is updated and communicated with involved crew?</a:t>
            </a:r>
          </a:p>
          <a:p>
            <a:pPr marL="342900" indent="-342900">
              <a:spcBef>
                <a:spcPts val="0"/>
              </a:spcBef>
              <a:buFont typeface="+mj-lt"/>
              <a:buAutoNum type="arabicPeriod"/>
              <a:defRPr/>
            </a:pPr>
            <a:r>
              <a:rPr lang="en-US" sz="1400" dirty="0">
                <a:solidFill>
                  <a:srgbClr val="0033CC"/>
                </a:solidFill>
                <a:latin typeface="+mj-lt"/>
                <a:sym typeface="Wingdings" pitchFamily="2" charset="2"/>
              </a:rPr>
              <a:t>Do you ensure drillers consult with unit managers when they are in doubt?</a:t>
            </a:r>
            <a:endParaRPr lang="en-US" sz="1600" b="1" dirty="0">
              <a:solidFill>
                <a:srgbClr val="FF0000"/>
              </a:solidFill>
              <a:latin typeface="+mj-lt"/>
            </a:endParaRPr>
          </a:p>
          <a:p>
            <a:pPr eaLnBrk="1" hangingPunct="1">
              <a:defRPr/>
            </a:pP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eaLnBrk="1" hangingPunct="1">
              <a:defRPr/>
            </a:pPr>
            <a:endParaRPr lang="en-US" sz="1400" dirty="0">
              <a:solidFill>
                <a:srgbClr val="0033CC"/>
              </a:solidFill>
              <a:latin typeface="+mj-lt"/>
              <a:sym typeface="Wingdings" pitchFamily="2" charset="2"/>
            </a:endParaRPr>
          </a:p>
          <a:p>
            <a:pPr marL="119063" indent="-119063" eaLnBrk="1" hangingPunct="1">
              <a:buFontTx/>
              <a:buChar char="•"/>
              <a:defRPr/>
            </a:pPr>
            <a:endParaRPr lang="en-US" sz="1400" dirty="0">
              <a:solidFill>
                <a:srgbClr val="0033CC"/>
              </a:solidFill>
              <a:latin typeface="+mj-lt"/>
              <a:sym typeface="Wingdings" pitchFamily="2" charset="2"/>
            </a:endParaRPr>
          </a:p>
          <a:p>
            <a:pPr marL="119063" indent="-119063" eaLnBrk="1" hangingPunct="1">
              <a:buFontTx/>
              <a:buChar char="•"/>
              <a:defRPr/>
            </a:pPr>
            <a:endParaRPr lang="en-US" sz="1400" dirty="0">
              <a:solidFill>
                <a:srgbClr val="0033CC"/>
              </a:solidFill>
              <a:latin typeface="+mj-lt"/>
              <a:sym typeface="Wingdings" pitchFamily="2" charset="2"/>
            </a:endParaRPr>
          </a:p>
          <a:p>
            <a:pPr marL="119063" indent="-119063" eaLnBrk="1" hangingPunct="1">
              <a:buFontTx/>
              <a:buChar char="•"/>
              <a:defRPr/>
            </a:pPr>
            <a:endParaRPr lang="en-US" sz="1400" dirty="0">
              <a:solidFill>
                <a:srgbClr val="0033CC"/>
              </a:solidFill>
              <a:latin typeface="+mj-lt"/>
              <a:sym typeface="Wingdings" pitchFamily="2" charset="2"/>
            </a:endParaRPr>
          </a:p>
          <a:p>
            <a:pPr marL="119063" indent="-119063" eaLnBrk="1" hangingPunct="1">
              <a:buFontTx/>
              <a:buChar char="•"/>
              <a:defRPr/>
            </a:pPr>
            <a:endParaRPr lang="en-US" sz="1400" dirty="0">
              <a:solidFill>
                <a:srgbClr val="0033CC"/>
              </a:solidFill>
              <a:latin typeface="+mj-lt"/>
              <a:sym typeface="Wingdings" pitchFamily="2" charset="2"/>
            </a:endParaRPr>
          </a:p>
          <a:p>
            <a:pPr marL="119063" indent="-119063" eaLnBrk="1" hangingPunct="1">
              <a:defRPr/>
            </a:pPr>
            <a:r>
              <a:rPr lang="en-US" sz="1400" dirty="0">
                <a:solidFill>
                  <a:srgbClr val="0033CC"/>
                </a:solidFill>
                <a:latin typeface="+mj-lt"/>
                <a:sym typeface="Wingdings" pitchFamily="2" charset="2"/>
              </a:rPr>
              <a:t>	</a:t>
            </a:r>
          </a:p>
          <a:p>
            <a:pPr marL="119063" indent="-119063" eaLnBrk="1" hangingPunct="1">
              <a:buFontTx/>
              <a:buChar char="•"/>
              <a:defRPr/>
            </a:pPr>
            <a:endParaRPr lang="en-US" sz="1400" dirty="0">
              <a:solidFill>
                <a:srgbClr val="000000"/>
              </a:solidFill>
              <a:latin typeface="Arial" charset="0"/>
            </a:endParaRP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sp>
        <p:nvSpPr>
          <p:cNvPr id="2" name="Rectangle 1"/>
          <p:cNvSpPr/>
          <p:nvPr/>
        </p:nvSpPr>
        <p:spPr bwMode="auto">
          <a:xfrm>
            <a:off x="0" y="0"/>
            <a:ext cx="9144000" cy="7620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lgn="ctr">
              <a:defRPr/>
            </a:pPr>
            <a:r>
              <a:rPr lang="en-GB" sz="3600" b="1">
                <a:solidFill>
                  <a:srgbClr val="000000"/>
                </a:solidFill>
                <a:latin typeface="Arial"/>
              </a:rPr>
              <a:t>Management self audit </a:t>
            </a:r>
            <a:endParaRPr lang="en-GB" sz="3600" b="1" dirty="0">
              <a:solidFill>
                <a:srgbClr val="000000"/>
              </a:solidFill>
              <a:latin typeface="Arial"/>
            </a:endParaRPr>
          </a:p>
        </p:txBody>
      </p:sp>
      <p:sp>
        <p:nvSpPr>
          <p:cNvPr id="6" name="Footer Placeholder 4"/>
          <p:cNvSpPr>
            <a:spLocks noGrp="1"/>
          </p:cNvSpPr>
          <p:nvPr>
            <p:ph type="ftr" sz="quarter" idx="11"/>
          </p:nvPr>
        </p:nvSpPr>
        <p:spPr>
          <a:xfrm>
            <a:off x="3078183" y="6172200"/>
            <a:ext cx="2895600" cy="457200"/>
          </a:xfrm>
        </p:spPr>
        <p:txBody>
          <a:bodyPr/>
          <a:lstStyle/>
          <a:p>
            <a:r>
              <a:rPr lang="en-US" dirty="0"/>
              <a:t>Confidential - Not to be shared outside of PDO/PDO contractors </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Language xmlns="4880e4f8-4b7d-4bdd-91e3-e10d47036eca">English</Language>
    <DocId xmlns="4880e4f8-4b7d-4bdd-91e3-e10d47036eca">92722</DocId>
    <ImageCreateDate xmlns="4880E4F8-4B7D-4BDD-91E3-E10D47036ECA" xsi:nil="true"/>
    <wic_System_Copyright xmlns="http://schemas.microsoft.com/sharepoint/v3/fields" xsi:nil="true"/>
  </documentManagement>
</p:properties>
</file>

<file path=customXml/item3.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CF46C6F-070D-40A4-B21F-D63FE5060AAE}">
  <ds:schemaRefs>
    <ds:schemaRef ds:uri="http://schemas.microsoft.com/sharepoint/v3/contenttype/forms"/>
  </ds:schemaRefs>
</ds:datastoreItem>
</file>

<file path=customXml/itemProps2.xml><?xml version="1.0" encoding="utf-8"?>
<ds:datastoreItem xmlns:ds="http://schemas.openxmlformats.org/officeDocument/2006/customXml" ds:itemID="{417CDCFD-C2C6-4ECC-85D9-E8AEE3BFF834}">
  <ds:schemaRefs>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80A43E12-98AE-4E6C-8016-90E2EE8A15BD}"/>
</file>

<file path=docProps/app.xml><?xml version="1.0" encoding="utf-8"?>
<Properties xmlns="http://schemas.openxmlformats.org/officeDocument/2006/extended-properties" xmlns:vt="http://schemas.openxmlformats.org/officeDocument/2006/docPropsVTypes">
  <Template/>
  <TotalTime>20568</TotalTime>
  <Words>501</Words>
  <Application>Microsoft Office PowerPoint</Application>
  <PresentationFormat>On-screen Show (4:3)</PresentationFormat>
  <Paragraphs>56</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Tahoma</vt:lpstr>
      <vt:lpstr>Times New Roman</vt:lpstr>
      <vt:lpstr>Wingdings</vt:lpstr>
      <vt:lpstr>Default Design</vt:lpstr>
      <vt:lpstr>PowerPoint Presentation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HiPo#50  Final Post UWD IRC</dc:title>
  <dc:creator>MU93647</dc:creator>
  <cp:lastModifiedBy>Balushi, Sumaiya MSE36</cp:lastModifiedBy>
  <cp:revision>1298</cp:revision>
  <cp:lastPrinted>2018-05-28T03:28:05Z</cp:lastPrinted>
  <dcterms:created xsi:type="dcterms:W3CDTF">2001-05-03T06:07:08Z</dcterms:created>
  <dcterms:modified xsi:type="dcterms:W3CDTF">2022-09-27T06:59:09Z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