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3.xml" ContentType="application/vnd.openxmlformats-officedocument.customXmlProperties+xml"/>
  <Override PartName="/customXml/itemProps2.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6670675" cy="97774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Default Section" id="{65C177C0-02CA-4354-B0E2-CA1C6213D170}">
          <p14:sldIdLst>
            <p14:sldId id="274"/>
            <p14:sldId id="27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0" userDrawn="1">
          <p15:clr>
            <a:srgbClr val="A4A3A4"/>
          </p15:clr>
        </p15:guide>
        <p15:guide id="2" pos="210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hmed Benyammi" initials="AB" lastIdx="2" clrIdx="0">
    <p:extLst>
      <p:ext uri="{19B8F6BF-5375-455C-9EA6-DF929625EA0E}">
        <p15:presenceInfo xmlns:p15="http://schemas.microsoft.com/office/powerpoint/2012/main" userId="S::ahmed.benyammi@kcadeutag.com::bbefc279-ec23-48c4-bbad-24a9845c91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04" autoAdjust="0"/>
    <p:restoredTop sz="95887" autoAdjust="0"/>
  </p:normalViewPr>
  <p:slideViewPr>
    <p:cSldViewPr>
      <p:cViewPr varScale="1">
        <p:scale>
          <a:sx n="89" d="100"/>
          <a:sy n="89" d="100"/>
        </p:scale>
        <p:origin x="94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080"/>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8879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9" y="0"/>
            <a:ext cx="2890837" cy="48879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288621"/>
            <a:ext cx="2890838" cy="48879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9" y="9288621"/>
            <a:ext cx="2890837" cy="48879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8879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9" y="0"/>
            <a:ext cx="2890837" cy="48879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32772" name="Rectangle 4"/>
          <p:cNvSpPr>
            <a:spLocks noGrp="1" noRot="1" noChangeAspect="1" noChangeArrowheads="1" noTextEdit="1"/>
          </p:cNvSpPr>
          <p:nvPr>
            <p:ph type="sldImg" idx="2"/>
          </p:nvPr>
        </p:nvSpPr>
        <p:spPr bwMode="auto">
          <a:xfrm>
            <a:off x="892175" y="733425"/>
            <a:ext cx="4886325" cy="3665538"/>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1" y="4644311"/>
            <a:ext cx="4892675" cy="43991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288621"/>
            <a:ext cx="2890838" cy="48879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9" y="9288621"/>
            <a:ext cx="2890837" cy="48879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dirty="0"/>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dirty="0"/>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dirty="0"/>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sky, outdoor, boat, ship&#10;&#10;Description automatically generated">
            <a:extLst>
              <a:ext uri="{FF2B5EF4-FFF2-40B4-BE49-F238E27FC236}">
                <a16:creationId xmlns:a16="http://schemas.microsoft.com/office/drawing/2014/main" id="{5A9B11E2-BF1C-4AC4-823E-9B978C82E9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69733" y="3826185"/>
            <a:ext cx="2493955" cy="187046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dirty="0">
              <a:solidFill>
                <a:srgbClr val="FF0000"/>
              </a:solidFill>
              <a:sym typeface="Webdings" pitchFamily="18" charset="2"/>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2" name="Text Placeholder 8">
            <a:extLst>
              <a:ext uri="{FF2B5EF4-FFF2-40B4-BE49-F238E27FC236}">
                <a16:creationId xmlns:a16="http://schemas.microsoft.com/office/drawing/2014/main" id="{0B84435E-FC0E-40FB-A86C-66556B2687EE}"/>
              </a:ext>
            </a:extLst>
          </p:cNvPr>
          <p:cNvSpPr txBox="1">
            <a:spLocks/>
          </p:cNvSpPr>
          <p:nvPr/>
        </p:nvSpPr>
        <p:spPr>
          <a:xfrm>
            <a:off x="25998" y="884589"/>
            <a:ext cx="6298602" cy="2170334"/>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just">
              <a:lnSpc>
                <a:spcPct val="150000"/>
              </a:lnSpc>
              <a:buNone/>
            </a:pPr>
            <a:r>
              <a:rPr lang="en-US" sz="1200" b="1" dirty="0">
                <a:solidFill>
                  <a:srgbClr val="333399"/>
                </a:solidFill>
                <a:latin typeface="Tahoma" pitchFamily="34" charset="0"/>
              </a:rPr>
              <a:t>Date: 26.09.2021                                   Incident title: HiPo#55 -Drops                                          </a:t>
            </a:r>
          </a:p>
          <a:p>
            <a:pPr marL="114300" indent="-114300" algn="just">
              <a:lnSpc>
                <a:spcPct val="150000"/>
              </a:lnSpc>
              <a:spcBef>
                <a:spcPct val="0"/>
              </a:spcBef>
              <a:buNone/>
              <a:defRPr/>
            </a:pPr>
            <a:r>
              <a:rPr lang="en-US" sz="1600" b="1" dirty="0">
                <a:solidFill>
                  <a:srgbClr val="FF0000"/>
                </a:solidFill>
                <a:latin typeface="Tahoma" pitchFamily="34" charset="0"/>
              </a:rPr>
              <a:t>What happened</a:t>
            </a:r>
          </a:p>
          <a:p>
            <a:pPr marL="0" indent="0" algn="just">
              <a:buNone/>
            </a:pPr>
            <a:r>
              <a:rPr lang="en-US" sz="1200" dirty="0">
                <a:latin typeface="+mj-lt"/>
              </a:rPr>
              <a:t>During rig Move/up activities, one of the tasks was to spot the (BOP HPU: Hydraulic Power Unit) next to the subbase. This requires loading it from its position near runoff area and placing it on Oil field truck, then offload the same on the target spot near subbase.</a:t>
            </a:r>
          </a:p>
          <a:p>
            <a:pPr marL="0" indent="0" algn="just">
              <a:buNone/>
            </a:pPr>
            <a:r>
              <a:rPr lang="en-US" sz="1200" dirty="0">
                <a:latin typeface="+mj-lt"/>
              </a:rPr>
              <a:t>When the loading started and at around a height of 1m above the ground, the load became unbalanced causing one of the sling to slip from the skid trunnion (lifting points ).The HPU unit then flipped 90 degrees to the side due the sudden unbalance at such height on both cranes  . No one was injured</a:t>
            </a:r>
            <a:r>
              <a:rPr lang="en-US" sz="1200" b="1" dirty="0">
                <a:latin typeface="+mj-lt"/>
              </a:rPr>
              <a:t>. </a:t>
            </a:r>
          </a:p>
        </p:txBody>
      </p:sp>
      <p:sp>
        <p:nvSpPr>
          <p:cNvPr id="15" name="Text Placeholder 13">
            <a:extLst>
              <a:ext uri="{FF2B5EF4-FFF2-40B4-BE49-F238E27FC236}">
                <a16:creationId xmlns:a16="http://schemas.microsoft.com/office/drawing/2014/main" id="{94C48B16-3930-4BD0-A22B-C4C9B235F336}"/>
              </a:ext>
            </a:extLst>
          </p:cNvPr>
          <p:cNvSpPr txBox="1">
            <a:spLocks/>
          </p:cNvSpPr>
          <p:nvPr/>
        </p:nvSpPr>
        <p:spPr>
          <a:xfrm>
            <a:off x="87438" y="3155281"/>
            <a:ext cx="6226578" cy="2086961"/>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114300" indent="-114300" algn="just">
              <a:spcBef>
                <a:spcPts val="600"/>
              </a:spcBef>
              <a:spcAft>
                <a:spcPts val="600"/>
              </a:spcAft>
              <a:buNone/>
              <a:defRPr/>
            </a:pPr>
            <a:r>
              <a:rPr lang="en-US" sz="1600" b="1" dirty="0">
                <a:solidFill>
                  <a:srgbClr val="333399"/>
                </a:solidFill>
                <a:latin typeface="Tahoma" pitchFamily="34" charset="0"/>
              </a:rPr>
              <a:t>Your learning from this incident:</a:t>
            </a:r>
          </a:p>
          <a:p>
            <a:pPr algn="just" eaLnBrk="1" hangingPunct="1">
              <a:spcBef>
                <a:spcPct val="0"/>
              </a:spcBef>
              <a:buFont typeface="Wingdings" panose="05000000000000000000" pitchFamily="2" charset="2"/>
              <a:buChar char="Ø"/>
              <a:defRPr/>
            </a:pPr>
            <a:r>
              <a:rPr lang="en-US" sz="1200" dirty="0">
                <a:solidFill>
                  <a:srgbClr val="000000"/>
                </a:solidFill>
                <a:latin typeface="+mj-lt"/>
              </a:rPr>
              <a:t>Ensure Critical lifts must be supervised and led by competent lifting supervisor.</a:t>
            </a:r>
          </a:p>
          <a:p>
            <a:pPr algn="just" eaLnBrk="1" hangingPunct="1">
              <a:spcBef>
                <a:spcPct val="0"/>
              </a:spcBef>
              <a:buFont typeface="Wingdings" panose="05000000000000000000" pitchFamily="2" charset="2"/>
              <a:buChar char="Ø"/>
              <a:defRPr/>
            </a:pPr>
            <a:r>
              <a:rPr lang="en-US" sz="1200" dirty="0">
                <a:latin typeface="+mj-lt"/>
              </a:rPr>
              <a:t>Ensure the lifting equipment's ( sling, shackle, cranes etc.)  are fit for the task </a:t>
            </a:r>
          </a:p>
          <a:p>
            <a:pPr algn="just" eaLnBrk="1" hangingPunct="1">
              <a:spcBef>
                <a:spcPct val="0"/>
              </a:spcBef>
              <a:buFont typeface="Wingdings" panose="05000000000000000000" pitchFamily="2" charset="2"/>
              <a:buChar char="Ø"/>
              <a:defRPr/>
            </a:pPr>
            <a:r>
              <a:rPr lang="en-US" sz="1200" dirty="0">
                <a:latin typeface="+mj-lt"/>
              </a:rPr>
              <a:t>Ensure that  any critical lifts has an approved lift plan which should be reviewed before the lift. </a:t>
            </a:r>
          </a:p>
          <a:p>
            <a:pPr algn="just" eaLnBrk="1" hangingPunct="1">
              <a:spcBef>
                <a:spcPct val="0"/>
              </a:spcBef>
              <a:buFont typeface="Wingdings" panose="05000000000000000000" pitchFamily="2" charset="2"/>
              <a:buChar char="Ø"/>
              <a:defRPr/>
            </a:pPr>
            <a:r>
              <a:rPr lang="en-US" sz="1200" dirty="0">
                <a:latin typeface="+mj-lt"/>
              </a:rPr>
              <a:t>Verify that the rigging method and sling selection is done in accordance with the lifting plan.</a:t>
            </a:r>
          </a:p>
          <a:p>
            <a:pPr algn="just" eaLnBrk="1" hangingPunct="1">
              <a:spcBef>
                <a:spcPct val="0"/>
              </a:spcBef>
              <a:buFont typeface="Wingdings" panose="05000000000000000000" pitchFamily="2" charset="2"/>
              <a:buChar char="Ø"/>
              <a:defRPr/>
            </a:pPr>
            <a:r>
              <a:rPr lang="en-US" sz="1200" dirty="0">
                <a:latin typeface="+mj-lt"/>
              </a:rPr>
              <a:t>Ensure the red zone is fully controlled before starting any lift.</a:t>
            </a:r>
          </a:p>
        </p:txBody>
      </p:sp>
      <p:sp>
        <p:nvSpPr>
          <p:cNvPr id="17" name="Text Placeholder 14">
            <a:extLst>
              <a:ext uri="{FF2B5EF4-FFF2-40B4-BE49-F238E27FC236}">
                <a16:creationId xmlns:a16="http://schemas.microsoft.com/office/drawing/2014/main" id="{094774AA-DAA8-4A3E-9954-4970B61DE2EC}"/>
              </a:ext>
            </a:extLst>
          </p:cNvPr>
          <p:cNvSpPr txBox="1">
            <a:spLocks/>
          </p:cNvSpPr>
          <p:nvPr/>
        </p:nvSpPr>
        <p:spPr>
          <a:xfrm>
            <a:off x="325033" y="5427015"/>
            <a:ext cx="5751387" cy="575970"/>
          </a:xfrm>
          <a:prstGeom prst="rect">
            <a:avLst/>
          </a:prstGeom>
          <a:solidFill>
            <a:schemeClr val="accent2"/>
          </a:solidFill>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indent="0" algn="ctr">
              <a:buNone/>
            </a:pPr>
            <a:r>
              <a:rPr lang="en-US" sz="1600" b="1" kern="0" dirty="0">
                <a:solidFill>
                  <a:srgbClr val="FFFF00"/>
                </a:solidFill>
              </a:rPr>
              <a:t>Do not perform any lifting operation without the presence of lifting supervisor and approved lift plan</a:t>
            </a:r>
          </a:p>
        </p:txBody>
      </p:sp>
      <p:pic>
        <p:nvPicPr>
          <p:cNvPr id="19" name="Picture 18">
            <a:extLst>
              <a:ext uri="{FF2B5EF4-FFF2-40B4-BE49-F238E27FC236}">
                <a16:creationId xmlns:a16="http://schemas.microsoft.com/office/drawing/2014/main" id="{07581B03-260B-43D8-80D9-7C1F701BD2C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69733" y="1143000"/>
            <a:ext cx="2382715" cy="166287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1" name="Picture 7" descr="Cross clip art">
            <a:extLst>
              <a:ext uri="{FF2B5EF4-FFF2-40B4-BE49-F238E27FC236}">
                <a16:creationId xmlns:a16="http://schemas.microsoft.com/office/drawing/2014/main" id="{39A1E025-A4CB-4C47-A246-AB044B2CF6D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418728" y="1124652"/>
            <a:ext cx="442913" cy="437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D7061FFC-BC84-4AF7-90F1-25E0DAE17598}"/>
              </a:ext>
            </a:extLst>
          </p:cNvPr>
          <p:cNvSpPr/>
          <p:nvPr/>
        </p:nvSpPr>
        <p:spPr>
          <a:xfrm>
            <a:off x="6469732" y="2667000"/>
            <a:ext cx="2264693" cy="3879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Koomy position after incident</a:t>
            </a:r>
            <a:endParaRPr lang="en-GB" sz="1200" b="1" dirty="0">
              <a:solidFill>
                <a:schemeClr val="tx1"/>
              </a:solidFill>
            </a:endParaRPr>
          </a:p>
        </p:txBody>
      </p:sp>
      <p:pic>
        <p:nvPicPr>
          <p:cNvPr id="23" name="Picture 7" descr="tick by jean_victor_balin - A green check.">
            <a:extLst>
              <a:ext uri="{FF2B5EF4-FFF2-40B4-BE49-F238E27FC236}">
                <a16:creationId xmlns:a16="http://schemas.microsoft.com/office/drawing/2014/main" id="{33AFFEC7-89A0-4103-980A-9916DE39F0B7}"/>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00800" y="5329785"/>
            <a:ext cx="583756" cy="385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999234D1-1403-407C-BE29-84D9620F85D2}"/>
              </a:ext>
            </a:extLst>
          </p:cNvPr>
          <p:cNvSpPr txBox="1"/>
          <p:nvPr/>
        </p:nvSpPr>
        <p:spPr>
          <a:xfrm>
            <a:off x="6324600" y="5660643"/>
            <a:ext cx="2794804" cy="276999"/>
          </a:xfrm>
          <a:prstGeom prst="rect">
            <a:avLst/>
          </a:prstGeom>
          <a:noFill/>
        </p:spPr>
        <p:txBody>
          <a:bodyPr wrap="none" rtlCol="0">
            <a:spAutoFit/>
          </a:bodyPr>
          <a:lstStyle/>
          <a:p>
            <a:r>
              <a:rPr lang="en-US" sz="1200" b="1" dirty="0"/>
              <a:t>Correct lifting method using two cranes</a:t>
            </a:r>
          </a:p>
        </p:txBody>
      </p:sp>
      <p:pic>
        <p:nvPicPr>
          <p:cNvPr id="7" name="Picture 6" descr="A picture containing wall, chair, seat, dirty&#10;&#10;Description automatically generated">
            <a:extLst>
              <a:ext uri="{FF2B5EF4-FFF2-40B4-BE49-F238E27FC236}">
                <a16:creationId xmlns:a16="http://schemas.microsoft.com/office/drawing/2014/main" id="{858A1873-443D-4460-A86F-6F430264DDD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469732" y="3200750"/>
            <a:ext cx="925261" cy="123368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4" name="TextBox 23">
            <a:extLst>
              <a:ext uri="{FF2B5EF4-FFF2-40B4-BE49-F238E27FC236}">
                <a16:creationId xmlns:a16="http://schemas.microsoft.com/office/drawing/2014/main" id="{715EBE1F-A5FF-4D28-AA2D-F325FBC3B4CA}"/>
              </a:ext>
            </a:extLst>
          </p:cNvPr>
          <p:cNvSpPr txBox="1"/>
          <p:nvPr/>
        </p:nvSpPr>
        <p:spPr>
          <a:xfrm>
            <a:off x="7408374" y="3394001"/>
            <a:ext cx="1247906" cy="276999"/>
          </a:xfrm>
          <a:prstGeom prst="rect">
            <a:avLst/>
          </a:prstGeom>
          <a:noFill/>
        </p:spPr>
        <p:txBody>
          <a:bodyPr wrap="none" rtlCol="0">
            <a:spAutoFit/>
          </a:bodyPr>
          <a:lstStyle/>
          <a:p>
            <a:r>
              <a:rPr lang="en-US" sz="1200" b="1" dirty="0"/>
              <a:t>Correct slinging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4001095"/>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latin typeface="Tahoma" pitchFamily="34" charset="0"/>
              </a:rPr>
              <a:t>Confirm the following:</a:t>
            </a:r>
          </a:p>
          <a:p>
            <a:pPr marL="342900" indent="-342900" eaLnBrk="1" hangingPunct="1">
              <a:defRPr/>
            </a:pPr>
            <a:endParaRPr lang="en-US" sz="1600" dirty="0">
              <a:latin typeface="Tahoma" pitchFamily="34" charset="0"/>
            </a:endParaRPr>
          </a:p>
          <a:p>
            <a:pPr marL="342900" indent="-342900" algn="just">
              <a:buFont typeface="+mj-lt"/>
              <a:buAutoNum type="arabicPeriod"/>
              <a:defRPr/>
            </a:pPr>
            <a:r>
              <a:rPr lang="en-US" sz="1400" dirty="0">
                <a:solidFill>
                  <a:srgbClr val="0033CC"/>
                </a:solidFill>
                <a:latin typeface="+mj-lt"/>
              </a:rPr>
              <a:t>Do you ensure the MOC system is implemented upon change in people, operation or equipment?</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Specific and detailed lifting plans are available and approved?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all lifting operations are properly and effectively supervised and monitored?</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proper premobilization system for 3rd party is working and effectively implemented?</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to verify 3</a:t>
            </a:r>
            <a:r>
              <a:rPr lang="en-US" sz="1400" baseline="30000" dirty="0">
                <a:solidFill>
                  <a:srgbClr val="0033CC"/>
                </a:solidFill>
                <a:latin typeface="+mj-lt"/>
                <a:sym typeface="Wingdings" pitchFamily="2" charset="2"/>
              </a:rPr>
              <a:t>rd</a:t>
            </a:r>
            <a:r>
              <a:rPr lang="en-US" sz="1400" dirty="0">
                <a:solidFill>
                  <a:srgbClr val="0033CC"/>
                </a:solidFill>
                <a:latin typeface="+mj-lt"/>
                <a:sym typeface="Wingdings" pitchFamily="2" charset="2"/>
              </a:rPr>
              <a:t> party workers competency and equipment integrity/availability through premobilization and pre-site entrance inspection systems?</a:t>
            </a: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endParaRPr lang="en-US" sz="1400" dirty="0">
              <a:solidFill>
                <a:srgbClr val="0033CC"/>
              </a:solidFill>
              <a:latin typeface="+mj-lt"/>
              <a:sym typeface="Wingdings" pitchFamily="2" charset="2"/>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86650" y="824753"/>
            <a:ext cx="7772400" cy="331694"/>
          </a:xfrm>
          <a:prstGeom prst="rect">
            <a:avLst/>
          </a:prstGeom>
          <a:noFill/>
          <a:ln w="9525">
            <a:noFill/>
            <a:miter lim="800000"/>
            <a:headEnd/>
            <a:tailEnd/>
          </a:ln>
        </p:spPr>
        <p:txBody>
          <a:bodyPr wrap="square">
            <a:spAutoFit/>
          </a:bodyPr>
          <a:lstStyle/>
          <a:p>
            <a:pPr marL="0" marR="0" lvl="0" indent="0" algn="just" defTabSz="914400" rtl="0" eaLnBrk="0" fontAlgn="base" latinLnBrk="0" hangingPunct="0">
              <a:lnSpc>
                <a:spcPct val="15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333399"/>
                </a:solidFill>
                <a:effectLst/>
                <a:uLnTx/>
                <a:uFillTx/>
                <a:latin typeface="Tahoma" pitchFamily="34" charset="0"/>
                <a:ea typeface="+mn-ea"/>
                <a:cs typeface="+mn-cs"/>
              </a:rPr>
              <a:t>Date: 26.09.2021                                                                                       Incident title: HiPo#55 -Drops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Language xmlns="4880e4f8-4b7d-4bdd-91e3-e10d47036eca">English</Language>
    <DocId xmlns="4880e4f8-4b7d-4bdd-91e3-e10d47036eca">92727</DocId>
    <ImageCreateDate xmlns="4880E4F8-4B7D-4BDD-91E3-E10D47036ECA" xsi:nil="true"/>
    <wic_System_Copyright xmlns="http://schemas.microsoft.com/sharepoint/v3/fields"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7CDCFD-C2C6-4ECC-85D9-E8AEE3BFF834}">
  <ds:schemaRefs>
    <ds:schemaRef ds:uri="http://schemas.microsoft.com/office/2006/metadata/properties"/>
    <ds:schemaRef ds:uri="http://www.w3.org/2000/xmlns/"/>
    <ds:schemaRef ds:uri="http://schemas.microsoft.com/sharepoint/v3"/>
    <ds:schemaRef ds:uri="http://www.w3.org/2001/XMLSchema-instance"/>
  </ds:schemaRefs>
</ds:datastoreItem>
</file>

<file path=customXml/itemProps2.xml><?xml version="1.0" encoding="utf-8"?>
<ds:datastoreItem xmlns:ds="http://schemas.openxmlformats.org/officeDocument/2006/customXml" ds:itemID="{ACF46C6F-070D-40A4-B21F-D63FE5060AAE}">
  <ds:schemaRefs>
    <ds:schemaRef ds:uri="http://schemas.microsoft.com/sharepoint/v3/contenttype/forms"/>
  </ds:schemaRefs>
</ds:datastoreItem>
</file>

<file path=customXml/itemProps3.xml><?xml version="1.0" encoding="utf-8"?>
<ds:datastoreItem xmlns:ds="http://schemas.openxmlformats.org/officeDocument/2006/customXml" ds:itemID="{AC7DD09F-0498-436B-B860-3086C44F6F73}"/>
</file>

<file path=docProps/app.xml><?xml version="1.0" encoding="utf-8"?>
<Properties xmlns="http://schemas.openxmlformats.org/officeDocument/2006/extended-properties" xmlns:vt="http://schemas.openxmlformats.org/officeDocument/2006/docPropsVTypes">
  <Template/>
  <TotalTime>16</TotalTime>
  <Words>598</Words>
  <Application>Microsoft Office PowerPoint</Application>
  <PresentationFormat>On-screen Show (4:3)</PresentationFormat>
  <Paragraphs>52</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Tahoma</vt:lpstr>
      <vt:lpstr>Times New Roman</vt:lpstr>
      <vt:lpstr>Wingdings</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HiPo#55 Final Post UWD DROP accumulator</dc:title>
  <dc:creator>MU93647</dc:creator>
  <cp:lastModifiedBy>Balushi, Sumaiya MSE36</cp:lastModifiedBy>
  <cp:revision>1122</cp:revision>
  <cp:lastPrinted>2020-06-20T09:49:14Z</cp:lastPrinted>
  <dcterms:created xsi:type="dcterms:W3CDTF">2001-05-03T06:07:08Z</dcterms:created>
  <dcterms:modified xsi:type="dcterms:W3CDTF">2022-07-26T09:39:18Z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