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6" r:id="rId5"/>
    <p:sldId id="35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5" clrIdx="0">
    <p:extLst>
      <p:ext uri="{19B8F6BF-5375-455C-9EA6-DF929625EA0E}">
        <p15:presenceInfo xmlns:p15="http://schemas.microsoft.com/office/powerpoint/2012/main" userId="S::AlMutasem.AMA.AlMahrooqi@pdo.co.om::6429f863-105c-4fb8-be4e-2094f7491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472C4"/>
    <a:srgbClr val="FFC91D"/>
    <a:srgbClr val="FFFC00"/>
    <a:srgbClr val="EAEAEA"/>
    <a:srgbClr val="F2F3D7"/>
    <a:srgbClr val="24A316"/>
    <a:srgbClr val="16942A"/>
    <a:srgbClr val="FDD6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5226" autoAdjust="0"/>
  </p:normalViewPr>
  <p:slideViewPr>
    <p:cSldViewPr snapToGrid="0" snapToObjects="1">
      <p:cViewPr varScale="1">
        <p:scale>
          <a:sx n="91" d="100"/>
          <a:sy n="91" d="100"/>
        </p:scale>
        <p:origin x="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26/07/2022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26/07/2022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2"/>
            <a:ext cx="488451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61" y="1533465"/>
            <a:ext cx="7791263" cy="464742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algn="just"/>
            <a:r>
              <a:rPr lang="en-US" sz="1400" dirty="0"/>
              <a:t>On 27</a:t>
            </a:r>
            <a:r>
              <a:rPr lang="en-US" sz="1400" baseline="30000" dirty="0"/>
              <a:t>th</a:t>
            </a:r>
            <a:r>
              <a:rPr lang="en-US" sz="1400" dirty="0"/>
              <a:t> Sep 2021 @ 09:45 hrs. While RIH 4-1/2 Wire Wrapped Screen casing, crew make-up 5-1/2” casing elevator into the bails and they make up XO ( </a:t>
            </a:r>
            <a:r>
              <a:rPr lang="en-US" sz="1400" i="1" dirty="0"/>
              <a:t>4-1/2 LTC to 5-1/2 LTC </a:t>
            </a:r>
            <a:r>
              <a:rPr lang="en-US" sz="1400" dirty="0"/>
              <a:t>) in the WWS to be used as lifting sub. After latching the elevator driller lifted the joint from the v-door and while lifting it up, elevator lock unlatched &amp; joint fell on to the V-door, One floor man was on the side of the floor holding rope to slow down the joint movement. No injury &amp; no asset damage.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Why it happened/Finding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宋体" panose="02010600030101010101" pitchFamily="2" charset="-122"/>
              <a:cs typeface="+mn-cs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dirty="0"/>
              <a:t>Improper equipment been use “wrong size elevator”.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dirty="0"/>
              <a:t>Driller Failed to follow the procedure. ”shortcut”.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dirty="0"/>
              <a:t>Floor man did not ensure elevator fully latched.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US" sz="1400" dirty="0"/>
              <a:t>Floor man was in line of fire.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>
              <a:solidFill>
                <a:prstClr val="black"/>
              </a:solidFill>
              <a:latin typeface="Calibri" panose="020F0502020204030204" pitchFamily="34" charset="0"/>
              <a:cs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chemeClr val="accent1"/>
                </a:solidFill>
                <a:latin typeface="Tahoma" pitchFamily="34" charset="0"/>
                <a:ea typeface="宋体" panose="02010600030101010101" pitchFamily="2" charset="-122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1400" dirty="0"/>
              <a:t>Always ensure proper elevator size considering the size of tools.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1400" dirty="0"/>
              <a:t>Ensure to follow and adhere to the operation procedure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1400" dirty="0"/>
              <a:t>Always ensure elevator fully latched and secured prior lifting.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1400" dirty="0"/>
              <a:t>Ensure to stay away from line of fire.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1400" dirty="0"/>
              <a:t>Ensure adequate supervision while handling different size of tools.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</p:txBody>
      </p:sp>
      <p:sp>
        <p:nvSpPr>
          <p:cNvPr id="9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11152830" y="5334000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" y="630421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lang="en-GB" sz="1200" b="1" dirty="0">
                <a:solidFill>
                  <a:srgbClr val="4472C4"/>
                </a:solidFill>
                <a:latin typeface="Tahoma" pitchFamily="34" charset="0"/>
              </a:rPr>
              <a:t>27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/09/2021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HIPO#56        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Drops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C3P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16362" y="1045072"/>
            <a:ext cx="497544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Drilling</a:t>
            </a:r>
            <a:r>
              <a:rPr lang="en-US" b="1" dirty="0">
                <a:solidFill>
                  <a:srgbClr val="FF0000"/>
                </a:solidFill>
              </a:rPr>
              <a:t> &amp;</a:t>
            </a:r>
            <a:r>
              <a:rPr lang="en-US" b="1" dirty="0">
                <a:solidFill>
                  <a:srgbClr val="FF0000"/>
                </a:solidFill>
                <a:latin typeface="Calibri Light" panose="020F0302020204030204"/>
                <a:cs typeface="Calibri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039" y="1709525"/>
            <a:ext cx="3097107" cy="2089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Explosion 1 16"/>
          <p:cNvSpPr/>
          <p:nvPr/>
        </p:nvSpPr>
        <p:spPr>
          <a:xfrm>
            <a:off x="9022834" y="1358236"/>
            <a:ext cx="1436066" cy="1242470"/>
          </a:xfrm>
          <a:prstGeom prst="irregularSeal1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0" name="Group 131">
            <a:extLst>
              <a:ext uri="{FF2B5EF4-FFF2-40B4-BE49-F238E27FC236}">
                <a16:creationId xmlns:a16="http://schemas.microsoft.com/office/drawing/2014/main" id="{AB7F76C3-B921-4139-99D6-E25E2E64024C}"/>
              </a:ext>
            </a:extLst>
          </p:cNvPr>
          <p:cNvGrpSpPr>
            <a:grpSpLocks/>
          </p:cNvGrpSpPr>
          <p:nvPr/>
        </p:nvGrpSpPr>
        <p:grpSpPr bwMode="auto">
          <a:xfrm>
            <a:off x="11629227" y="3256622"/>
            <a:ext cx="336550" cy="544513"/>
            <a:chOff x="3504" y="544"/>
            <a:chExt cx="2287" cy="1855"/>
          </a:xfrm>
        </p:grpSpPr>
        <p:sp>
          <p:nvSpPr>
            <p:cNvPr id="11" name="Line 129">
              <a:extLst>
                <a:ext uri="{FF2B5EF4-FFF2-40B4-BE49-F238E27FC236}">
                  <a16:creationId xmlns:a16="http://schemas.microsoft.com/office/drawing/2014/main" id="{7C9DB3BB-4C45-4E1C-8153-70932167E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Line 130">
              <a:extLst>
                <a:ext uri="{FF2B5EF4-FFF2-40B4-BE49-F238E27FC236}">
                  <a16:creationId xmlns:a16="http://schemas.microsoft.com/office/drawing/2014/main" id="{7E9AC540-A978-46C0-A6CF-A0428D4BD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18" name="Picture 17" descr="Elevato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304" y="4084265"/>
            <a:ext cx="2235160" cy="165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4"/>
          <p:cNvSpPr txBox="1"/>
          <p:nvPr/>
        </p:nvSpPr>
        <p:spPr>
          <a:xfrm>
            <a:off x="8142223" y="5796247"/>
            <a:ext cx="39843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/>
              <a:t>correct size of elevator to be used &amp; Lock is closed properly </a:t>
            </a:r>
          </a:p>
        </p:txBody>
      </p:sp>
    </p:spTree>
    <p:extLst>
      <p:ext uri="{BB962C8B-B14F-4D97-AF65-F5344CB8AC3E}">
        <p14:creationId xmlns:p14="http://schemas.microsoft.com/office/powerpoint/2010/main" val="16113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  <a:t>Management self audit 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022338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1680481"/>
            <a:ext cx="10928195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>
                <a:latin typeface="Tahoma" pitchFamily="34" charset="0"/>
              </a:rPr>
              <a:t>Confirm the following:</a:t>
            </a:r>
            <a:endParaRPr lang="en-US" dirty="0">
              <a:latin typeface="Tahoma" pitchFamily="34" charset="0"/>
            </a:endParaRPr>
          </a:p>
          <a:p>
            <a:pPr marL="342900" indent="-342900"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- </a:t>
            </a:r>
            <a:r>
              <a:rPr lang="en-US" sz="1600" dirty="0">
                <a:solidFill>
                  <a:srgbClr val="0033CC"/>
                </a:solidFill>
                <a:sym typeface="Wingdings" pitchFamily="2" charset="2"/>
              </a:rPr>
              <a:t>Do you ensure the SOP adequately addresses the correct size of elevator?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- </a:t>
            </a:r>
            <a:r>
              <a:rPr lang="en-US" sz="1600" dirty="0">
                <a:solidFill>
                  <a:srgbClr val="0033CC"/>
                </a:solidFill>
                <a:sym typeface="Wingdings" pitchFamily="2" charset="2"/>
              </a:rPr>
              <a:t>Do you ensure that the driller is fully aware and implement the SOP instructions?</a:t>
            </a: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-</a:t>
            </a:r>
            <a:r>
              <a:rPr lang="en-US" sz="1600" dirty="0">
                <a:solidFill>
                  <a:srgbClr val="0033CC"/>
                </a:solidFill>
                <a:sym typeface="Wingdings" pitchFamily="2" charset="2"/>
              </a:rPr>
              <a:t> Do you ensure that no one are in line of fire?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- </a:t>
            </a:r>
            <a:r>
              <a:rPr lang="en-US" sz="1600" dirty="0">
                <a:solidFill>
                  <a:srgbClr val="0033CC"/>
                </a:solidFill>
                <a:sym typeface="Wingdings" pitchFamily="2" charset="2"/>
              </a:rPr>
              <a:t>Do you ensure that the all required sizes of elevators are available in the site?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1100" i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* If the answer is NO to any of the above questions please ensure you take action to correct this finding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3B52899-AAB8-47B4-AE8B-BF8BFB3AB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05" y="609201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lang="en-GB" sz="1200" b="1" dirty="0">
                <a:solidFill>
                  <a:srgbClr val="4472C4"/>
                </a:solidFill>
                <a:latin typeface="Tahoma" pitchFamily="34" charset="0"/>
              </a:rPr>
              <a:t>27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/09/2021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HIPO#56        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Drops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C3P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92728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73C76A-7F21-47DA-987B-80CEE3EB99A9}"/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schemas.microsoft.com/office/2006/metadata/properties"/>
    <ds:schemaRef ds:uri="http://purl.org/dc/elements/1.1/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9d51eac6-a7d5-47f5-a119-63d146adb13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5632</TotalTime>
  <Words>603</Words>
  <Application>Microsoft Office PowerPoint</Application>
  <PresentationFormat>Widescreen</PresentationFormat>
  <Paragraphs>57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PowerPoint Presentation</vt:lpstr>
      <vt:lpstr>   Management self audit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HiPo#56 Post UWD IRC FInal </dc:title>
  <dc:creator>nazar@umsoman.com</dc:creator>
  <cp:lastModifiedBy>Balushi, Sumaiya MSE36</cp:lastModifiedBy>
  <cp:revision>326</cp:revision>
  <dcterms:created xsi:type="dcterms:W3CDTF">2018-09-24T07:27:56Z</dcterms:created>
  <dcterms:modified xsi:type="dcterms:W3CDTF">2022-07-26T09:43:22Z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