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356" r:id="rId5"/>
    <p:sldId id="350" r:id="rId6"/>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 id="2" name="Salim Al Hashmi" initials="SAH" lastIdx="1" clrIdx="1">
    <p:extLst>
      <p:ext uri="{19B8F6BF-5375-455C-9EA6-DF929625EA0E}">
        <p15:presenceInfo xmlns:p15="http://schemas.microsoft.com/office/powerpoint/2012/main" userId="S::salim.alhashmi@petrogasep.com::1f44bbc6-536b-4a2c-8979-fcb9b74731b7" providerId="AD"/>
      </p:ext>
    </p:extLst>
  </p:cmAuthor>
  <p:cmAuthor id="3" name="Said Zerarka" initials="SZ" lastIdx="1" clrIdx="2">
    <p:extLst>
      <p:ext uri="{19B8F6BF-5375-455C-9EA6-DF929625EA0E}">
        <p15:presenceInfo xmlns:p15="http://schemas.microsoft.com/office/powerpoint/2012/main" userId="5ad12d98a9982ba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72C4"/>
    <a:srgbClr val="0000FF"/>
    <a:srgbClr val="FFC715"/>
    <a:srgbClr val="24A316"/>
    <a:srgbClr val="FFCB25"/>
    <a:srgbClr val="FFFC00"/>
    <a:srgbClr val="EAEAEA"/>
    <a:srgbClr val="F2F3D7"/>
    <a:srgbClr val="16942A"/>
    <a:srgbClr val="FDD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3792" autoAdjust="0"/>
  </p:normalViewPr>
  <p:slideViewPr>
    <p:cSldViewPr snapToGrid="0" snapToObjects="1">
      <p:cViewPr varScale="1">
        <p:scale>
          <a:sx n="93" d="100"/>
          <a:sy n="93" d="100"/>
        </p:scale>
        <p:origin x="270" y="9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50443" y="0"/>
            <a:ext cx="2945659" cy="498135"/>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26/07/2022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9430091"/>
            <a:ext cx="2945659" cy="498134"/>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50443" y="9430091"/>
            <a:ext cx="2945659" cy="498134"/>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26/07/2022</a:t>
            </a:fld>
            <a:endParaRPr lang="en-US" dirty="0"/>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0090"/>
            <a:ext cx="4841550" cy="498134"/>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a:t>
            </a:fld>
            <a:endParaRPr lang="en-US" dirty="0"/>
          </a:p>
        </p:txBody>
      </p:sp>
    </p:spTree>
    <p:extLst>
      <p:ext uri="{BB962C8B-B14F-4D97-AF65-F5344CB8AC3E}">
        <p14:creationId xmlns:p14="http://schemas.microsoft.com/office/powerpoint/2010/main" val="16205451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26/07/2022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26/07/2022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46095" y="1459441"/>
            <a:ext cx="7791263" cy="4870564"/>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p>
          <a:p>
            <a:pPr marL="114300" marR="0" lvl="0" indent="-114300" algn="just"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1588" indent="-1588" eaLnBrk="1" hangingPunct="1">
              <a:defRPr/>
            </a:pPr>
            <a:r>
              <a:rPr lang="en-US" sz="1300" dirty="0">
                <a:solidFill>
                  <a:srgbClr val="000000"/>
                </a:solidFill>
                <a:latin typeface="Arial" pitchFamily="34" charset="0"/>
              </a:rPr>
              <a:t>On 30-Sep-2021, Cementing job was ongoing at RHNS 17, after completing displacement of cement and during pressure testing the casing 7“, cement supervisor and DSV heard abnormal noise, they found out centrifugal pump on the unit has been burst causing part of pump's housing been ejected approximately 6 meters away. No injuries. </a:t>
            </a:r>
            <a:endParaRPr kumimoji="0" lang="en-US" sz="13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chemeClr val="accent1"/>
                </a:solidFill>
                <a:effectLst/>
                <a:uLnTx/>
                <a:uFillTx/>
                <a:latin typeface="Tahoma" pitchFamily="34" charset="0"/>
                <a:ea typeface="宋体" panose="02010600030101010101" pitchFamily="2" charset="-122"/>
                <a:cs typeface="+mn-cs"/>
              </a:rPr>
              <a:t>Why it happened/Finding :</a:t>
            </a:r>
          </a:p>
          <a:p>
            <a:pPr marL="171450" indent="-171450">
              <a:buFont typeface="Arial" panose="020B0604020202020204" pitchFamily="34" charset="0"/>
              <a:buChar char="•"/>
              <a:defRPr/>
            </a:pPr>
            <a:r>
              <a:rPr lang="en-US" sz="1300" dirty="0">
                <a:latin typeface="Arial" charset="0"/>
                <a:cs typeface="Tahoma" pitchFamily="34" charset="0"/>
              </a:rPr>
              <a:t>Part of Centrifugal pump sheared and ejected under pressure</a:t>
            </a:r>
          </a:p>
          <a:p>
            <a:pPr marL="171450" indent="-171450">
              <a:buFont typeface="Arial" panose="020B0604020202020204" pitchFamily="34" charset="0"/>
              <a:buChar char="•"/>
              <a:defRPr/>
            </a:pPr>
            <a:r>
              <a:rPr lang="en-US" sz="1300" dirty="0">
                <a:latin typeface="Arial" charset="0"/>
                <a:cs typeface="Tahoma" pitchFamily="34" charset="0"/>
              </a:rPr>
              <a:t>Cement Supervisor did not switch off the pump, he did not make walkthrough to the equipment before case testing.</a:t>
            </a:r>
          </a:p>
          <a:p>
            <a:pPr marL="171450" indent="-171450">
              <a:buFont typeface="Arial" panose="020B0604020202020204" pitchFamily="34" charset="0"/>
              <a:buChar char="•"/>
              <a:defRPr/>
            </a:pPr>
            <a:r>
              <a:rPr lang="en-US" sz="1300" dirty="0">
                <a:latin typeface="Arial" charset="0"/>
                <a:cs typeface="Tahoma" pitchFamily="34" charset="0"/>
              </a:rPr>
              <a:t>Suction Discharge butterfly valves were closed caused the pump to be overheated</a:t>
            </a:r>
          </a:p>
          <a:p>
            <a:pPr marL="171450" indent="-171450">
              <a:buFont typeface="Arial" panose="020B0604020202020204" pitchFamily="34" charset="0"/>
              <a:buChar char="•"/>
              <a:defRPr/>
            </a:pPr>
            <a:r>
              <a:rPr lang="en-US" altLang="zh-CN" sz="1300" dirty="0">
                <a:latin typeface="Arial" charset="0"/>
                <a:cs typeface="Tahoma" pitchFamily="34" charset="0"/>
              </a:rPr>
              <a:t>Risk of human error for misuse of centrifugal pump was not captured in the risk register </a:t>
            </a:r>
          </a:p>
          <a:p>
            <a:pPr>
              <a:defRPr/>
            </a:pPr>
            <a:endParaRPr lang="en-US" sz="1200" dirty="0">
              <a:latin typeface="Arial" charset="0"/>
              <a:cs typeface="Tahoma" pitchFamily="34" charset="0"/>
            </a:endParaRPr>
          </a:p>
          <a:p>
            <a:pPr marL="114300" indent="-114300" algn="just">
              <a:defRPr/>
            </a:pPr>
            <a:r>
              <a:rPr lang="en-US" sz="1600" b="1" dirty="0">
                <a:solidFill>
                  <a:schemeClr val="accent1"/>
                </a:solidFill>
                <a:latin typeface="Tahoma" pitchFamily="34" charset="0"/>
                <a:ea typeface="宋体" panose="02010600030101010101" pitchFamily="2" charset="-122"/>
              </a:rPr>
              <a:t>Learning from this incident..</a:t>
            </a:r>
          </a:p>
          <a:p>
            <a:pPr marL="114300" indent="-114300" algn="just">
              <a:defRPr/>
            </a:pPr>
            <a:endParaRPr lang="en-US" sz="300" dirty="0">
              <a:solidFill>
                <a:srgbClr val="000000"/>
              </a:solidFill>
              <a:latin typeface="Calibri" panose="020F0502020204030204" pitchFamily="34" charset="0"/>
            </a:endParaRPr>
          </a:p>
          <a:p>
            <a:pPr marL="285750" indent="-285750" algn="just">
              <a:buFont typeface="Arial" panose="020B0604020202020204" pitchFamily="34" charset="0"/>
              <a:buChar char="•"/>
              <a:defRPr/>
            </a:pPr>
            <a:r>
              <a:rPr lang="en-US" sz="1300" dirty="0">
                <a:latin typeface="Arial" charset="0"/>
                <a:cs typeface="Tahoma" pitchFamily="34" charset="0"/>
              </a:rPr>
              <a:t>Potential failure of centrifugal pump can occur due when no fluid flow through the pump and discharge (outlet) and/or suction (inlet) are shut. </a:t>
            </a:r>
          </a:p>
          <a:p>
            <a:pPr marL="285750" indent="-285750" algn="just">
              <a:buFont typeface="Arial" panose="020B0604020202020204" pitchFamily="34" charset="0"/>
              <a:buChar char="•"/>
              <a:defRPr/>
            </a:pPr>
            <a:r>
              <a:rPr lang="en-US" sz="1300" dirty="0">
                <a:latin typeface="Arial" charset="0"/>
                <a:cs typeface="Tahoma" pitchFamily="34" charset="0"/>
              </a:rPr>
              <a:t>Always consider to Include potential failure of Centrifugal pumps to HEMP</a:t>
            </a:r>
          </a:p>
          <a:p>
            <a:pPr marL="285750" indent="-285750" algn="just">
              <a:buFont typeface="Arial" panose="020B0604020202020204" pitchFamily="34" charset="0"/>
              <a:buChar char="•"/>
              <a:defRPr/>
            </a:pPr>
            <a:r>
              <a:rPr lang="en-US" sz="1300" dirty="0">
                <a:latin typeface="Arial" charset="0"/>
                <a:cs typeface="Tahoma" pitchFamily="34" charset="0"/>
              </a:rPr>
              <a:t>Always ensure pump is running with flow and never run it with either discharge or suction valve shut.</a:t>
            </a:r>
          </a:p>
          <a:p>
            <a:pPr marL="285750" indent="-285750" algn="just">
              <a:buFont typeface="Arial" panose="020B0604020202020204" pitchFamily="34" charset="0"/>
              <a:buChar char="•"/>
              <a:defRPr/>
            </a:pPr>
            <a:r>
              <a:rPr lang="en-US" sz="1300" dirty="0">
                <a:latin typeface="Arial" charset="0"/>
                <a:cs typeface="Tahoma" pitchFamily="34" charset="0"/>
              </a:rPr>
              <a:t>Communicate the learning to all employees</a:t>
            </a:r>
          </a:p>
          <a:p>
            <a:pPr marL="285750" indent="-285750" algn="just">
              <a:buFont typeface="Arial" panose="020B0604020202020204" pitchFamily="34" charset="0"/>
              <a:buChar char="•"/>
              <a:defRPr/>
            </a:pPr>
            <a:r>
              <a:rPr lang="en-US" sz="1300" dirty="0">
                <a:latin typeface="Arial" charset="0"/>
                <a:cs typeface="Tahoma" pitchFamily="34" charset="0"/>
              </a:rPr>
              <a:t>Recommendation to modify the C-pump to shut off automatically, in case of operating the pump in dry mode (both inlet and outlet valves are closed). </a:t>
            </a:r>
          </a:p>
        </p:txBody>
      </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46094" y="522339"/>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30</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/09/2021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HiPo#56A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Released Energy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GB" sz="1200" b="1" dirty="0">
                <a:solidFill>
                  <a:srgbClr val="4472C4"/>
                </a:solidFill>
                <a:latin typeface="Tahoma" pitchFamily="34" charset="0"/>
              </a:rPr>
              <a:t>B4P</a:t>
            </a:r>
            <a:r>
              <a:rPr lang="en-US" sz="1400" b="1" dirty="0">
                <a:solidFill>
                  <a:prstClr val="black"/>
                </a:solidFill>
                <a:latin typeface="Tahoma" pitchFamily="34" charset="0"/>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
        <p:nvSpPr>
          <p:cNvPr id="14" name="Rectangle 13">
            <a:extLst>
              <a:ext uri="{FF2B5EF4-FFF2-40B4-BE49-F238E27FC236}">
                <a16:creationId xmlns:a16="http://schemas.microsoft.com/office/drawing/2014/main" id="{27AC772E-6015-4076-A0DC-005445BF4556}"/>
              </a:ext>
            </a:extLst>
          </p:cNvPr>
          <p:cNvSpPr/>
          <p:nvPr/>
        </p:nvSpPr>
        <p:spPr>
          <a:xfrm>
            <a:off x="446095" y="960112"/>
            <a:ext cx="6735542"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cs typeface="+mn-cs"/>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227558" y="0"/>
            <a:ext cx="11845491" cy="457200"/>
          </a:xfrm>
          <a:prstGeom prst="rect">
            <a:avLst/>
          </a:prstGeom>
          <a:solidFill>
            <a:srgbClr val="FFC000"/>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24A316"/>
                </a:solidFill>
                <a:effectLst/>
                <a:uLnTx/>
                <a:uFillTx/>
                <a:latin typeface="Calibri" panose="020F0502020204030204" pitchFamily="34" charset="0"/>
                <a:ea typeface="Tahoma" panose="020B0604030504040204" pitchFamily="34" charset="0"/>
                <a:cs typeface="Calibri" panose="020F050202020403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pic>
        <p:nvPicPr>
          <p:cNvPr id="1026" name="Picture 2" descr="Walkthrough - Home | Facebook">
            <a:extLst>
              <a:ext uri="{FF2B5EF4-FFF2-40B4-BE49-F238E27FC236}">
                <a16:creationId xmlns:a16="http://schemas.microsoft.com/office/drawing/2014/main" id="{CD3E0CC9-8EA5-4C4E-8037-1AE5F23AE2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32514" y="3725368"/>
            <a:ext cx="2143125" cy="21431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F959DD45-4A72-4416-A12D-74C9A6783B1F}"/>
              </a:ext>
            </a:extLst>
          </p:cNvPr>
          <p:cNvPicPr>
            <a:picLocks noChangeAspect="1"/>
          </p:cNvPicPr>
          <p:nvPr/>
        </p:nvPicPr>
        <p:blipFill>
          <a:blip r:embed="rId4"/>
          <a:stretch>
            <a:fillRect/>
          </a:stretch>
        </p:blipFill>
        <p:spPr>
          <a:xfrm>
            <a:off x="9055922" y="5091720"/>
            <a:ext cx="2528865" cy="425389"/>
          </a:xfrm>
          <a:prstGeom prst="rect">
            <a:avLst/>
          </a:prstGeom>
        </p:spPr>
      </p:pic>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515235" y="5488266"/>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pic>
        <p:nvPicPr>
          <p:cNvPr id="16" name="Picture 15">
            <a:extLst>
              <a:ext uri="{FF2B5EF4-FFF2-40B4-BE49-F238E27FC236}">
                <a16:creationId xmlns:a16="http://schemas.microsoft.com/office/drawing/2014/main" id="{3C42B807-14CC-4254-A869-53265B914C47}"/>
              </a:ext>
            </a:extLst>
          </p:cNvPr>
          <p:cNvPicPr>
            <a:picLocks noChangeAspect="1"/>
          </p:cNvPicPr>
          <p:nvPr/>
        </p:nvPicPr>
        <p:blipFill>
          <a:blip r:embed="rId5"/>
          <a:stretch>
            <a:fillRect/>
          </a:stretch>
        </p:blipFill>
        <p:spPr>
          <a:xfrm>
            <a:off x="9055922" y="1340891"/>
            <a:ext cx="2909855" cy="2240792"/>
          </a:xfrm>
          <a:prstGeom prst="rect">
            <a:avLst/>
          </a:prstGeom>
        </p:spPr>
      </p:pic>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29227" y="3256622"/>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Tree>
    <p:extLst>
      <p:ext uri="{BB962C8B-B14F-4D97-AF65-F5344CB8AC3E}">
        <p14:creationId xmlns:p14="http://schemas.microsoft.com/office/powerpoint/2010/main" val="161134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320511" y="-9427"/>
            <a:ext cx="11871489" cy="338554"/>
          </a:xfrm>
          <a:solidFill>
            <a:srgbClr val="FFC715"/>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247043"/>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Centrifugal pump ready to use before operate it?</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the risk of potential pump failure / burst is included in your HEMP?</a:t>
            </a:r>
          </a:p>
          <a:p>
            <a:pPr marL="342900" indent="-342900">
              <a:buFont typeface="+mj-lt"/>
              <a:buAutoNum type="arabicPeriod"/>
              <a:defRPr/>
            </a:pPr>
            <a:r>
              <a:rPr lang="en-US" sz="1600" dirty="0">
                <a:solidFill>
                  <a:srgbClr val="0033CC"/>
                </a:solidFill>
                <a:latin typeface="Calibri" panose="020F0502020204030204" pitchFamily="34" charset="0"/>
                <a:sym typeface="Wingdings" pitchFamily="2" charset="2"/>
              </a:rPr>
              <a:t>- Do you ensure controls in place to prevent human error to leave centrifugal pump running without flow with closed inlet/outlet valves?</a:t>
            </a: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9" name="Rectangle 8">
            <a:extLst>
              <a:ext uri="{FF2B5EF4-FFF2-40B4-BE49-F238E27FC236}">
                <a16:creationId xmlns:a16="http://schemas.microsoft.com/office/drawing/2014/main" id="{6AFC7C64-A925-43F2-BD2C-59D152A88D70}"/>
              </a:ext>
            </a:extLst>
          </p:cNvPr>
          <p:cNvSpPr>
            <a:spLocks noChangeArrowheads="1"/>
          </p:cNvSpPr>
          <p:nvPr/>
        </p:nvSpPr>
        <p:spPr bwMode="auto">
          <a:xfrm>
            <a:off x="446094" y="437120"/>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lang="en-GB" sz="1200" b="1" dirty="0">
                <a:solidFill>
                  <a:srgbClr val="4472C4"/>
                </a:solidFill>
                <a:latin typeface="Tahoma" pitchFamily="34" charset="0"/>
              </a:rPr>
              <a:t>30</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/09/2021</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HiPo#56A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Released Energy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GB" sz="1200" b="1" dirty="0">
                <a:solidFill>
                  <a:srgbClr val="4472C4"/>
                </a:solidFill>
                <a:latin typeface="Tahoma" pitchFamily="34" charset="0"/>
              </a:rPr>
              <a:t>B4P</a:t>
            </a:r>
            <a:r>
              <a:rPr lang="en-US" sz="1400" b="1" dirty="0">
                <a:solidFill>
                  <a:prstClr val="black"/>
                </a:solidFill>
                <a:latin typeface="Tahoma" pitchFamily="34" charset="0"/>
              </a:rPr>
              <a:t> </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p>
        </p:txBody>
      </p:sp>
    </p:spTree>
    <p:extLst>
      <p:ext uri="{BB962C8B-B14F-4D97-AF65-F5344CB8AC3E}">
        <p14:creationId xmlns:p14="http://schemas.microsoft.com/office/powerpoint/2010/main" val="25607175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5568808217e8896a20d35b78a187a54b">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95b9b289a8e8f4d106e4c69b136198e4"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xsd:enumeration value="Arabic"/>
          <xsd:enumeration value="Hindi"/>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Language>
    <DocId xmlns="4880e4f8-4b7d-4bdd-91e3-e10d47036eca">92729</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1CBAFEC0-A467-49B7-B5DF-C73424048E51}"/>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documentManagement/types"/>
    <ds:schemaRef ds:uri="3ad483c2-a27c-44cd-acb6-8713d8ff8005"/>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TM02892315[[fn=Wisp]]</Template>
  <TotalTime>5574</TotalTime>
  <Words>616</Words>
  <Application>Microsoft Office PowerPoint</Application>
  <PresentationFormat>Widescreen</PresentationFormat>
  <Paragraphs>55</Paragraphs>
  <Slides>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Tahoma</vt:lpstr>
      <vt:lpstr>Times New Roman</vt:lpstr>
      <vt:lpstr>Office Theme</vt:lpstr>
      <vt:lpstr>PowerPoint Presentation</vt:lpstr>
      <vt:lpstr>   Management self audit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HiPo#56A QAQC final_PIM-1129822</dc:title>
  <dc:creator>nazar@umsoman.com</dc:creator>
  <cp:lastModifiedBy>Balushi, Sumaiya MSE36</cp:lastModifiedBy>
  <cp:revision>308</cp:revision>
  <cp:lastPrinted>2021-10-24T03:55:05Z</cp:lastPrinted>
  <dcterms:created xsi:type="dcterms:W3CDTF">2018-09-24T07:27:56Z</dcterms:created>
  <dcterms:modified xsi:type="dcterms:W3CDTF">2022-07-26T10:08:52Z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