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abri, Abid UIL63" initials="SAU" lastIdx="3" clrIdx="1">
    <p:extLst>
      <p:ext uri="{19B8F6BF-5375-455C-9EA6-DF929625EA0E}">
        <p15:presenceInfo xmlns:p15="http://schemas.microsoft.com/office/powerpoint/2012/main" userId="S::Abid.AB.Sabri@pdo.co.om::9b80b653-9713-4a07-9b1e-283f1c8a7dd2" providerId="AD"/>
      </p:ext>
    </p:extLst>
  </p:cmAuthor>
  <p:cmAuthor id="3" name="Muhammad Al Hadad" initials="MAH" lastIdx="1" clrIdx="2">
    <p:extLst>
      <p:ext uri="{19B8F6BF-5375-455C-9EA6-DF929625EA0E}">
        <p15:presenceInfo xmlns:p15="http://schemas.microsoft.com/office/powerpoint/2012/main" userId="S-1-5-21-1136801155-4100738983-806824780-1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0000FF"/>
    <a:srgbClr val="FFFC00"/>
    <a:srgbClr val="FFC715"/>
    <a:srgbClr val="FFCB25"/>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2" autoAdjust="0"/>
    <p:restoredTop sz="94249" autoAdjust="0"/>
  </p:normalViewPr>
  <p:slideViewPr>
    <p:cSldViewPr snapToGrid="0" snapToObjects="1">
      <p:cViewPr varScale="1">
        <p:scale>
          <a:sx n="98" d="100"/>
          <a:sy n="98" d="100"/>
        </p:scale>
        <p:origin x="90" y="13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E8341AC-BC74-4FAA-A2BA-136D509060EF}" type="datetimeFigureOut">
              <a:rPr lang="en-US" smtClean="0">
                <a:latin typeface="Calibri" panose="020F0502020204030204" pitchFamily="34" charset="0"/>
              </a:rPr>
              <a:t>28/09/2022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Calibri" panose="020F0502020204030204" pitchFamily="34" charset="0"/>
              </a:defRPr>
            </a:lvl1pPr>
          </a:lstStyle>
          <a:p>
            <a:fld id="{EF51F27E-834E-4F26-A38E-D9AD78458120}" type="datetimeFigureOut">
              <a:rPr lang="en-US" smtClean="0"/>
              <a:pPr/>
              <a:t>28/09/2022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5002106" cy="467071"/>
          </a:xfrm>
          <a:prstGeom prst="rect">
            <a:avLst/>
          </a:prstGeom>
        </p:spPr>
        <p:txBody>
          <a:bodyPr vert="horz" lIns="93324" tIns="46662" rIns="93324" bIns="46662"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3237">
              <a:defRPr/>
            </a:pPr>
            <a:r>
              <a:rPr lang="en-US" dirty="0">
                <a:solidFill>
                  <a:srgbClr val="000000"/>
                </a:solidFill>
              </a:rPr>
              <a:t>Confidential - Not to be shared outside of PDO/PDO contractors </a:t>
            </a:r>
          </a:p>
          <a:p>
            <a:pPr defTabSz="933237">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3237">
              <a:defRPr/>
            </a:pPr>
            <a:fld id="{F88714CE-FB4E-4316-BED5-DE0DF6B1D8E5}" type="slidenum">
              <a:rPr lang="en-US">
                <a:solidFill>
                  <a:prstClr val="black"/>
                </a:solidFill>
              </a:rPr>
              <a:pPr defTabSz="933237">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28/09/2022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04927" y="1571513"/>
            <a:ext cx="7791263" cy="467820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r>
              <a:rPr lang="en-GB" sz="1400" dirty="0"/>
              <a:t>A driver was transporting ROTAFLEX from Muscat to Nimr. At </a:t>
            </a:r>
            <a:r>
              <a:rPr lang="en-GB" sz="1400" dirty="0" err="1"/>
              <a:t>Manah</a:t>
            </a:r>
            <a:r>
              <a:rPr lang="en-GB" sz="1400" dirty="0"/>
              <a:t> roundabout, when the driver felt the rear end of the trailer was leaning towards the right, it appeared that the front axle right outer side of the trailer sustained cuts and punctured, the driver slowed down in an attempt to get off the road when he lost control and toppled towards the right side, resulting in damaging the vehicle and load. No injury.</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solidFill>
                  <a:prstClr val="black"/>
                </a:solidFill>
                <a:latin typeface="Calibri" panose="020F0502020204030204" pitchFamily="34" charset="0"/>
                <a:cs typeface="Tahoma" pitchFamily="34" charset="0"/>
              </a:rPr>
              <a:t>Driver Lost the control of the vehicle whilst trying to get off the road due to biased load following the puncture.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prstClr val="black"/>
                </a:solidFill>
                <a:latin typeface="Tahoma" pitchFamily="34" charset="0"/>
                <a:ea typeface="宋体" panose="02010600030101010101" pitchFamily="2" charset="-122"/>
              </a:rPr>
              <a:t>Your learning from this</a:t>
            </a:r>
            <a:endParaRPr lang="en-US" sz="1100" dirty="0">
              <a:latin typeface="Calibri" panose="020F0502020204030204" pitchFamily="34" charset="0"/>
              <a:cs typeface="Tahoma"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400" dirty="0">
                <a:latin typeface="Calibri" panose="020F0502020204030204" pitchFamily="34" charset="0"/>
                <a:cs typeface="Tahoma" pitchFamily="34" charset="0"/>
              </a:rPr>
              <a:t>Ensure you use competent driver to carry out the work</a:t>
            </a:r>
          </a:p>
          <a:p>
            <a:pPr>
              <a:buFont typeface="Arial" pitchFamily="34" charset="0"/>
              <a:buChar char="•"/>
              <a:defRPr/>
            </a:pPr>
            <a:r>
              <a:rPr lang="en-GB" sz="1400" dirty="0">
                <a:latin typeface="Calibri" panose="020F0502020204030204" pitchFamily="34" charset="0"/>
                <a:cs typeface="Tahoma" pitchFamily="34" charset="0"/>
              </a:rPr>
              <a:t>Ensure you follow defensive driving technique whilst facing road hazards</a:t>
            </a:r>
            <a:endParaRPr lang="en-US" sz="1400" dirty="0">
              <a:latin typeface="Calibri" panose="020F0502020204030204" pitchFamily="34" charset="0"/>
              <a:cs typeface="Tahoma" pitchFamily="34" charset="0"/>
            </a:endParaRPr>
          </a:p>
          <a:p>
            <a:pPr>
              <a:buFont typeface="Arial" pitchFamily="34" charset="0"/>
              <a:buChar char="•"/>
              <a:defRPr/>
            </a:pPr>
            <a:r>
              <a:rPr lang="en-US" sz="1400" dirty="0">
                <a:latin typeface="Calibri" panose="020F0502020204030204" pitchFamily="34" charset="0"/>
                <a:cs typeface="Tahoma" pitchFamily="34" charset="0"/>
              </a:rPr>
              <a:t>Ensure you select appropriate vehicle for the job</a:t>
            </a:r>
          </a:p>
          <a:p>
            <a:pPr>
              <a:buFont typeface="Arial" pitchFamily="34" charset="0"/>
              <a:buChar char="•"/>
              <a:defRPr/>
            </a:pPr>
            <a:r>
              <a:rPr lang="en-GB" sz="1400" dirty="0">
                <a:latin typeface="Calibri" panose="020F0502020204030204" pitchFamily="34" charset="0"/>
                <a:cs typeface="Tahoma" pitchFamily="34" charset="0"/>
              </a:rPr>
              <a:t>Ensure you secure the load properly as per SP 2001</a:t>
            </a:r>
            <a:endParaRPr lang="en-US" sz="1400" dirty="0">
              <a:latin typeface="Calibri" panose="020F0502020204030204" pitchFamily="34" charset="0"/>
              <a:cs typeface="Tahoma" pitchFamily="34" charset="0"/>
            </a:endParaRPr>
          </a:p>
          <a:p>
            <a:pPr>
              <a:buFont typeface="Arial" pitchFamily="34" charset="0"/>
              <a:buChar char="•"/>
              <a:defRPr/>
            </a:pPr>
            <a:r>
              <a:rPr lang="en-GB" sz="1400" dirty="0">
                <a:latin typeface="Calibri" panose="020F0502020204030204" pitchFamily="34" charset="0"/>
                <a:cs typeface="Tahoma" pitchFamily="34" charset="0"/>
              </a:rPr>
              <a:t>Ensure you carry out risk assessment prior to commencement of work</a:t>
            </a:r>
          </a:p>
          <a:p>
            <a:pPr>
              <a:buFont typeface="Arial" pitchFamily="34" charset="0"/>
              <a:buChar char="•"/>
              <a:defRPr/>
            </a:pPr>
            <a:r>
              <a:rPr lang="en-GB" sz="1400" dirty="0">
                <a:latin typeface="Calibri" panose="020F0502020204030204" pitchFamily="34" charset="0"/>
                <a:cs typeface="Tahoma" pitchFamily="34" charset="0"/>
              </a:rPr>
              <a:t> Ensure you have enough rest prior to journey</a:t>
            </a:r>
            <a:endParaRPr lang="en-US" sz="1400" dirty="0">
              <a:latin typeface="Calibri" panose="020F0502020204030204" pitchFamily="34" charset="0"/>
              <a:cs typeface="Tahoma" pitchFamily="34" charset="0"/>
            </a:endParaRP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257041"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4105468"/>
            <a:ext cx="3321202" cy="1989143"/>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noProof="0" dirty="0">
                <a:ln>
                  <a:noFill/>
                </a:ln>
                <a:solidFill>
                  <a:prstClr val="black"/>
                </a:solidFill>
                <a:effectLst/>
                <a:uLnTx/>
                <a:uFillTx/>
                <a:latin typeface="Tahoma" pitchFamily="34" charset="0"/>
                <a:ea typeface="+mn-ea"/>
                <a:cs typeface="+mn-cs"/>
              </a:rPr>
              <a:t> </a:t>
            </a:r>
            <a:r>
              <a:rPr lang="en-GB" sz="1200" b="1" dirty="0">
                <a:solidFill>
                  <a:srgbClr val="4472C4"/>
                </a:solidFill>
                <a:latin typeface="Tahoma" pitchFamily="34" charset="0"/>
              </a:rPr>
              <a:t>11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 57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600" b="1" dirty="0">
                <a:solidFill>
                  <a:srgbClr val="0000FF"/>
                </a:solidFill>
              </a:rPr>
              <a:t>C4P</a:t>
            </a:r>
            <a:endPar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23875" y="6332758"/>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p:cNvPicPr>
            <a:picLocks noChangeAspect="1"/>
          </p:cNvPicPr>
          <p:nvPr/>
        </p:nvPicPr>
        <p:blipFill>
          <a:blip r:embed="rId3"/>
          <a:stretch>
            <a:fillRect/>
          </a:stretch>
        </p:blipFill>
        <p:spPr>
          <a:xfrm>
            <a:off x="8294645" y="4105469"/>
            <a:ext cx="3321204" cy="1989143"/>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158649" y="5562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9804" y="1303818"/>
            <a:ext cx="3226726" cy="227753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158649" y="293136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20511" y="-9427"/>
            <a:ext cx="11871489" cy="338554"/>
          </a:xfrm>
          <a:solidFill>
            <a:srgbClr val="FFC715"/>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 11/10/2021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 HiPo#57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GB" sz="1600" b="1" dirty="0">
                <a:solidFill>
                  <a:srgbClr val="000000"/>
                </a:solidFill>
              </a:rPr>
              <a:t>C4P</a:t>
            </a:r>
            <a:endParaRPr lang="en-US" sz="1600" b="1" dirty="0">
              <a:solidFill>
                <a:srgbClr val="4472C4"/>
              </a:solidFill>
              <a:latin typeface="Tahoma"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your subcontractor are using competent driver?</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you audit your subcontractor frequently?</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your risk assessment is robust to cover risks in your operations?</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you carry out observations during loading/unloading?</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you secure your load properly?</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the documents related to vehicle and drivers are verified and compliant?</a:t>
            </a:r>
          </a:p>
          <a:p>
            <a:pPr marL="342900" indent="-342900">
              <a:buFont typeface="+mj-lt"/>
              <a:buAutoNum type="arabicPeriod"/>
              <a:defRPr/>
            </a:pPr>
            <a:endParaRPr lang="en-US" sz="1600" dirty="0">
              <a:solidFill>
                <a:srgbClr val="FF0000"/>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92730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3ad483c2-a27c-44cd-acb6-8713d8ff8005"/>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DCF7276-40C2-4015-87A6-B9DE0555F9CF}"/>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16714</TotalTime>
  <Words>594</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HiPo#57  QAQC </dc:title>
  <dc:creator>nazar@umsoman.com</dc:creator>
  <cp:lastModifiedBy>Balushi, Sumaiya MSE36</cp:lastModifiedBy>
  <cp:revision>586</cp:revision>
  <cp:lastPrinted>2021-10-24T08:21:59Z</cp:lastPrinted>
  <dcterms:created xsi:type="dcterms:W3CDTF">2018-09-24T07:27:56Z</dcterms:created>
  <dcterms:modified xsi:type="dcterms:W3CDTF">2022-09-28T07:20:02Z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