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356" r:id="rId5"/>
    <p:sldId id="350" r:id="rId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 Mahrooqi, Al Mutasem UWZ4" initials="AMAMU" lastIdx="1" clrIdx="0">
    <p:extLst>
      <p:ext uri="{19B8F6BF-5375-455C-9EA6-DF929625EA0E}">
        <p15:presenceInfo xmlns:p15="http://schemas.microsoft.com/office/powerpoint/2012/main" userId="S::AlMutasem.AMA.AlMahrooqi@pdo.co.om::6429f863-105c-4fb8-be4e-2094f7491337" providerId="AD"/>
      </p:ext>
    </p:extLst>
  </p:cmAuthor>
  <p:cmAuthor id="2" name="Meraj Ahmed Mohammad" initials="MAM" lastIdx="8" clrIdx="1">
    <p:extLst>
      <p:ext uri="{19B8F6BF-5375-455C-9EA6-DF929625EA0E}">
        <p15:presenceInfo xmlns:p15="http://schemas.microsoft.com/office/powerpoint/2012/main" userId="S::meraj@specialoilfield.com::b7806a3d-7962-4e14-a1f3-4d65f105609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7E5EB"/>
    <a:srgbClr val="F7E5FF"/>
    <a:srgbClr val="00FF99"/>
    <a:srgbClr val="FFC715"/>
    <a:srgbClr val="24A316"/>
    <a:srgbClr val="FFCB25"/>
    <a:srgbClr val="FFFC00"/>
    <a:srgbClr val="EAEAEA"/>
    <a:srgbClr val="F2F3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02" autoAdjust="0"/>
    <p:restoredTop sz="93457" autoAdjust="0"/>
  </p:normalViewPr>
  <p:slideViewPr>
    <p:cSldViewPr snapToGrid="0" snapToObjects="1">
      <p:cViewPr varScale="1">
        <p:scale>
          <a:sx n="93" d="100"/>
          <a:sy n="93" d="100"/>
        </p:scale>
        <p:origin x="11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7" d="100"/>
          <a:sy n="87" d="100"/>
        </p:scale>
        <p:origin x="298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B13D376-C7B6-419B-9FF1-F3C3290284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7192C6-1C95-48A1-A4C6-F94F132F0AA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8341AC-BC74-4FAA-A2BA-136D509060EF}" type="datetimeFigureOut">
              <a:rPr lang="en-US" smtClean="0">
                <a:latin typeface="Calibri" panose="020F0502020204030204" pitchFamily="34" charset="0"/>
              </a:rPr>
              <a:t>28/09/2022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45D574-C9C3-4949-A04E-C02C11D306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>
                <a:latin typeface="Calibri" panose="020F0502020204030204" pitchFamily="34" charset="0"/>
              </a:rPr>
              <a:t>Confidential - Not to be shared outside of PDO/PDO contractors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27CE67-CCF6-43EA-9EB4-FFC01F182A7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1C225E-C8CB-4D13-B3BD-590B7CA9FD0A}" type="slidenum">
              <a:rPr lang="en-US" smtClean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99176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EF51F27E-834E-4F26-A38E-D9AD78458120}" type="datetimeFigureOut">
              <a:rPr lang="en-US" smtClean="0"/>
              <a:pPr/>
              <a:t>28/09/2022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484155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Confidential - Not to be shared outside of PDO/PDO contractors 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88714CE-FB4E-4316-BED5-DE0DF6B1D8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36823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Ensure all dates and titles are input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 short description should be provided without mentioning names of contractors or individuals.  You should include, what happened, to who (by job title) and what injuries this resulted in.  Nothing more!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Four to five bullet points highlighting the main findings from the investigation.  Remember the target audience is the front line staff so this should be written in simple terms in a way that everyone can understand.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strap line should be the main point you want to get across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images should be self explanatory, what went wrong (if you create a reconstruction please ensure you do not put people at risk) and below how it should be done.  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Confidential - Not to be shared outside of PDO/PDO contractors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8714CE-FB4E-4316-BED5-DE0DF6B1D8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1354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Ensure all dates and titles are input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ea typeface="+mn-ea"/>
              <a:cs typeface="Calibri" panose="020F0502020204030204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  <a:sym typeface="Wingdings" pitchFamily="2" charset="2"/>
              </a:rPr>
              <a:t>Make a list of closed questions (only ‘yes’ or ‘no’ as an answer) to ask others if they have the same issues based on the management or HSE-MS failings or shortfalls identified in the investigation.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ea typeface="+mn-ea"/>
              <a:cs typeface="Calibri" panose="020F0502020204030204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  <a:sym typeface="Wingdings" pitchFamily="2" charset="2"/>
              </a:rPr>
              <a:t>Imagine you have to audit other companies to see if they could have the same issues.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ea typeface="+mn-ea"/>
              <a:cs typeface="Calibri" panose="020F0502020204030204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  <a:sym typeface="Wingdings" pitchFamily="2" charset="2"/>
              </a:rPr>
              <a:t>These questions should start with: Do you ensure…………………?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Confidential - Not to be shared outside of PDO/PDO contractors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8714CE-FB4E-4316-BED5-DE0DF6B1D8E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545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28/09/2022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36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28/09/2022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27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28/09/2022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17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28/09/2022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911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28/09/2022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28/09/2022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86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28/09/2022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0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28/09/2022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78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28/09/2022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58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28/09/2022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1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28/09/2022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28/09/2022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Confidential - Not to be shared outside of PDO/PDO contractors 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75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cid:44E99B1D-08BA-41CE-A3CC-FF1585881A48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B8F5D341-9478-460E-8ACF-8E2BF1B80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360" y="1092200"/>
            <a:ext cx="8175425" cy="517064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What happened?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>
              <a:spcBef>
                <a:spcPct val="50000"/>
              </a:spcBef>
              <a:defRPr/>
            </a:pPr>
            <a:r>
              <a:rPr lang="en-US" sz="1200" dirty="0">
                <a:latin typeface="+mj-lt"/>
                <a:cs typeface="Arial" charset="0"/>
              </a:rPr>
              <a:t>Special Oilfield Services Co LLC  empty tanker vehicle on its way back to Fahud base suffered major breakdown due to mechanical failure on its rear axel suspension.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宋体" panose="02010600030101010101" pitchFamily="2" charset="-122"/>
                <a:cs typeface="+mn-cs"/>
              </a:rPr>
              <a:t>Why it happened/Finding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宋体" panose="02010600030101010101" pitchFamily="2" charset="-122"/>
              <a:cs typeface="+mn-cs"/>
            </a:endParaRPr>
          </a:p>
          <a:p>
            <a:pPr>
              <a:spcBef>
                <a:spcPts val="200"/>
              </a:spcBef>
              <a:buFont typeface="Arial" pitchFamily="34" charset="0"/>
              <a:buChar char="•"/>
              <a:defRPr/>
            </a:pPr>
            <a:r>
              <a:rPr lang="en-GB" sz="1200" b="0" kern="1200" dirty="0">
                <a:solidFill>
                  <a:schemeClr val="tx1"/>
                </a:solidFill>
                <a:latin typeface="+mj-lt"/>
                <a:ea typeface="+mn-ea"/>
                <a:cs typeface="Times New Roman"/>
              </a:rPr>
              <a:t> Operator of vehicle unaware of suspensions defective condition was driving vehicle at 52kmph that gave way for suspensions failure</a:t>
            </a:r>
          </a:p>
          <a:p>
            <a:pPr>
              <a:spcBef>
                <a:spcPts val="200"/>
              </a:spcBef>
              <a:buFont typeface="Arial" pitchFamily="34" charset="0"/>
              <a:buChar char="•"/>
              <a:defRPr/>
            </a:pPr>
            <a:r>
              <a:rPr lang="en-GB" sz="1200" b="0" kern="1200" dirty="0">
                <a:solidFill>
                  <a:schemeClr val="tx1"/>
                </a:solidFill>
                <a:latin typeface="+mj-lt"/>
                <a:ea typeface="+mn-ea"/>
                <a:cs typeface="Times New Roman"/>
              </a:rPr>
              <a:t>The vehicle suspensions possibly had fatigue related not picked up during inspections (Dealer/ RAS/Driver daily/ SPOT)</a:t>
            </a:r>
          </a:p>
          <a:p>
            <a:pPr>
              <a:spcBef>
                <a:spcPts val="200"/>
              </a:spcBef>
              <a:buFont typeface="Arial" pitchFamily="34" charset="0"/>
              <a:buChar char="•"/>
              <a:defRPr/>
            </a:pPr>
            <a:r>
              <a:rPr lang="en-GB" sz="1200" dirty="0">
                <a:latin typeface="+mj-lt"/>
                <a:cs typeface="Times New Roman"/>
              </a:rPr>
              <a:t>Possibly f</a:t>
            </a:r>
            <a:r>
              <a:rPr lang="en-GB" sz="1200" b="0" kern="1200" dirty="0">
                <a:solidFill>
                  <a:schemeClr val="tx1"/>
                </a:solidFill>
                <a:latin typeface="+mj-lt"/>
                <a:ea typeface="+mn-ea"/>
                <a:cs typeface="Times New Roman"/>
              </a:rPr>
              <a:t>atigue defects developed during driving post inspection due to poor road condition.</a:t>
            </a:r>
          </a:p>
          <a:p>
            <a:pPr>
              <a:spcBef>
                <a:spcPts val="200"/>
              </a:spcBef>
              <a:buFont typeface="Arial" pitchFamily="34" charset="0"/>
              <a:buChar char="•"/>
              <a:defRPr/>
            </a:pPr>
            <a:r>
              <a:rPr lang="en-GB" sz="1200" b="0" kern="1200" dirty="0">
                <a:solidFill>
                  <a:schemeClr val="tx1"/>
                </a:solidFill>
                <a:latin typeface="+mj-lt"/>
                <a:ea typeface="+mn-ea"/>
                <a:cs typeface="Times New Roman"/>
              </a:rPr>
              <a:t>The road condition from Fahud to QarnAlam is most of the times bad which is inducing unwanted vibrations and impact</a:t>
            </a:r>
          </a:p>
          <a:p>
            <a:pPr>
              <a:spcBef>
                <a:spcPts val="200"/>
              </a:spcBef>
              <a:buFont typeface="Arial" pitchFamily="34" charset="0"/>
              <a:buChar char="•"/>
              <a:defRPr/>
            </a:pPr>
            <a:r>
              <a:rPr lang="en-GB" sz="1200" kern="1200" dirty="0">
                <a:solidFill>
                  <a:schemeClr val="tx1"/>
                </a:solidFill>
                <a:latin typeface="+mj-lt"/>
                <a:ea typeface="+mn-ea"/>
                <a:cs typeface="Calibri" pitchFamily="34" charset="0"/>
              </a:rPr>
              <a:t>Heavy vehicle drivers had no training / awareness on inspection / primary inspection requirements of heavy vehicles on load bearing critical elements</a:t>
            </a:r>
          </a:p>
          <a:p>
            <a:pPr>
              <a:spcBef>
                <a:spcPts val="200"/>
              </a:spcBef>
              <a:buFont typeface="Arial" pitchFamily="34" charset="0"/>
              <a:buChar char="•"/>
              <a:defRPr/>
            </a:pPr>
            <a:r>
              <a:rPr kumimoji="0" lang="en-GB" sz="12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Calibri" pitchFamily="34" charset="0"/>
              </a:rPr>
              <a:t>RAS inspections are ineffective / inadequate to pick the fatigue related defects on l</a:t>
            </a:r>
            <a:r>
              <a:rPr lang="en-GB" sz="1200" dirty="0" err="1">
                <a:latin typeface="+mj-lt"/>
                <a:cs typeface="Calibri" pitchFamily="34" charset="0"/>
              </a:rPr>
              <a:t>oad</a:t>
            </a:r>
            <a:r>
              <a:rPr lang="en-GB" sz="1200" dirty="0">
                <a:latin typeface="+mj-lt"/>
                <a:cs typeface="Calibri" pitchFamily="34" charset="0"/>
              </a:rPr>
              <a:t> bearing elements of vehicles.</a:t>
            </a:r>
          </a:p>
          <a:p>
            <a:pPr>
              <a:spcBef>
                <a:spcPts val="200"/>
              </a:spcBef>
              <a:buFont typeface="Arial" pitchFamily="34" charset="0"/>
              <a:buChar char="•"/>
              <a:defRPr/>
            </a:pPr>
            <a:r>
              <a:rPr lang="en-GB" sz="1200" kern="1200" dirty="0">
                <a:solidFill>
                  <a:schemeClr val="tx1"/>
                </a:solidFill>
                <a:latin typeface="+mj-lt"/>
                <a:ea typeface="+mn-ea"/>
                <a:cs typeface="Calibri" pitchFamily="34" charset="0"/>
              </a:rPr>
              <a:t>Other vehicles in fleet of same configuration upon inspection found with defects of kind on their leaf springs and their assemblies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ahoma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200" dirty="0">
              <a:solidFill>
                <a:prstClr val="black"/>
              </a:solidFill>
              <a:latin typeface="Calibri" panose="020F0502020204030204" pitchFamily="34" charset="0"/>
              <a:cs typeface="Tahoma" pitchFamily="34" charset="0"/>
            </a:endParaRPr>
          </a:p>
          <a:p>
            <a:pPr marL="114300" indent="-114300" algn="just">
              <a:defRPr/>
            </a:pPr>
            <a:r>
              <a:rPr lang="en-US" sz="1600" b="1" dirty="0">
                <a:solidFill>
                  <a:prstClr val="black"/>
                </a:solidFill>
                <a:latin typeface="Tahoma" pitchFamily="34" charset="0"/>
                <a:ea typeface="宋体" panose="02010600030101010101" pitchFamily="2" charset="-122"/>
              </a:rPr>
              <a:t>Your learning from this incident..</a:t>
            </a:r>
          </a:p>
          <a:p>
            <a:pPr marL="114300" indent="-114300" algn="just">
              <a:defRPr/>
            </a:pPr>
            <a:endParaRPr lang="en-US" sz="3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indent="-171450">
              <a:spcBef>
                <a:spcPts val="200"/>
              </a:spcBef>
              <a:buFont typeface="Arial" pitchFamily="34" charset="0"/>
              <a:buChar char="•"/>
              <a:defRPr/>
            </a:pPr>
            <a:r>
              <a:rPr lang="en-US" sz="1200" dirty="0">
                <a:latin typeface="+mj-lt"/>
                <a:cs typeface="Calibri" pitchFamily="34" charset="0"/>
              </a:rPr>
              <a:t>Always ensure integrity inspections are effectively conducted to avoid harm from integrity failures</a:t>
            </a:r>
          </a:p>
          <a:p>
            <a:pPr indent="-171450">
              <a:spcBef>
                <a:spcPts val="200"/>
              </a:spcBef>
              <a:buFont typeface="Arial" pitchFamily="34" charset="0"/>
              <a:buChar char="•"/>
              <a:defRPr/>
            </a:pPr>
            <a:r>
              <a:rPr lang="en-US" sz="1200" dirty="0">
                <a:latin typeface="+mj-lt"/>
                <a:cs typeface="Calibri" pitchFamily="34" charset="0"/>
              </a:rPr>
              <a:t>Always ensure as an operator you is trained and competent  on inspection of vehicle load bearing elements</a:t>
            </a:r>
          </a:p>
          <a:p>
            <a:pPr indent="-171450">
              <a:spcBef>
                <a:spcPts val="200"/>
              </a:spcBef>
              <a:buFont typeface="Arial" pitchFamily="34" charset="0"/>
              <a:buChar char="•"/>
              <a:defRPr/>
            </a:pPr>
            <a:r>
              <a:rPr lang="en-US" sz="1200" dirty="0">
                <a:latin typeface="+mj-lt"/>
                <a:cs typeface="Calibri" pitchFamily="34" charset="0"/>
              </a:rPr>
              <a:t>Always ensure to implement all possible effective asset integrity actions</a:t>
            </a:r>
            <a:endParaRPr lang="en-US" sz="1200" strike="sngStrike" dirty="0">
              <a:latin typeface="+mj-lt"/>
              <a:cs typeface="Calibri" pitchFamily="34" charset="0"/>
            </a:endParaRPr>
          </a:p>
          <a:p>
            <a:pPr indent="-171450">
              <a:spcBef>
                <a:spcPts val="200"/>
              </a:spcBef>
              <a:buFont typeface="Arial" pitchFamily="34" charset="0"/>
              <a:buChar char="•"/>
              <a:defRPr/>
            </a:pPr>
            <a:r>
              <a:rPr lang="en-US" sz="1200" dirty="0">
                <a:latin typeface="+mj-lt"/>
                <a:cs typeface="Calibri" pitchFamily="34" charset="0"/>
              </a:rPr>
              <a:t>Always  ensure to adjust your driving speed as per road condition</a:t>
            </a:r>
          </a:p>
          <a:p>
            <a:pPr indent="-171450">
              <a:spcBef>
                <a:spcPts val="200"/>
              </a:spcBef>
              <a:buFont typeface="Arial" pitchFamily="34" charset="0"/>
              <a:buChar char="•"/>
              <a:defRPr/>
            </a:pPr>
            <a:r>
              <a:rPr lang="en-US" sz="1200" dirty="0">
                <a:latin typeface="+mj-lt"/>
                <a:cs typeface="Calibri" pitchFamily="34" charset="0"/>
              </a:rPr>
              <a:t>Always ensure to alert management on defects of nature that can lead to integrity failures.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ahoma" pitchFamily="34" charset="0"/>
            </a:endParaRPr>
          </a:p>
        </p:txBody>
      </p:sp>
      <p:sp>
        <p:nvSpPr>
          <p:cNvPr id="9" name="Freeform 132">
            <a:extLst>
              <a:ext uri="{FF2B5EF4-FFF2-40B4-BE49-F238E27FC236}">
                <a16:creationId xmlns:a16="http://schemas.microsoft.com/office/drawing/2014/main" id="{A68310E0-CF63-4276-BC7B-52B36A6230C6}"/>
              </a:ext>
            </a:extLst>
          </p:cNvPr>
          <p:cNvSpPr>
            <a:spLocks/>
          </p:cNvSpPr>
          <p:nvPr/>
        </p:nvSpPr>
        <p:spPr bwMode="auto">
          <a:xfrm>
            <a:off x="11387249" y="5120291"/>
            <a:ext cx="457200" cy="457200"/>
          </a:xfrm>
          <a:custGeom>
            <a:avLst/>
            <a:gdLst>
              <a:gd name="T0" fmla="*/ 0 w 1336"/>
              <a:gd name="T1" fmla="*/ 2147483647 h 888"/>
              <a:gd name="T2" fmla="*/ 2147483647 w 1336"/>
              <a:gd name="T3" fmla="*/ 2147483647 h 888"/>
              <a:gd name="T4" fmla="*/ 2147483647 w 1336"/>
              <a:gd name="T5" fmla="*/ 0 h 888"/>
              <a:gd name="T6" fmla="*/ 0 60000 65536"/>
              <a:gd name="T7" fmla="*/ 0 60000 65536"/>
              <a:gd name="T8" fmla="*/ 0 60000 65536"/>
              <a:gd name="T9" fmla="*/ 0 w 1336"/>
              <a:gd name="T10" fmla="*/ 0 h 888"/>
              <a:gd name="T11" fmla="*/ 1336 w 1336"/>
              <a:gd name="T12" fmla="*/ 888 h 8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6" h="888">
                <a:moveTo>
                  <a:pt x="0" y="600"/>
                </a:moveTo>
                <a:lnTo>
                  <a:pt x="312" y="888"/>
                </a:lnTo>
                <a:lnTo>
                  <a:pt x="1336" y="0"/>
                </a:lnTo>
              </a:path>
            </a:pathLst>
          </a:custGeom>
          <a:noFill/>
          <a:ln w="1333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10" name="Group 131">
            <a:extLst>
              <a:ext uri="{FF2B5EF4-FFF2-40B4-BE49-F238E27FC236}">
                <a16:creationId xmlns:a16="http://schemas.microsoft.com/office/drawing/2014/main" id="{AB7F76C3-B921-4139-99D6-E25E2E64024C}"/>
              </a:ext>
            </a:extLst>
          </p:cNvPr>
          <p:cNvGrpSpPr>
            <a:grpSpLocks/>
          </p:cNvGrpSpPr>
          <p:nvPr/>
        </p:nvGrpSpPr>
        <p:grpSpPr bwMode="auto">
          <a:xfrm>
            <a:off x="11261948" y="2951563"/>
            <a:ext cx="336550" cy="544513"/>
            <a:chOff x="3504" y="544"/>
            <a:chExt cx="2287" cy="1855"/>
          </a:xfrm>
        </p:grpSpPr>
        <p:sp>
          <p:nvSpPr>
            <p:cNvPr id="11" name="Line 129">
              <a:extLst>
                <a:ext uri="{FF2B5EF4-FFF2-40B4-BE49-F238E27FC236}">
                  <a16:creationId xmlns:a16="http://schemas.microsoft.com/office/drawing/2014/main" id="{7C9DB3BB-4C45-4E1C-8153-70932167E5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568"/>
              <a:ext cx="2287" cy="1831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2" name="Line 130">
              <a:extLst>
                <a:ext uri="{FF2B5EF4-FFF2-40B4-BE49-F238E27FC236}">
                  <a16:creationId xmlns:a16="http://schemas.microsoft.com/office/drawing/2014/main" id="{7E9AC540-A978-46C0-A6CF-A0428D4BD3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28" y="544"/>
              <a:ext cx="2144" cy="1807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13" name="Rectangle 8">
            <a:extLst>
              <a:ext uri="{FF2B5EF4-FFF2-40B4-BE49-F238E27FC236}">
                <a16:creationId xmlns:a16="http://schemas.microsoft.com/office/drawing/2014/main" id="{59D43B35-686F-4F9F-AEB7-36497BC78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361" y="630421"/>
            <a:ext cx="1162695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indent="-114300" algn="just"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Date: </a:t>
            </a:r>
            <a:r>
              <a:rPr lang="en-GB" sz="1200" b="1" dirty="0">
                <a:solidFill>
                  <a:srgbClr val="0000FF"/>
                </a:solidFill>
                <a:latin typeface="Tahoma" pitchFamily="34" charset="0"/>
              </a:rPr>
              <a:t>08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/11/2021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   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Incident title: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MVI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HiPo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#</a:t>
            </a:r>
            <a:r>
              <a:rPr lang="en-US" sz="1200" b="1" dirty="0">
                <a:solidFill>
                  <a:srgbClr val="0000FF"/>
                </a:solidFill>
                <a:latin typeface="Tahoma" pitchFamily="34" charset="0"/>
              </a:rPr>
              <a:t>62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        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Pattern: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MVI 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                  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    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Potential severity: </a:t>
            </a:r>
            <a:r>
              <a:rPr lang="en-GB" sz="1200" b="1" dirty="0">
                <a:solidFill>
                  <a:srgbClr val="0000FF"/>
                </a:solidFill>
                <a:latin typeface="Tahoma" pitchFamily="34" charset="0"/>
              </a:rPr>
              <a:t>C4P</a:t>
            </a:r>
          </a:p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4472C4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AC772E-6015-4076-A0DC-005445BF4556}"/>
              </a:ext>
            </a:extLst>
          </p:cNvPr>
          <p:cNvSpPr/>
          <p:nvPr/>
        </p:nvSpPr>
        <p:spPr>
          <a:xfrm>
            <a:off x="523875" y="6332758"/>
            <a:ext cx="84989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Target Audience: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Drilling, Logistics, Operation &amp; Construction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38B3"/>
              </a:solidFill>
              <a:effectLst/>
              <a:uLnTx/>
              <a:uFillTx/>
              <a:latin typeface="Calibri Light" panose="020F0302020204030204"/>
              <a:ea typeface="+mn-ea"/>
              <a:cs typeface="Calibri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C774F04-A5A4-4EBD-93B5-DF1F74CE87CA}"/>
              </a:ext>
            </a:extLst>
          </p:cNvPr>
          <p:cNvSpPr txBox="1">
            <a:spLocks/>
          </p:cNvSpPr>
          <p:nvPr/>
        </p:nvSpPr>
        <p:spPr>
          <a:xfrm>
            <a:off x="227558" y="0"/>
            <a:ext cx="11845491" cy="457200"/>
          </a:xfrm>
          <a:prstGeom prst="rect">
            <a:avLst/>
          </a:prstGeom>
          <a:solidFill>
            <a:srgbClr val="FFC000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ill Sans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24A316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PDO Second Alert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29977E3-DDDF-4B60-A935-9ED65E823879}"/>
              </a:ext>
            </a:extLst>
          </p:cNvPr>
          <p:cNvPicPr>
            <a:picLocks noChangeAspect="1"/>
          </p:cNvPicPr>
          <p:nvPr/>
        </p:nvPicPr>
        <p:blipFill>
          <a:blip r:embed="rId3" r:link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09192" y="1132421"/>
            <a:ext cx="2176489" cy="290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0">
            <a:extLst>
              <a:ext uri="{FF2B5EF4-FFF2-40B4-BE49-F238E27FC236}">
                <a16:creationId xmlns:a16="http://schemas.microsoft.com/office/drawing/2014/main" id="{6881BA13-CDF7-4563-9A65-6B3209188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6430" y="4171350"/>
            <a:ext cx="363061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6E9EF2A2-D48A-466D-A78C-A3E6042B26F7}"/>
              </a:ext>
            </a:extLst>
          </p:cNvPr>
          <p:cNvCxnSpPr/>
          <p:nvPr/>
        </p:nvCxnSpPr>
        <p:spPr>
          <a:xfrm flipH="1">
            <a:off x="9797436" y="1581150"/>
            <a:ext cx="718164" cy="666750"/>
          </a:xfrm>
          <a:prstGeom prst="straightConnector1">
            <a:avLst/>
          </a:prstGeom>
          <a:ln w="571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1345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CE45F78-3908-4D1A-82F1-C1ADC42E3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511" y="-9427"/>
            <a:ext cx="11871489" cy="338554"/>
          </a:xfrm>
          <a:solidFill>
            <a:srgbClr val="FFC715"/>
          </a:solidFill>
        </p:spPr>
        <p:txBody>
          <a:bodyPr>
            <a:normAutofit fontScale="90000"/>
          </a:bodyPr>
          <a:lstStyle/>
          <a:p>
            <a:pPr algn="ctr"/>
            <a:br>
              <a:rPr lang="en-GB" sz="2200" b="1" dirty="0">
                <a:solidFill>
                  <a:srgbClr val="00B050"/>
                </a:solidFill>
                <a:ea typeface="MS PGothic" pitchFamily="34" charset="-128"/>
              </a:rPr>
            </a:br>
            <a:br>
              <a:rPr lang="en-GB" sz="2200" b="1" dirty="0">
                <a:solidFill>
                  <a:srgbClr val="00B050"/>
                </a:solidFill>
                <a:ea typeface="MS PGothic" pitchFamily="34" charset="-128"/>
              </a:rPr>
            </a:br>
            <a:br>
              <a:rPr lang="en-GB" sz="2200" b="1" dirty="0">
                <a:solidFill>
                  <a:srgbClr val="00B050"/>
                </a:solidFill>
                <a:ea typeface="MS PGothic" pitchFamily="34" charset="-128"/>
              </a:rPr>
            </a:br>
            <a:r>
              <a:rPr lang="en-GB" sz="2700" b="1" dirty="0">
                <a:solidFill>
                  <a:srgbClr val="00B050"/>
                </a:solidFill>
                <a:ea typeface="MS PGothic" pitchFamily="34" charset="-128"/>
              </a:rPr>
              <a:t>Management self audit </a:t>
            </a:r>
            <a:br>
              <a:rPr lang="en-GB" sz="2700" b="1" dirty="0">
                <a:solidFill>
                  <a:srgbClr val="00B050"/>
                </a:solidFill>
                <a:ea typeface="MS PGothic" pitchFamily="34" charset="-128"/>
              </a:rPr>
            </a:br>
            <a:br>
              <a:rPr lang="en-GB" sz="2200" b="1" dirty="0">
                <a:solidFill>
                  <a:srgbClr val="00B050"/>
                </a:solidFill>
                <a:ea typeface="MS PGothic" pitchFamily="34" charset="-128"/>
              </a:rPr>
            </a:b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9C83480-07FA-41ED-8967-2820327476A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4431" y="6498069"/>
            <a:ext cx="5590517" cy="37798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A4C66E9-CF65-4A0F-9A16-76B64C582F3A}"/>
              </a:ext>
            </a:extLst>
          </p:cNvPr>
          <p:cNvSpPr/>
          <p:nvPr/>
        </p:nvSpPr>
        <p:spPr>
          <a:xfrm>
            <a:off x="425605" y="1022338"/>
            <a:ext cx="109281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>
              <a:defRPr/>
            </a:pPr>
            <a:r>
              <a:rPr lang="en-US" sz="1400" b="1" dirty="0">
                <a:solidFill>
                  <a:srgbClr val="FF0000"/>
                </a:solidFill>
                <a:latin typeface="Tahoma" pitchFamily="34" charset="0"/>
              </a:rPr>
              <a:t>As a learning from this incident and ensure continual improvement all contract managers must review their HSE risk management against the questions asked below      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883F2B-B3CE-4AB4-AB99-0AA90A5717A9}"/>
              </a:ext>
            </a:extLst>
          </p:cNvPr>
          <p:cNvSpPr/>
          <p:nvPr/>
        </p:nvSpPr>
        <p:spPr>
          <a:xfrm>
            <a:off x="609133" y="1680481"/>
            <a:ext cx="10928195" cy="373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en-US" b="1" dirty="0">
                <a:solidFill>
                  <a:srgbClr val="0000FF"/>
                </a:solidFill>
                <a:latin typeface="Tahoma" pitchFamily="34" charset="0"/>
              </a:rPr>
              <a:t>Confirm the following:</a:t>
            </a:r>
            <a:endParaRPr lang="en-US" dirty="0">
              <a:solidFill>
                <a:srgbClr val="0000FF"/>
              </a:solidFill>
              <a:latin typeface="Tahoma" pitchFamily="34" charset="0"/>
            </a:endParaRPr>
          </a:p>
          <a:p>
            <a:pPr marL="342900" indent="-342900">
              <a:defRPr/>
            </a:pPr>
            <a:endParaRPr lang="en-US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b="0" i="0" u="none" strike="noStrike" baseline="0" dirty="0">
                <a:solidFill>
                  <a:srgbClr val="0000FF"/>
                </a:solidFill>
                <a:latin typeface="Calibri" panose="020F0502020204030204" pitchFamily="34" charset="0"/>
              </a:rPr>
              <a:t>Do you ensure that your </a:t>
            </a:r>
            <a:r>
              <a:rPr lang="en-US" sz="1800" b="0" i="0" u="none" baseline="0" dirty="0">
                <a:solidFill>
                  <a:srgbClr val="0000FF"/>
                </a:solidFill>
                <a:latin typeface="Calibri" panose="020F0502020204030204" pitchFamily="34" charset="0"/>
              </a:rPr>
              <a:t>drivers</a:t>
            </a:r>
            <a:r>
              <a:rPr lang="en-US" sz="1800" b="0" i="0" u="none" strike="noStrike" baseline="0" dirty="0">
                <a:solidFill>
                  <a:srgbClr val="0000FF"/>
                </a:solidFill>
                <a:latin typeface="Calibri" panose="020F0502020204030204" pitchFamily="34" charset="0"/>
              </a:rPr>
              <a:t> are trained and competent to inspect load bearing elements of the vehicles they operate?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b="0" i="0" u="none" strike="noStrike" baseline="0" dirty="0">
                <a:solidFill>
                  <a:srgbClr val="0000FF"/>
                </a:solidFill>
                <a:latin typeface="Calibri" panose="020F0502020204030204" pitchFamily="34" charset="0"/>
              </a:rPr>
              <a:t>Do you ensure that the RAS inspections are effective and report all ineffective inspections to PDO?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b="0" i="0" u="none" strike="noStrike" baseline="0" dirty="0">
                <a:solidFill>
                  <a:srgbClr val="0000FF"/>
                </a:solidFill>
                <a:latin typeface="Calibri" panose="020F0502020204030204" pitchFamily="34" charset="0"/>
              </a:rPr>
              <a:t>Do you ensure you have system in place to report all road hazards to PDO?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b="0" i="0" u="none" strike="noStrike" baseline="0" dirty="0">
                <a:solidFill>
                  <a:srgbClr val="0000FF"/>
                </a:solidFill>
                <a:latin typeface="Calibri" panose="020F0502020204030204" pitchFamily="34" charset="0"/>
              </a:rPr>
              <a:t>Do you have adequate asset management strategies in place that ensure safe equipment is always in use?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b="0" i="0" u="none" strike="noStrike" baseline="0" dirty="0">
                <a:solidFill>
                  <a:srgbClr val="0000FF"/>
                </a:solidFill>
                <a:latin typeface="Calibri" panose="020F0502020204030204" pitchFamily="34" charset="0"/>
              </a:rPr>
              <a:t>Do you ensure to evaluate defects in your assets to understand and act on early signs of integrity failures?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</a:rPr>
              <a:t>Do you ensure your service provider communicate and advise you on defects observed during asset maintenance?</a:t>
            </a:r>
            <a:endParaRPr lang="en-US" sz="1800" b="0" i="0" u="none" strike="noStrike" baseline="0" dirty="0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>
              <a:defRPr/>
            </a:pPr>
            <a:r>
              <a:rPr lang="en-US" sz="1100" i="1" dirty="0">
                <a:solidFill>
                  <a:schemeClr val="accent1"/>
                </a:solidFill>
                <a:latin typeface="Calibri" panose="020F0502020204030204" pitchFamily="34" charset="0"/>
                <a:sym typeface="Wingdings" pitchFamily="2" charset="2"/>
              </a:rPr>
              <a:t>* If the answer is NO to any of the above questions please ensure you take action to correct this finding</a:t>
            </a:r>
            <a:endParaRPr lang="en-US" sz="1100" dirty="0">
              <a:solidFill>
                <a:schemeClr val="accent1"/>
              </a:solidFill>
              <a:latin typeface="Calibri" panose="020F0502020204030204" pitchFamily="34" charset="0"/>
              <a:sym typeface="Wingdings" pitchFamily="2" charset="2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529F55F9-F845-482D-B125-30B34D8A25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361" y="630421"/>
            <a:ext cx="1162695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indent="-114300" algn="just"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Date:</a:t>
            </a:r>
            <a:r>
              <a:rPr lang="en-GB" sz="1200" b="1" dirty="0">
                <a:solidFill>
                  <a:srgbClr val="0000FF"/>
                </a:solidFill>
                <a:latin typeface="Tahoma" pitchFamily="34" charset="0"/>
              </a:rPr>
              <a:t>08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/11/2021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   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Incident title: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MVI HiPo#6</a:t>
            </a:r>
            <a:r>
              <a:rPr lang="en-US" sz="1200" b="1" dirty="0">
                <a:solidFill>
                  <a:srgbClr val="0000FF"/>
                </a:solidFill>
                <a:latin typeface="Tahoma" pitchFamily="34" charset="0"/>
              </a:rPr>
              <a:t>2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        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Pattern: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MVI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                   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    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Potential severity: </a:t>
            </a:r>
            <a:r>
              <a:rPr lang="en-GB" sz="1200" b="1" dirty="0">
                <a:solidFill>
                  <a:srgbClr val="0000FF"/>
                </a:solidFill>
                <a:latin typeface="Tahoma" pitchFamily="34" charset="0"/>
              </a:rPr>
              <a:t>C4</a:t>
            </a:r>
            <a:r>
              <a:rPr lang="en-US" sz="1200" b="1" dirty="0">
                <a:solidFill>
                  <a:srgbClr val="0000FF"/>
                </a:solidFill>
                <a:latin typeface="Tahoma" pitchFamily="34" charset="0"/>
              </a:rPr>
              <a:t>P</a:t>
            </a:r>
            <a:endParaRPr lang="en-GB" sz="1200" b="1" dirty="0">
              <a:solidFill>
                <a:srgbClr val="0000FF"/>
              </a:solidFill>
              <a:latin typeface="Tahoma" pitchFamily="34" charset="0"/>
            </a:endParaRPr>
          </a:p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4472C4"/>
                </a:solidFill>
                <a:latin typeface="Tahoma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5607175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00"/>
      </a:hlink>
      <a:folHlink>
        <a:srgbClr val="0000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</Language>
    <DocId xmlns="4880e4f8-4b7d-4bdd-91e3-e10d47036eca">92732</DocId>
    <ImageCreateDate xmlns="4880E4F8-4B7D-4BDD-91E3-E10D47036ECA" xsi:nil="true"/>
    <wic_System_Copyright xmlns="http://schemas.microsoft.com/sharepoint/v3/fields" xsi:nil="true"/>
    <SharedWithUsers xmlns="9d51eac6-a7d5-47f5-a119-63d146adb134">
      <UserInfo>
        <DisplayName>Masroori, Ahmed MSE31</DisplayName>
        <AccountId>95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EEB42E5E-079E-4430-A765-FAA21D77E680}"/>
</file>

<file path=customXml/itemProps2.xml><?xml version="1.0" encoding="utf-8"?>
<ds:datastoreItem xmlns:ds="http://schemas.openxmlformats.org/officeDocument/2006/customXml" ds:itemID="{5643A46C-72B3-4012-8CB2-E0E23D8B71D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CEB1FCF-0E89-482E-A62E-598FF58845D8}">
  <ds:schemaRefs>
    <ds:schemaRef ds:uri="http://purl.org/dc/terms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2006/documentManagement/types"/>
    <ds:schemaRef ds:uri="3ad483c2-a27c-44cd-acb6-8713d8ff800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6475</TotalTime>
  <Words>696</Words>
  <Application>Microsoft Office PowerPoint</Application>
  <PresentationFormat>Widescreen</PresentationFormat>
  <Paragraphs>60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Tahoma</vt:lpstr>
      <vt:lpstr>Times New Roman</vt:lpstr>
      <vt:lpstr>Office Theme</vt:lpstr>
      <vt:lpstr>PowerPoint Presentation</vt:lpstr>
      <vt:lpstr>   Management self audit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HiPo#62  SOS MVI QAQC</dc:title>
  <dc:creator>nazar@umsoman.com</dc:creator>
  <cp:lastModifiedBy>Balushi, Sumaiya MSE36</cp:lastModifiedBy>
  <cp:revision>344</cp:revision>
  <cp:lastPrinted>2021-12-05T07:28:24Z</cp:lastPrinted>
  <dcterms:created xsi:type="dcterms:W3CDTF">2018-09-24T07:27:56Z</dcterms:created>
  <dcterms:modified xsi:type="dcterms:W3CDTF">2022-09-28T07:27:00Z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