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356" r:id="rId2"/>
    <p:sldId id="350" r:id="rId3"/>
    <p:sldId id="357" r:id="rId4"/>
    <p:sldId id="3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57FE1-1EF0-4CF5-ADEB-7391AB56A046}" type="datetimeFigureOut">
              <a:rPr lang="en-US" smtClean="0"/>
              <a:t>22/06/2026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93C9BA-6107-46CA-AD0A-091B9B97353B}" type="slidenum">
              <a:rPr lang="en-US" smtClean="0"/>
              <a:t>‹#›</a:t>
            </a:fld>
            <a:endParaRPr lang="en-US"/>
          </a:p>
        </p:txBody>
      </p:sp>
    </p:spTree>
    <p:extLst>
      <p:ext uri="{BB962C8B-B14F-4D97-AF65-F5344CB8AC3E}">
        <p14:creationId xmlns:p14="http://schemas.microsoft.com/office/powerpoint/2010/main" val="1648669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0000"/>
                </a:solidFill>
                <a:effectLst/>
                <a:uLnTx/>
                <a:uFillTx/>
                <a:latin typeface="Times New Roman" pitchFamily="18" charset="0"/>
                <a:ea typeface="+mn-ea"/>
                <a:cs typeface="+mn-cs"/>
              </a:rPr>
              <a:t>احرص على إدخال جميع التواريخ والعناوين. </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0000"/>
                </a:solidFill>
                <a:effectLst/>
                <a:uLnTx/>
                <a:uFillTx/>
                <a:latin typeface="Times New Roman" pitchFamily="18" charset="0"/>
                <a:ea typeface="+mn-ea"/>
                <a:cs typeface="+mn-cs"/>
              </a:rPr>
              <a:t>وينبغي وضع وصف مختصر دون ذكر أسماء المتعاقدين أو الأفراد.  اذكر ما حدث والشخص الذي حدث له ذلك (باستخدام المسمى الوظيفي) والإصابات التي حدثت نتيجة لذلك،  ويمكن الاكتفاء بهذا القدر.</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0000"/>
                </a:solidFill>
                <a:effectLst/>
                <a:uLnTx/>
                <a:uFillTx/>
                <a:latin typeface="Times New Roman" pitchFamily="18" charset="0"/>
                <a:ea typeface="+mn-ea"/>
                <a:cs typeface="+mn-cs"/>
              </a:rPr>
              <a:t>أربع إلى خمس نقاط تسلِّط الضوء على النتائج الرئيسية للتحقيق.  تذكر أن الجمهور المستهدف هو موظفي الخطوط الأمامية، لذا يجب كتابة هذه النقاط باستخدام عبارات بسيطة بطريقة يمكن أن يفهمها الجميع.</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0000"/>
                </a:solidFill>
                <a:effectLst/>
                <a:uLnTx/>
                <a:uFillTx/>
                <a:latin typeface="Times New Roman" pitchFamily="18" charset="0"/>
                <a:ea typeface="+mn-ea"/>
                <a:cs typeface="+mn-cs"/>
              </a:rPr>
              <a:t>يجب صياغة النقطة الرئيسية بطريقة جذّابة لتثبت في الذهن.</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0000"/>
                </a:solidFill>
                <a:effectLst/>
                <a:uLnTx/>
                <a:uFillTx/>
                <a:latin typeface="Times New Roman" pitchFamily="18" charset="0"/>
                <a:ea typeface="+mn-ea"/>
                <a:cs typeface="+mn-cs"/>
              </a:rPr>
              <a:t>يجب أن تُعبِّر الصور عن الفكرة بطريقة واضحة، وكذلك عن الخطأ الذي حدث (في حالة إعادة الإنشاء، يُرجى التأكد من عدم تعريض الأشخاص للخطر) وفيما يلي كيفية القيام بذلك.   </a:t>
            </a:r>
          </a:p>
          <a:p>
            <a:endParaRPr lang="ar" dirty="0"/>
          </a:p>
        </p:txBody>
      </p:sp>
      <p:sp>
        <p:nvSpPr>
          <p:cNvPr id="4" name="Footer Placeholder 3"/>
          <p:cNvSpPr>
            <a:spLocks noGrp="1"/>
          </p:cNvSpPr>
          <p:nvPr>
            <p:ph type="ftr" sz="quarter" idx="4"/>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 sz="1100" b="0" i="0" u="none" strike="noStrike" kern="1200" cap="none" spc="0" normalizeH="0" baseline="0">
                <a:ln>
                  <a:noFill/>
                </a:ln>
                <a:solidFill>
                  <a:srgbClr val="000000"/>
                </a:solidFill>
                <a:effectLst/>
                <a:uLnTx/>
                <a:uFillTx/>
                <a:latin typeface="Calibri" panose="020F0502020204030204" pitchFamily="34" charset="0"/>
                <a:ea typeface="+mn-ea"/>
                <a:cs typeface="+mn-cs"/>
              </a:rPr>
              <a:t>هذا المستند سرّي - لا يجوز مشاركته خارج شركة تنمية نفط عُمان/متعاقدي الشركة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sz="1200" b="0" i="0" u="none" strike="noStrike" kern="1200" cap="none" spc="0" normalizeH="0" baseline="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ar"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0000"/>
                </a:solidFill>
                <a:effectLst/>
                <a:uLnTx/>
                <a:uFillTx/>
                <a:latin typeface="Times New Roman" pitchFamily="18" charset="0"/>
                <a:ea typeface="+mn-ea"/>
                <a:cs typeface="+mn-cs"/>
              </a:rPr>
              <a:t>احرص على إدخال جميع التواريخ والعناوين. </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33CC"/>
                </a:solidFill>
                <a:effectLst/>
                <a:uLnTx/>
                <a:uFillTx/>
                <a:ea typeface="+mn-ea"/>
                <a:cs typeface="Calibri" panose="020F0502020204030204" pitchFamily="34" charset="0"/>
                <a:sym typeface="Wingdings" pitchFamily="2" charset="2"/>
              </a:rPr>
              <a:t>أعد قائمة بالأسئلة المغلقة (تكون إجابتها "نعم" أو "لا" فقط) لسؤال الآخرين عما إذا كانوا يواجهون المشكلات نفسها بناءً على إخفاقات الإدارة أو نظام إدارة الصحة والسلامة والبيئة أو أوجه القصور التي تم التوصّل إليها في التحقيق. </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33CC"/>
                </a:solidFill>
                <a:effectLst/>
                <a:uLnTx/>
                <a:uFillTx/>
                <a:ea typeface="+mn-ea"/>
                <a:cs typeface="Calibri" panose="020F0502020204030204" pitchFamily="34" charset="0"/>
                <a:sym typeface="Wingdings" pitchFamily="2" charset="2"/>
              </a:rPr>
              <a:t>تخيل أنه يتعين عليك مراجعة أنظمة الشركات الأخرى لمعرفة ما إذا كانت تواجه المشكلات نفسها أم لا.</a:t>
            </a:r>
          </a:p>
          <a:p>
            <a:pPr marL="0" marR="0" lvl="0" indent="0" algn="r" defTabSz="914400" rtl="1" eaLnBrk="0" fontAlgn="base" latinLnBrk="0" hangingPunct="0">
              <a:lnSpc>
                <a:spcPct val="100000"/>
              </a:lnSpc>
              <a:spcBef>
                <a:spcPct val="30000"/>
              </a:spcBef>
              <a:spcAft>
                <a:spcPct val="0"/>
              </a:spcAft>
              <a:buClrTx/>
              <a:buSzTx/>
              <a:buFontTx/>
              <a:buNone/>
              <a:tabLst/>
              <a:defRPr/>
            </a:pPr>
            <a:endParaRPr kumimoji="0" lang="ar"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r" defTabSz="914400" rtl="1" eaLnBrk="0" fontAlgn="base" latinLnBrk="0" hangingPunct="0">
              <a:lnSpc>
                <a:spcPct val="100000"/>
              </a:lnSpc>
              <a:spcBef>
                <a:spcPct val="30000"/>
              </a:spcBef>
              <a:spcAft>
                <a:spcPct val="0"/>
              </a:spcAft>
              <a:buClrTx/>
              <a:buSzTx/>
              <a:buFontTx/>
              <a:buNone/>
              <a:tabLst/>
              <a:defRPr/>
            </a:pPr>
            <a:r>
              <a:rPr kumimoji="0" lang="ar" sz="1200" b="0" i="0" u="none" strike="noStrike" kern="1200" cap="none" spc="0" normalizeH="0" baseline="0">
                <a:ln>
                  <a:noFill/>
                </a:ln>
                <a:solidFill>
                  <a:srgbClr val="0033CC"/>
                </a:solidFill>
                <a:effectLst/>
                <a:uLnTx/>
                <a:uFillTx/>
                <a:ea typeface="+mn-ea"/>
                <a:cs typeface="Calibri" panose="020F0502020204030204" pitchFamily="34" charset="0"/>
                <a:sym typeface="Wingdings" pitchFamily="2" charset="2"/>
              </a:rPr>
              <a:t>يجب أن تبدأ هذه الأسئلة بـ "هل تحرص على……………؟"</a:t>
            </a:r>
            <a:endParaRPr kumimoji="0" lang="ar"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ar" dirty="0"/>
          </a:p>
        </p:txBody>
      </p:sp>
      <p:sp>
        <p:nvSpPr>
          <p:cNvPr id="4" name="Footer Placeholder 3"/>
          <p:cNvSpPr>
            <a:spLocks noGrp="1"/>
          </p:cNvSpPr>
          <p:nvPr>
            <p:ph type="ftr" sz="quarter" idx="4"/>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 sz="1100" b="0" i="0" u="none" strike="noStrike" kern="1200" cap="none" spc="0" normalizeH="0" baseline="0">
                <a:ln>
                  <a:noFill/>
                </a:ln>
                <a:solidFill>
                  <a:srgbClr val="000000"/>
                </a:solidFill>
                <a:effectLst/>
                <a:uLnTx/>
                <a:uFillTx/>
                <a:latin typeface="Calibri" panose="020F0502020204030204" pitchFamily="34" charset="0"/>
                <a:ea typeface="+mn-ea"/>
                <a:cs typeface="+mn-cs"/>
              </a:rPr>
              <a:t>هذا المستند سرّي - لا يجوز مشاركته خارج شركة تنمية نفط عُمان/متعاقدي الشركة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sz="1200" b="0" i="0" u="none" strike="noStrike" kern="1200" cap="none" spc="0" normalizeH="0" baseline="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ar"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883CA8DC-C467-45EF-B2FF-C501ECCB40D1}" type="datetime1">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957634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90951297-92E6-4DAE-A5A9-E417CD92506D}" type="datetime1">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118060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CF4B875B-16DA-48B7-AC13-7E6B9C78BBB9}" type="datetime1">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252414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B8951A96-48C9-432E-A627-4EFF8AA1B179}" type="datetime1">
              <a:rPr lang="en-US" smtClean="0"/>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91668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15C48123-A585-49CC-9016-E1030F83D5C9}" type="datetime1">
              <a:rPr lang="en-US" smtClean="0"/>
              <a:t>22/06/2026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239094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BE9F2E57-2547-4A52-BF19-6E0D25EF2630}" type="datetime1">
              <a:rPr lang="en-US" smtClean="0"/>
              <a:t>22/06/2026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446915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872596F3-01BA-4286-A41F-9C489FCB209C}" type="datetime1">
              <a:rPr lang="en-US" smtClean="0"/>
              <a:t>22/06/2026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626178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E533D126-2685-46E6-832B-B4ED2467FF3A}" type="datetime1">
              <a:rPr lang="en-US" smtClean="0"/>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141564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602253A-50EC-45A4-9ADA-6795395C60AD}" type="datetime1">
              <a:rPr lang="en-US" smtClean="0"/>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20402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05DF9593-37A7-428C-A7BA-0A3BA0280505}" type="datetime1">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0065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785D3BA1-77D9-467D-B30E-131DBFBE7614}" type="datetime1">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9262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A61AB1A8-6572-48FB-9651-A8DA81A72DC6}" type="datetime1">
              <a:rPr lang="en-US" smtClean="0"/>
              <a:t>22/06/2026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3847190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94911" y="1467218"/>
            <a:ext cx="7791263" cy="4131900"/>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On 19th Jan 2024 at about 10:47 hrs, tipper &amp; driver hired that was engaged for shifting the material from borrow pit to Jaleel, HDD was driving back to Jaleel borrow pit after unloading the material at  Jaleel-SW-OP17 work location. At about 19 KM from the borrow pit, he loses control over the vehicle as the road was wet and slippery and in the process the vehicle tipped over. The driver himself safely moved out from the tipper, uninjured. On physical observation  of the vehicle, it was observed that the windshield and  right-side rear-view glass was broken.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The driver was allowed to drive in the treacherous Sabkha soil condition which he had little experience with.</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 driver lost control of tipper as he made a sharp turn to avoid patch of loose wet </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Sabkha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soil (mud) on the main carriageway.</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 driver was driving at high speeds for the muddy soil conditions, reducing his ability to maneuver the tipper.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114300" marR="0" lvl="0" indent="-11430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As a driver, do you ensure you are aware of road conditions on your route?</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Do you adjust your driving speed to adjust to road conditions?</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As a journey manager, do you ensure new drivers are adequately informed of unique road hazards in your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a:t>
            </a:r>
            <a:r>
              <a:rPr kumimoji="0" lang="en-US" sz="2400" b="0" i="0" u="none" strike="noStrike" kern="0" cap="none" spc="0" normalizeH="0" baseline="0" noProof="0" dirty="0" err="1">
                <a:ln>
                  <a:noFill/>
                </a:ln>
                <a:solidFill>
                  <a:srgbClr val="FFFFFF"/>
                </a:solidFill>
                <a:effectLst/>
                <a:uLnTx/>
                <a:uFillTx/>
                <a:latin typeface="Calibri" panose="020F0502020204030204" pitchFamily="34" charset="0"/>
                <a:ea typeface="+mn-ea"/>
                <a:cs typeface="+mn-cs"/>
              </a:rPr>
              <a:t>vdone</a:t>
            </a: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321310" y="58934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19/01/2024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HiPo#02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Driving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5935191"/>
            <a:ext cx="7512141" cy="584775"/>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Be aware of changing road conditions and apply defensive driving techniques</a:t>
            </a:r>
            <a:endPar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endParaRPr>
          </a:p>
        </p:txBody>
      </p:sp>
      <p:pic>
        <p:nvPicPr>
          <p:cNvPr id="16" name="Picture 15">
            <a:extLst>
              <a:ext uri="{FF2B5EF4-FFF2-40B4-BE49-F238E27FC236}">
                <a16:creationId xmlns:a16="http://schemas.microsoft.com/office/drawing/2014/main" id="{DC35B407-7093-4249-AC4C-883086F5E0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05778" y="1281262"/>
            <a:ext cx="3737537" cy="2328184"/>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3256622"/>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3" name="Picture 2">
            <a:extLst>
              <a:ext uri="{FF2B5EF4-FFF2-40B4-BE49-F238E27FC236}">
                <a16:creationId xmlns:a16="http://schemas.microsoft.com/office/drawing/2014/main" id="{5C0E0F03-BA63-7A09-71D4-F57F28833D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5778" y="3808612"/>
            <a:ext cx="3737538" cy="2286000"/>
          </a:xfrm>
          <a:prstGeom prst="rect">
            <a:avLst/>
          </a:prstGeom>
        </p:spPr>
      </p:pic>
      <p:pic>
        <p:nvPicPr>
          <p:cNvPr id="5" name="Picture 4">
            <a:extLst>
              <a:ext uri="{FF2B5EF4-FFF2-40B4-BE49-F238E27FC236}">
                <a16:creationId xmlns:a16="http://schemas.microsoft.com/office/drawing/2014/main" id="{417252B0-DDC0-C9F6-4DE1-1C812D67FA6B}"/>
              </a:ext>
            </a:extLst>
          </p:cNvPr>
          <p:cNvPicPr>
            <a:picLocks noChangeAspect="1"/>
          </p:cNvPicPr>
          <p:nvPr/>
        </p:nvPicPr>
        <p:blipFill>
          <a:blip r:embed="rId5"/>
          <a:stretch>
            <a:fillRect/>
          </a:stretch>
        </p:blipFill>
        <p:spPr>
          <a:xfrm>
            <a:off x="11584811" y="5524584"/>
            <a:ext cx="566977" cy="566977"/>
          </a:xfrm>
          <a:prstGeom prst="rect">
            <a:avLst/>
          </a:prstGeom>
        </p:spPr>
      </p:pic>
      <p:sp>
        <p:nvSpPr>
          <p:cNvPr id="17" name="Text Box 12">
            <a:extLst>
              <a:ext uri="{FF2B5EF4-FFF2-40B4-BE49-F238E27FC236}">
                <a16:creationId xmlns:a16="http://schemas.microsoft.com/office/drawing/2014/main" id="{DA62F97B-31DA-00DC-FF8C-8C0363D1BE5E}"/>
              </a:ext>
            </a:extLst>
          </p:cNvPr>
          <p:cNvSpPr txBox="1">
            <a:spLocks noChangeArrowheads="1"/>
          </p:cNvSpPr>
          <p:nvPr/>
        </p:nvSpPr>
        <p:spPr bwMode="auto">
          <a:xfrm>
            <a:off x="8305777" y="4676339"/>
            <a:ext cx="1378911" cy="900246"/>
          </a:xfrm>
          <a:prstGeom prst="rect">
            <a:avLst/>
          </a:prstGeom>
          <a:noFill/>
          <a:ln w="9525">
            <a:solidFill>
              <a:srgbClr val="FF0000"/>
            </a:solidFill>
            <a:miter lim="800000"/>
            <a:headEnd/>
            <a:tailEnd/>
          </a:ln>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FFFFFF"/>
                </a:solidFill>
                <a:effectLst/>
                <a:uLnTx/>
                <a:uFillTx/>
                <a:latin typeface="Arial"/>
                <a:ea typeface="+mn-ea"/>
                <a:cs typeface="+mn-cs"/>
              </a:rPr>
              <a:t>Safe driving considering soil condition /speed limit according to road condition</a:t>
            </a:r>
          </a:p>
        </p:txBody>
      </p:sp>
      <p:sp>
        <p:nvSpPr>
          <p:cNvPr id="6" name="Slide Number Placeholder 5">
            <a:extLst>
              <a:ext uri="{FF2B5EF4-FFF2-40B4-BE49-F238E27FC236}">
                <a16:creationId xmlns:a16="http://schemas.microsoft.com/office/drawing/2014/main" id="{4EF521B5-1126-D57D-C204-63ECA35CCA7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F64E4-CF39-E842-A871-400C57C21E3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pitchFamily="34" charset="0"/>
              <a:ea typeface="+mn-ea"/>
              <a:cs typeface="+mn-cs"/>
            </a:endParaRPr>
          </a:p>
        </p:txBody>
      </p:sp>
      <p:sp>
        <p:nvSpPr>
          <p:cNvPr id="9" name="Text Box 12">
            <a:extLst>
              <a:ext uri="{FF2B5EF4-FFF2-40B4-BE49-F238E27FC236}">
                <a16:creationId xmlns:a16="http://schemas.microsoft.com/office/drawing/2014/main" id="{36D3A6F8-36EE-F623-A927-441DF55B0EB6}"/>
              </a:ext>
            </a:extLst>
          </p:cNvPr>
          <p:cNvSpPr txBox="1">
            <a:spLocks noChangeArrowheads="1"/>
          </p:cNvSpPr>
          <p:nvPr/>
        </p:nvSpPr>
        <p:spPr bwMode="auto">
          <a:xfrm>
            <a:off x="8378048" y="2669956"/>
            <a:ext cx="1378911" cy="577081"/>
          </a:xfrm>
          <a:prstGeom prst="rect">
            <a:avLst/>
          </a:prstGeom>
          <a:noFill/>
          <a:ln w="9525">
            <a:solidFill>
              <a:srgbClr val="FF0000"/>
            </a:solidFill>
            <a:miter lim="800000"/>
            <a:headEnd/>
            <a:tailEnd/>
          </a:ln>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solidFill>
                  <a:srgbClr val="FFFFFF"/>
                </a:solidFill>
                <a:effectLst/>
                <a:uLnTx/>
                <a:uFillTx/>
                <a:latin typeface="Arial"/>
                <a:ea typeface="+mn-ea"/>
                <a:cs typeface="+mn-cs"/>
              </a:rPr>
              <a:t>Driving on wet </a:t>
            </a:r>
            <a:r>
              <a:rPr kumimoji="0" lang="en-GB" sz="1050" b="1" i="0" u="none" strike="noStrike" kern="1200" cap="none" spc="0" normalizeH="0" baseline="0" noProof="0" dirty="0" err="1">
                <a:ln>
                  <a:noFill/>
                </a:ln>
                <a:solidFill>
                  <a:srgbClr val="FFFFFF"/>
                </a:solidFill>
                <a:effectLst/>
                <a:uLnTx/>
                <a:uFillTx/>
                <a:latin typeface="Arial"/>
                <a:ea typeface="+mn-ea"/>
                <a:cs typeface="+mn-cs"/>
              </a:rPr>
              <a:t>subka</a:t>
            </a:r>
            <a:r>
              <a:rPr kumimoji="0" lang="en-GB" sz="1050" b="1" i="0" u="none" strike="noStrike" kern="1200" cap="none" spc="0" normalizeH="0" baseline="0" noProof="0" dirty="0">
                <a:ln>
                  <a:noFill/>
                </a:ln>
                <a:solidFill>
                  <a:srgbClr val="FFFFFF"/>
                </a:solidFill>
                <a:effectLst/>
                <a:uLnTx/>
                <a:uFillTx/>
                <a:latin typeface="Arial"/>
                <a:ea typeface="+mn-ea"/>
                <a:cs typeface="+mn-cs"/>
              </a:rPr>
              <a:t> soil at high speed</a:t>
            </a: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pitchFamily="34" charset="0"/>
                <a:ea typeface="+mn-ea"/>
                <a:cs typeface="+mn-cs"/>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Confirm the following:</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there is a complete and consistent process in place to induct new drivers?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Are your drivers aware of the route and the hazards on it?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Is your HEMP reviewed and updated as required to cover road hazards?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rPr>
              <a:t>* If the answer is NO to any of the above questions please ensure you take action to correct this finding</a:t>
            </a: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3" name="Slide Number Placeholder 2">
            <a:extLst>
              <a:ext uri="{FF2B5EF4-FFF2-40B4-BE49-F238E27FC236}">
                <a16:creationId xmlns:a16="http://schemas.microsoft.com/office/drawing/2014/main" id="{26CD3235-DACC-0E03-1852-5AF4883F61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F64E4-CF39-E842-A871-400C57C21E3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pitchFamily="34" charset="0"/>
              <a:ea typeface="+mn-ea"/>
              <a:cs typeface="+mn-cs"/>
            </a:endParaRPr>
          </a:p>
        </p:txBody>
      </p:sp>
      <p:sp>
        <p:nvSpPr>
          <p:cNvPr id="4" name="Rectangle 8">
            <a:extLst>
              <a:ext uri="{FF2B5EF4-FFF2-40B4-BE49-F238E27FC236}">
                <a16:creationId xmlns:a16="http://schemas.microsoft.com/office/drawing/2014/main" id="{93CE40F8-277F-8B63-8B40-0D623A8027A4}"/>
              </a:ext>
            </a:extLst>
          </p:cNvPr>
          <p:cNvSpPr>
            <a:spLocks noChangeArrowheads="1"/>
          </p:cNvSpPr>
          <p:nvPr/>
        </p:nvSpPr>
        <p:spPr bwMode="auto">
          <a:xfrm>
            <a:off x="321310" y="58934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19/01/2024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HiPo#02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A3P4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Driving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2" name="Rectangle 1">
            <a:extLst>
              <a:ext uri="{FF2B5EF4-FFF2-40B4-BE49-F238E27FC236}">
                <a16:creationId xmlns:a16="http://schemas.microsoft.com/office/drawing/2014/main" id="{5CF0D6FC-7025-CE24-F74E-77BEEBAC796A}"/>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94911" y="1467218"/>
            <a:ext cx="7791263" cy="3454792"/>
          </a:xfrm>
          <a:prstGeom prst="rect">
            <a:avLst/>
          </a:prstGeom>
          <a:noFill/>
          <a:ln w="19050">
            <a:noFill/>
            <a:miter lim="800000"/>
            <a:headEnd/>
            <a:tailEnd/>
          </a:ln>
        </p:spPr>
        <p:txBody>
          <a:bodyPr wrap="square">
            <a:spAutoFit/>
          </a:bodyPr>
          <a:lstStyle/>
          <a:p>
            <a:pPr marL="114300" marR="0" lvl="0" indent="-114300" algn="just" defTabSz="914400" rtl="1" eaLnBrk="1" fontAlgn="auto" latinLnBrk="0" hangingPunct="1">
              <a:lnSpc>
                <a:spcPct val="100000"/>
              </a:lnSpc>
              <a:spcBef>
                <a:spcPts val="0"/>
              </a:spcBef>
              <a:spcAft>
                <a:spcPts val="0"/>
              </a:spcAft>
              <a:buClrTx/>
              <a:buSzTx/>
              <a:buFontTx/>
              <a:buNone/>
              <a:tabLst/>
              <a:defRPr/>
            </a:pPr>
            <a:r>
              <a:rPr kumimoji="0" lang="ar" sz="1600" b="1" i="0" u="none" strike="noStrike" kern="1200" cap="none" spc="0" normalizeH="0" baseline="0" dirty="0">
                <a:ln>
                  <a:noFill/>
                </a:ln>
                <a:solidFill>
                  <a:srgbClr val="FF0000"/>
                </a:solidFill>
                <a:effectLst/>
                <a:uLnTx/>
                <a:uFillTx/>
                <a:ea typeface="+mn-ea"/>
                <a:cs typeface="+mn-cs"/>
              </a:rPr>
              <a:t>ماذا حدث؟</a:t>
            </a:r>
          </a:p>
          <a:p>
            <a:pPr marL="114300" marR="0" lvl="0" indent="-114300" algn="just" defTabSz="914400" rtl="1" eaLnBrk="1" fontAlgn="auto" latinLnBrk="0" hangingPunct="1">
              <a:lnSpc>
                <a:spcPct val="100000"/>
              </a:lnSpc>
              <a:spcBef>
                <a:spcPts val="0"/>
              </a:spcBef>
              <a:spcAft>
                <a:spcPts val="0"/>
              </a:spcAft>
              <a:buClrTx/>
              <a:buSzTx/>
              <a:buFontTx/>
              <a:buNone/>
              <a:tabLst/>
              <a:defRPr/>
            </a:pPr>
            <a:endParaRPr lang="ar" sz="1200" dirty="0">
              <a:solidFill>
                <a:prstClr val="black"/>
              </a:solidFill>
              <a:latin typeface="+mj-lt"/>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lang="ar" sz="1200" dirty="0">
                <a:solidFill>
                  <a:prstClr val="black"/>
                </a:solidFill>
                <a:latin typeface="+mj-lt"/>
              </a:rPr>
              <a:t>في 19 يناير 2024، في حوالي الساعة 10:47 صباحًا، تم تعيين </a:t>
            </a:r>
            <a:r>
              <a:rPr lang="ar-OM" sz="1200" dirty="0">
                <a:solidFill>
                  <a:prstClr val="black"/>
                </a:solidFill>
                <a:latin typeface="+mj-lt"/>
              </a:rPr>
              <a:t>سائق و</a:t>
            </a:r>
            <a:r>
              <a:rPr lang="ar" sz="1200" dirty="0">
                <a:solidFill>
                  <a:prstClr val="black"/>
                </a:solidFill>
                <a:latin typeface="+mj-lt"/>
              </a:rPr>
              <a:t>شاحنة قلّابة لنقل المواد من حفرة الإمداد إلى جليل</a:t>
            </a:r>
            <a:r>
              <a:rPr lang="ar-OM" sz="1200" dirty="0">
                <a:solidFill>
                  <a:prstClr val="black"/>
                </a:solidFill>
                <a:latin typeface="+mj-lt"/>
              </a:rPr>
              <a:t> باستخدام تقنية الحفر الموجّه (</a:t>
            </a:r>
            <a:r>
              <a:rPr lang="ar" sz="1200" dirty="0">
                <a:solidFill>
                  <a:prstClr val="black"/>
                </a:solidFill>
                <a:latin typeface="+mj-lt"/>
              </a:rPr>
              <a:t>HDD</a:t>
            </a:r>
            <a:r>
              <a:rPr lang="ar-OM" sz="1200" dirty="0">
                <a:solidFill>
                  <a:prstClr val="black"/>
                </a:solidFill>
                <a:latin typeface="+mj-lt"/>
              </a:rPr>
              <a:t>)، وعند عودة السائق </a:t>
            </a:r>
            <a:r>
              <a:rPr lang="ar" sz="1200" dirty="0">
                <a:solidFill>
                  <a:prstClr val="black"/>
                </a:solidFill>
                <a:latin typeface="+mj-lt"/>
              </a:rPr>
              <a:t>بعد تفريغ المواد في موقع العمل Jaleel-SW-OP17</a:t>
            </a:r>
            <a:r>
              <a:rPr lang="ar-OM" sz="1200" dirty="0">
                <a:solidFill>
                  <a:prstClr val="black"/>
                </a:solidFill>
                <a:latin typeface="+mj-lt"/>
              </a:rPr>
              <a:t>، </a:t>
            </a:r>
            <a:r>
              <a:rPr lang="ar" sz="1200" dirty="0">
                <a:solidFill>
                  <a:prstClr val="black"/>
                </a:solidFill>
                <a:latin typeface="+mj-lt"/>
              </a:rPr>
              <a:t>وعلى بُعد حوالي 19 كيلومترًا من حفرة الإمداد</a:t>
            </a:r>
            <a:r>
              <a:rPr lang="ar-OM" sz="1200" dirty="0">
                <a:solidFill>
                  <a:prstClr val="black"/>
                </a:solidFill>
                <a:latin typeface="+mj-lt"/>
              </a:rPr>
              <a:t>، فقد سائق شاحنة السيطرة على مركبته لأن المسار كان رطبًا وزلقًا، م</a:t>
            </a:r>
            <a:r>
              <a:rPr lang="ar" sz="1200" dirty="0">
                <a:solidFill>
                  <a:prstClr val="black"/>
                </a:solidFill>
                <a:latin typeface="+mj-lt"/>
              </a:rPr>
              <a:t>ما أدى إلى انقلاب </a:t>
            </a:r>
            <a:r>
              <a:rPr lang="ar-OM" sz="1200" dirty="0">
                <a:solidFill>
                  <a:prstClr val="black"/>
                </a:solidFill>
                <a:latin typeface="+mj-lt"/>
              </a:rPr>
              <a:t>الشاحنة. </a:t>
            </a:r>
            <a:r>
              <a:rPr lang="ar" sz="1200" dirty="0">
                <a:solidFill>
                  <a:prstClr val="black"/>
                </a:solidFill>
                <a:latin typeface="+mj-lt"/>
              </a:rPr>
              <a:t>خرج السائق سالمًا من الشاحنة دون أن يُصاب بأذى، </a:t>
            </a:r>
            <a:r>
              <a:rPr lang="ar-OM" sz="1200" dirty="0"/>
              <a:t>وتبيَّن بعد فحص هيكل الشاحنة أن الزجاج الأمامي والخلفي من الجانب الأيمن للمركبة  قد كانا مكسورين</a:t>
            </a:r>
            <a:r>
              <a:rPr lang="en-US" sz="1200" dirty="0"/>
              <a:t>.</a:t>
            </a:r>
            <a:endParaRPr lang="ar" sz="1200" dirty="0">
              <a:solidFill>
                <a:prstClr val="black"/>
              </a:solidFill>
              <a:latin typeface="+mj-lt"/>
            </a:endParaRPr>
          </a:p>
          <a:p>
            <a:pPr marL="342900" marR="0" lvl="0" indent="-342900" algn="r" defTabSz="914400" rtl="1" eaLnBrk="1" fontAlgn="auto" latinLnBrk="0" hangingPunct="1">
              <a:lnSpc>
                <a:spcPct val="100000"/>
              </a:lnSpc>
              <a:spcBef>
                <a:spcPts val="0"/>
              </a:spcBef>
              <a:spcAft>
                <a:spcPts val="0"/>
              </a:spcAft>
              <a:buClrTx/>
              <a:buSzTx/>
              <a:buFontTx/>
              <a:buNone/>
              <a:tabLst/>
              <a:defRPr/>
            </a:pPr>
            <a:endParaRPr lang="ar" sz="1200" dirty="0">
              <a:solidFill>
                <a:prstClr val="black"/>
              </a:solidFill>
              <a:latin typeface="+mj-lt"/>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 sz="1200" b="1" dirty="0">
                <a:solidFill>
                  <a:srgbClr val="0070C0"/>
                </a:solidFill>
                <a:latin typeface="+mj-lt"/>
              </a:rPr>
              <a:t>سبب الحادث/النتيجة:</a:t>
            </a:r>
          </a:p>
          <a:p>
            <a:pPr marL="0" marR="0" lvl="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ar-OM" sz="1200" dirty="0">
                <a:solidFill>
                  <a:prstClr val="black"/>
                </a:solidFill>
                <a:latin typeface="+mj-lt"/>
              </a:rPr>
              <a:t>السماح</a:t>
            </a:r>
            <a:r>
              <a:rPr lang="ar" sz="1200" dirty="0">
                <a:solidFill>
                  <a:prstClr val="black"/>
                </a:solidFill>
                <a:latin typeface="+mj-lt"/>
              </a:rPr>
              <a:t> للسائق بالقيادة في تربة سبخة، وهي تربة ذات مخاطر خفية أوغير متوقعة، ولم يتمتع السائق بالخبرة الكافية التي تُمكّنه من القيادة بها.</a:t>
            </a:r>
            <a:endParaRPr lang="ar-OM" sz="1200" dirty="0">
              <a:solidFill>
                <a:prstClr val="black"/>
              </a:solidFill>
              <a:latin typeface="+mj-lt"/>
            </a:endParaRPr>
          </a:p>
          <a:p>
            <a:pPr marL="0" marR="0" lvl="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ar-OM" sz="1200" dirty="0">
                <a:solidFill>
                  <a:prstClr val="black"/>
                </a:solidFill>
                <a:latin typeface="+mj-lt"/>
              </a:rPr>
              <a:t>فقد السائق السيطرة على الشاحنة القلابة أثناء انعطافه بشكل حاد لتجنب </a:t>
            </a:r>
            <a:r>
              <a:rPr lang="ar" sz="1200" dirty="0">
                <a:solidFill>
                  <a:prstClr val="black"/>
                </a:solidFill>
                <a:latin typeface="+mj-lt"/>
              </a:rPr>
              <a:t>بقعة </a:t>
            </a:r>
            <a:r>
              <a:rPr lang="ar-OM" sz="1200" dirty="0">
                <a:solidFill>
                  <a:prstClr val="black"/>
                </a:solidFill>
                <a:latin typeface="+mj-lt"/>
              </a:rPr>
              <a:t>الطين ال</a:t>
            </a:r>
            <a:r>
              <a:rPr lang="ar" sz="1200" dirty="0">
                <a:solidFill>
                  <a:prstClr val="black"/>
                </a:solidFill>
                <a:latin typeface="+mj-lt"/>
              </a:rPr>
              <a:t>رطبة </a:t>
            </a:r>
            <a:r>
              <a:rPr lang="ar-OM" sz="1200" dirty="0">
                <a:solidFill>
                  <a:prstClr val="black"/>
                </a:solidFill>
                <a:latin typeface="+mj-lt"/>
              </a:rPr>
              <a:t>في</a:t>
            </a:r>
            <a:r>
              <a:rPr lang="ar" sz="1200" dirty="0">
                <a:solidFill>
                  <a:prstClr val="black"/>
                </a:solidFill>
                <a:latin typeface="+mj-lt"/>
              </a:rPr>
              <a:t> </a:t>
            </a:r>
            <a:r>
              <a:rPr lang="ar-OM" sz="1200" dirty="0">
                <a:solidFill>
                  <a:prstClr val="black"/>
                </a:solidFill>
                <a:latin typeface="+mj-lt"/>
              </a:rPr>
              <a:t>ال</a:t>
            </a:r>
            <a:r>
              <a:rPr lang="ar" sz="1200" dirty="0">
                <a:solidFill>
                  <a:prstClr val="black"/>
                </a:solidFill>
                <a:latin typeface="+mj-lt"/>
              </a:rPr>
              <a:t>تربة السبخة </a:t>
            </a:r>
            <a:r>
              <a:rPr lang="ar-OM" sz="1200" dirty="0">
                <a:solidFill>
                  <a:prstClr val="black"/>
                </a:solidFill>
                <a:latin typeface="+mj-lt"/>
              </a:rPr>
              <a:t>على الطريق الرئيسي.</a:t>
            </a:r>
            <a:endParaRPr lang="ar" sz="1200" dirty="0">
              <a:solidFill>
                <a:prstClr val="black"/>
              </a:solidFill>
              <a:latin typeface="+mj-lt"/>
            </a:endParaRPr>
          </a:p>
          <a:p>
            <a:pPr marL="0" marR="0" lvl="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ar-OM" sz="1200" dirty="0">
                <a:solidFill>
                  <a:prstClr val="black"/>
                </a:solidFill>
                <a:latin typeface="+mj-lt"/>
              </a:rPr>
              <a:t>قيادة</a:t>
            </a:r>
            <a:r>
              <a:rPr lang="ar" sz="1200" dirty="0">
                <a:solidFill>
                  <a:prstClr val="black"/>
                </a:solidFill>
                <a:latin typeface="+mj-lt"/>
              </a:rPr>
              <a:t> السائق </a:t>
            </a:r>
            <a:r>
              <a:rPr lang="ar-OM" sz="1200" dirty="0">
                <a:solidFill>
                  <a:prstClr val="black"/>
                </a:solidFill>
                <a:latin typeface="+mj-lt"/>
              </a:rPr>
              <a:t>ب</a:t>
            </a:r>
            <a:r>
              <a:rPr lang="ar" sz="1200" dirty="0">
                <a:solidFill>
                  <a:prstClr val="black"/>
                </a:solidFill>
                <a:latin typeface="+mj-lt"/>
              </a:rPr>
              <a:t>سرع</a:t>
            </a:r>
            <a:r>
              <a:rPr lang="ar-OM" sz="1200" dirty="0">
                <a:solidFill>
                  <a:prstClr val="black"/>
                </a:solidFill>
                <a:latin typeface="+mj-lt"/>
              </a:rPr>
              <a:t>ة</a:t>
            </a:r>
            <a:r>
              <a:rPr lang="ar" sz="1200" dirty="0">
                <a:solidFill>
                  <a:prstClr val="black"/>
                </a:solidFill>
                <a:latin typeface="+mj-lt"/>
              </a:rPr>
              <a:t> عالية جدًا لا تناسب ظروف التربة الموحلة، ما قل</a:t>
            </a:r>
            <a:r>
              <a:rPr lang="ar-OM" sz="1200" dirty="0">
                <a:solidFill>
                  <a:prstClr val="black"/>
                </a:solidFill>
                <a:latin typeface="+mj-lt"/>
              </a:rPr>
              <a:t>ّ</a:t>
            </a:r>
            <a:r>
              <a:rPr lang="ar" sz="1200" dirty="0">
                <a:solidFill>
                  <a:prstClr val="black"/>
                </a:solidFill>
                <a:latin typeface="+mj-lt"/>
              </a:rPr>
              <a:t>ل من قدرته على </a:t>
            </a:r>
            <a:r>
              <a:rPr lang="ar-OM" sz="1200" dirty="0">
                <a:solidFill>
                  <a:prstClr val="black"/>
                </a:solidFill>
                <a:latin typeface="+mj-lt"/>
              </a:rPr>
              <a:t>المناورة</a:t>
            </a:r>
            <a:r>
              <a:rPr lang="ar" sz="1200" dirty="0">
                <a:solidFill>
                  <a:prstClr val="black"/>
                </a:solidFill>
                <a:latin typeface="+mj-lt"/>
              </a:rPr>
              <a:t> بالشاح</a:t>
            </a:r>
            <a:r>
              <a:rPr lang="ar-OM" sz="1200" dirty="0">
                <a:solidFill>
                  <a:prstClr val="black"/>
                </a:solidFill>
                <a:latin typeface="+mj-lt"/>
              </a:rPr>
              <a:t>ن</a:t>
            </a:r>
            <a:r>
              <a:rPr lang="ar" sz="1200" dirty="0">
                <a:solidFill>
                  <a:prstClr val="black"/>
                </a:solidFill>
                <a:latin typeface="+mj-lt"/>
              </a:rPr>
              <a:t>ة</a:t>
            </a:r>
            <a:r>
              <a:rPr lang="ar-OM" sz="1200" dirty="0">
                <a:solidFill>
                  <a:prstClr val="black"/>
                </a:solidFill>
                <a:latin typeface="+mj-lt"/>
              </a:rPr>
              <a:t> </a:t>
            </a:r>
            <a:r>
              <a:rPr lang="ar" sz="1200" dirty="0">
                <a:solidFill>
                  <a:prstClr val="black"/>
                </a:solidFill>
                <a:latin typeface="+mj-lt"/>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lang="ar" sz="1200" dirty="0">
              <a:solidFill>
                <a:prstClr val="black"/>
              </a:solidFill>
              <a:latin typeface="+mj-lt"/>
            </a:endParaRPr>
          </a:p>
          <a:p>
            <a:pPr marL="114300" marR="0" lvl="0" indent="-114300" algn="just" defTabSz="914400" rtl="1" eaLnBrk="1" fontAlgn="auto" latinLnBrk="0" hangingPunct="1">
              <a:lnSpc>
                <a:spcPct val="100000"/>
              </a:lnSpc>
              <a:spcBef>
                <a:spcPts val="0"/>
              </a:spcBef>
              <a:spcAft>
                <a:spcPts val="0"/>
              </a:spcAft>
              <a:buClrTx/>
              <a:buSzTx/>
              <a:buFontTx/>
              <a:buNone/>
              <a:tabLst/>
              <a:defRPr/>
            </a:pPr>
            <a:r>
              <a:rPr lang="ar" sz="1200" b="1" dirty="0">
                <a:solidFill>
                  <a:srgbClr val="0070C0"/>
                </a:solidFill>
                <a:latin typeface="+mj-lt"/>
              </a:rPr>
              <a:t>الدروس المستفادة من هذا الحادث:</a:t>
            </a:r>
          </a:p>
          <a:p>
            <a:pPr marL="114300" marR="0" lvl="0" indent="-114300" algn="r" defTabSz="914400" rtl="1" eaLnBrk="1" fontAlgn="auto" latinLnBrk="0" hangingPunct="1">
              <a:lnSpc>
                <a:spcPct val="100000"/>
              </a:lnSpc>
              <a:spcBef>
                <a:spcPts val="0"/>
              </a:spcBef>
              <a:spcAft>
                <a:spcPts val="0"/>
              </a:spcAft>
              <a:buClrTx/>
              <a:buSzTx/>
              <a:buFontTx/>
              <a:buNone/>
              <a:tabLst/>
              <a:defRPr/>
            </a:pPr>
            <a:endParaRPr lang="ar" sz="1200" dirty="0">
              <a:solidFill>
                <a:prstClr val="black"/>
              </a:solidFill>
              <a:latin typeface="+mj-lt"/>
            </a:endParaRPr>
          </a:p>
          <a:p>
            <a:pPr marL="0" marR="0" lvl="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ar-OM" sz="1200" dirty="0">
                <a:solidFill>
                  <a:prstClr val="black"/>
                </a:solidFill>
                <a:latin typeface="+mj-lt"/>
              </a:rPr>
              <a:t>كسائق للمركبة</a:t>
            </a:r>
            <a:r>
              <a:rPr lang="ar" sz="1200" dirty="0">
                <a:solidFill>
                  <a:prstClr val="black"/>
                </a:solidFill>
                <a:latin typeface="+mj-lt"/>
              </a:rPr>
              <a:t>، هل تحرص على معرفة ظروف الطريق </a:t>
            </a:r>
            <a:r>
              <a:rPr lang="ar-OM" sz="1200" dirty="0">
                <a:solidFill>
                  <a:prstClr val="black"/>
                </a:solidFill>
                <a:latin typeface="+mj-lt"/>
              </a:rPr>
              <a:t>للمسار</a:t>
            </a:r>
            <a:r>
              <a:rPr lang="ar" sz="1200" dirty="0">
                <a:solidFill>
                  <a:prstClr val="black"/>
                </a:solidFill>
                <a:latin typeface="+mj-lt"/>
              </a:rPr>
              <a:t>الذي تسلكه؟</a:t>
            </a:r>
          </a:p>
          <a:p>
            <a:pPr marL="0" marR="0" lvl="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ar" sz="1200" dirty="0">
                <a:solidFill>
                  <a:prstClr val="black"/>
                </a:solidFill>
                <a:latin typeface="+mj-lt"/>
              </a:rPr>
              <a:t>هل تضبط سرعة قيادتك بما يتناسب مع ظروف الطريق؟</a:t>
            </a:r>
          </a:p>
          <a:p>
            <a:pPr marL="0" marR="0" lvl="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ar" sz="1200" dirty="0">
                <a:solidFill>
                  <a:prstClr val="black"/>
                </a:solidFill>
                <a:latin typeface="+mj-lt"/>
              </a:rPr>
              <a:t>بوصفك مدير الرحلات، هل تتأكد من أن السائقين الجدد على دراية كافية بمخاطر الطريق الخاصة بمنطقتك؟</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 sz="1050" b="0" i="0" u="none" strike="noStrike" kern="1200" cap="none" spc="0" normalizeH="0" baseline="0" noProof="0" dirty="0">
              <a:ln>
                <a:noFill/>
              </a:ln>
              <a:solidFill>
                <a:prstClr val="black"/>
              </a:solidFill>
              <a:effectLst/>
              <a:uLnTx/>
              <a:uFillTx/>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 sz="2400" b="0" i="0" u="none" strike="noStrike" kern="0" cap="none" spc="0" normalizeH="0" baseline="0">
                <a:ln>
                  <a:noFill/>
                </a:ln>
                <a:solidFill>
                  <a:srgbClr val="FFFFFF"/>
                </a:solidFill>
                <a:effectLst/>
                <a:uLnTx/>
                <a:uFillTx/>
                <a:latin typeface="Calibri" panose="020F0502020204030204" pitchFamily="34" charset="0"/>
                <a:ea typeface="+mn-ea"/>
                <a:cs typeface="+mn-cs"/>
              </a:rPr>
              <a:t>صورة توضح الخطأ الذي حدث</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 sz="2400" b="0" i="0" u="none" strike="noStrike" kern="0" cap="none" spc="0" normalizeH="0" baseline="0">
                <a:ln>
                  <a:noFill/>
                </a:ln>
                <a:solidFill>
                  <a:srgbClr val="FFFFFF"/>
                </a:solidFill>
                <a:effectLst/>
                <a:uLnTx/>
                <a:uFillTx/>
                <a:latin typeface="Calibri" panose="020F0502020204030204" pitchFamily="34" charset="0"/>
                <a:ea typeface="+mn-ea"/>
                <a:cs typeface="+mn-cs"/>
              </a:rPr>
              <a:t>صورة توضح كيفية القيام بذلك بشكل صحيح</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321310" y="589341"/>
            <a:ext cx="11626955" cy="338554"/>
          </a:xfrm>
          <a:prstGeom prst="rect">
            <a:avLst/>
          </a:prstGeom>
          <a:noFill/>
          <a:ln w="9525">
            <a:noFill/>
            <a:miter lim="800000"/>
            <a:headEnd/>
            <a:tailEnd/>
          </a:ln>
        </p:spPr>
        <p:txBody>
          <a:bodyPr wrap="square">
            <a:spAutoFit/>
          </a:bodyPr>
          <a:lstStyle/>
          <a:p>
            <a:pPr marL="114300" marR="0" lvl="0" indent="-114300" algn="just" defTabSz="914400" rtl="1" eaLnBrk="1" fontAlgn="auto" latinLnBrk="0" hangingPunct="1">
              <a:lnSpc>
                <a:spcPct val="100000"/>
              </a:lnSpc>
              <a:spcBef>
                <a:spcPts val="0"/>
              </a:spcBef>
              <a:spcAft>
                <a:spcPts val="0"/>
              </a:spcAft>
              <a:buClrTx/>
              <a:buSzTx/>
              <a:buFontTx/>
              <a:buNone/>
              <a:tabLst/>
              <a:defRPr/>
            </a:pPr>
            <a:r>
              <a:rPr kumimoji="0" lang="ar" sz="1400" b="1" i="0" u="none" strike="noStrike" kern="1200" cap="none" spc="0" normalizeH="0" baseline="0" dirty="0">
                <a:ln>
                  <a:noFill/>
                </a:ln>
                <a:solidFill>
                  <a:prstClr val="black"/>
                </a:solidFill>
                <a:effectLst/>
                <a:uLnTx/>
                <a:uFillTx/>
                <a:latin typeface="Tahoma" pitchFamily="34" charset="0"/>
                <a:ea typeface="+mn-ea"/>
                <a:cs typeface="+mn-cs"/>
              </a:rPr>
              <a:t>التاريخ:</a:t>
            </a:r>
            <a:r>
              <a:rPr kumimoji="0" lang="ar" sz="1200" b="1" i="0" u="none" strike="noStrike" kern="1200" cap="none" spc="0" normalizeH="0" baseline="0" dirty="0">
                <a:ln>
                  <a:noFill/>
                </a:ln>
                <a:solidFill>
                  <a:srgbClr val="4472C4"/>
                </a:solidFill>
                <a:effectLst/>
                <a:uLnTx/>
                <a:uFillTx/>
                <a:latin typeface="Tahoma" pitchFamily="34" charset="0"/>
                <a:ea typeface="+mn-ea"/>
                <a:cs typeface="+mn-cs"/>
              </a:rPr>
              <a:t>19/01/2024    </a:t>
            </a:r>
            <a:r>
              <a:rPr kumimoji="0" lang="ar" sz="1400" b="1" i="0" u="none" strike="noStrike" kern="1200" cap="none" spc="0" normalizeH="0" baseline="0" dirty="0">
                <a:ln>
                  <a:noFill/>
                </a:ln>
                <a:solidFill>
                  <a:prstClr val="black"/>
                </a:solidFill>
                <a:effectLst/>
                <a:uLnTx/>
                <a:uFillTx/>
                <a:latin typeface="Tahoma" pitchFamily="34" charset="0"/>
                <a:ea typeface="+mn-ea"/>
                <a:cs typeface="+mn-cs"/>
              </a:rPr>
              <a:t>عنوان الحادث: </a:t>
            </a:r>
            <a:r>
              <a:rPr kumimoji="0" lang="ar" sz="1200" b="1" i="0" u="none" strike="noStrike" kern="1200" cap="none" spc="0" normalizeH="0" baseline="0" dirty="0">
                <a:ln>
                  <a:noFill/>
                </a:ln>
                <a:solidFill>
                  <a:srgbClr val="4472C4"/>
                </a:solidFill>
                <a:effectLst/>
                <a:uLnTx/>
                <a:uFillTx/>
                <a:latin typeface="Tahoma" pitchFamily="34" charset="0"/>
                <a:ea typeface="+mn-ea"/>
                <a:cs typeface="+mn-cs"/>
              </a:rPr>
              <a:t>حادث ذو احتمالية خسائر عالية (HiPo#02)   </a:t>
            </a:r>
            <a:r>
              <a:rPr kumimoji="0" lang="ar" sz="1400" b="1" i="0" u="none" strike="noStrike" kern="1200" cap="none" spc="0" normalizeH="0" baseline="0" dirty="0">
                <a:ln>
                  <a:noFill/>
                </a:ln>
                <a:solidFill>
                  <a:prstClr val="black"/>
                </a:solidFill>
                <a:effectLst/>
                <a:uLnTx/>
                <a:uFillTx/>
                <a:latin typeface="Tahoma" pitchFamily="34" charset="0"/>
                <a:ea typeface="+mn-ea"/>
                <a:cs typeface="+mn-cs"/>
              </a:rPr>
              <a:t>النمط:</a:t>
            </a:r>
            <a:r>
              <a:rPr kumimoji="0" lang="ar" sz="1200" b="1" i="0" u="none" strike="noStrike" kern="1200" cap="none" spc="0" normalizeH="0" baseline="0" dirty="0">
                <a:ln>
                  <a:noFill/>
                </a:ln>
                <a:solidFill>
                  <a:prstClr val="black"/>
                </a:solidFill>
                <a:effectLst/>
                <a:uLnTx/>
                <a:uFillTx/>
                <a:latin typeface="Tahoma" pitchFamily="34" charset="0"/>
                <a:ea typeface="+mn-ea"/>
                <a:cs typeface="+mn-cs"/>
              </a:rPr>
              <a:t> </a:t>
            </a:r>
            <a:r>
              <a:rPr kumimoji="0" lang="ar" sz="1200" b="1" i="0" u="none" strike="noStrike" kern="1200" cap="none" spc="0" normalizeH="0" baseline="0" dirty="0">
                <a:ln>
                  <a:noFill/>
                </a:ln>
                <a:solidFill>
                  <a:srgbClr val="4472C4"/>
                </a:solidFill>
                <a:effectLst/>
                <a:uLnTx/>
                <a:uFillTx/>
                <a:latin typeface="Tahoma" pitchFamily="34" charset="0"/>
                <a:ea typeface="+mn-ea"/>
                <a:cs typeface="+mn-cs"/>
              </a:rPr>
              <a:t>حادث سيارة (MVI)</a:t>
            </a:r>
            <a:r>
              <a:rPr kumimoji="0" lang="ar" sz="1600" b="1" i="0" u="none" strike="noStrike" kern="1200" cap="none" spc="0" normalizeH="0" baseline="0" dirty="0">
                <a:ln>
                  <a:noFill/>
                </a:ln>
                <a:solidFill>
                  <a:srgbClr val="4472C4"/>
                </a:solidFill>
                <a:effectLst/>
                <a:uLnTx/>
                <a:uFillTx/>
                <a:latin typeface="Tahoma" pitchFamily="34" charset="0"/>
                <a:ea typeface="+mn-ea"/>
                <a:cs typeface="+mn-cs"/>
              </a:rPr>
              <a:t>.  </a:t>
            </a:r>
            <a:r>
              <a:rPr kumimoji="0" lang="ar" sz="1400" b="1" i="0" u="none" strike="noStrike" kern="1200" cap="none" spc="0" normalizeH="0" baseline="0" dirty="0">
                <a:ln>
                  <a:noFill/>
                </a:ln>
                <a:solidFill>
                  <a:prstClr val="black"/>
                </a:solidFill>
                <a:effectLst/>
                <a:uLnTx/>
                <a:uFillTx/>
                <a:latin typeface="Tahoma" pitchFamily="34" charset="0"/>
                <a:ea typeface="+mn-ea"/>
                <a:cs typeface="+mn-cs"/>
              </a:rPr>
              <a:t>الخطورة المحتملة: </a:t>
            </a:r>
            <a:r>
              <a:rPr kumimoji="0" lang="ar" sz="1200" b="1" i="0" u="none" strike="noStrike" kern="1200" cap="none" spc="0" normalizeH="0" baseline="0" dirty="0">
                <a:ln>
                  <a:noFill/>
                </a:ln>
                <a:solidFill>
                  <a:srgbClr val="4472C4"/>
                </a:solidFill>
                <a:effectLst/>
                <a:uLnTx/>
                <a:uFillTx/>
                <a:latin typeface="Tahoma" pitchFamily="34" charset="0"/>
                <a:ea typeface="+mn-ea"/>
                <a:cs typeface="+mn-cs"/>
              </a:rPr>
              <a:t>A3P4 </a:t>
            </a:r>
            <a:r>
              <a:rPr kumimoji="0" lang="ar" sz="1600" b="1" i="0" u="none" strike="noStrike" kern="1200" cap="none" spc="0" normalizeH="0" baseline="0" dirty="0">
                <a:ln>
                  <a:noFill/>
                </a:ln>
                <a:solidFill>
                  <a:srgbClr val="4472C4"/>
                </a:solidFill>
                <a:effectLst/>
                <a:uLnTx/>
                <a:uFillTx/>
                <a:latin typeface="Tahoma" pitchFamily="34" charset="0"/>
                <a:ea typeface="+mn-ea"/>
                <a:cs typeface="+mn-cs"/>
              </a:rPr>
              <a:t> </a:t>
            </a:r>
            <a:r>
              <a:rPr kumimoji="0" lang="ar" sz="1400" b="1" i="0" u="none" strike="noStrike" kern="1200" cap="none" spc="0" normalizeH="0" baseline="0" dirty="0">
                <a:ln>
                  <a:noFill/>
                </a:ln>
                <a:solidFill>
                  <a:prstClr val="black"/>
                </a:solidFill>
                <a:effectLst/>
                <a:uLnTx/>
                <a:uFillTx/>
                <a:latin typeface="Tahoma" pitchFamily="34" charset="0"/>
                <a:ea typeface="+mn-ea"/>
                <a:cs typeface="+mn-cs"/>
              </a:rPr>
              <a:t>النشاط: </a:t>
            </a:r>
            <a:r>
              <a:rPr kumimoji="0" lang="ar" sz="1200" b="1" i="0" u="none" strike="noStrike" kern="1200" cap="none" spc="0" normalizeH="0" baseline="0" dirty="0">
                <a:ln>
                  <a:noFill/>
                </a:ln>
                <a:solidFill>
                  <a:srgbClr val="4472C4"/>
                </a:solidFill>
                <a:effectLst/>
                <a:uLnTx/>
                <a:uFillTx/>
                <a:latin typeface="Tahoma" pitchFamily="34" charset="0"/>
                <a:ea typeface="+mn-ea"/>
                <a:cs typeface="+mn-cs"/>
              </a:rPr>
              <a:t>قيادة</a:t>
            </a:r>
            <a:r>
              <a:rPr kumimoji="0" lang="ar" sz="1600" b="1" i="0" u="none" strike="noStrike" kern="1200" cap="none" spc="0" normalizeH="0" baseline="0" dirty="0">
                <a:ln>
                  <a:noFill/>
                </a:ln>
                <a:solidFill>
                  <a:srgbClr val="4472C4"/>
                </a:solidFill>
                <a:effectLst/>
                <a:uLnTx/>
                <a:uFillTx/>
                <a:latin typeface="Tahoma" pitchFamily="34" charset="0"/>
                <a:ea typeface="+mn-ea"/>
                <a:cs typeface="+mn-cs"/>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 sz="2000" b="1" i="0" u="none" strike="noStrike" kern="1200" cap="none" spc="0" normalizeH="0" baseline="0" dirty="0">
                <a:ln>
                  <a:noFill/>
                </a:ln>
                <a:solidFill>
                  <a:srgbClr val="0D38B3"/>
                </a:solidFill>
                <a:effectLst/>
                <a:uLnTx/>
                <a:uFillTx/>
                <a:ea typeface="+mn-ea"/>
                <a:cs typeface="Arial" panose="020B0604020202020204" pitchFamily="34" charset="0"/>
              </a:rPr>
              <a:t>الجمهور المستهدف: </a:t>
            </a:r>
            <a:r>
              <a:rPr kumimoji="0" lang="ar" sz="1800" b="1" i="0" u="none" strike="noStrike" kern="1200" cap="none" spc="0" normalizeH="0" baseline="0" dirty="0">
                <a:ln>
                  <a:noFill/>
                </a:ln>
                <a:solidFill>
                  <a:srgbClr val="FF0000"/>
                </a:solidFill>
                <a:effectLst/>
                <a:uLnTx/>
                <a:uFillTx/>
                <a:ea typeface="+mn-ea"/>
                <a:cs typeface="+mn-cs"/>
              </a:rPr>
              <a:t>موظفو الخدمات اللوجستية والتشغيل والتشييد والحفر </a:t>
            </a:r>
            <a:endParaRPr kumimoji="0" lang="ar" sz="1800" b="1" i="0" u="none" strike="noStrike" kern="1200" cap="none" spc="0" normalizeH="0" baseline="0" noProof="0" dirty="0">
              <a:ln>
                <a:noFill/>
              </a:ln>
              <a:solidFill>
                <a:srgbClr val="FF0000"/>
              </a:solidFill>
              <a:effectLst/>
              <a:uLnTx/>
              <a:uFillTx/>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ar" sz="3600" b="1" i="0" u="none" strike="noStrike" kern="1200" cap="none" spc="0" normalizeH="0" baseline="0" dirty="0">
                <a:ln>
                  <a:noFill/>
                </a:ln>
                <a:solidFill>
                  <a:srgbClr val="00B050"/>
                </a:solidFill>
                <a:effectLst/>
                <a:uLnTx/>
                <a:uFillTx/>
                <a:latin typeface="+mj-lt"/>
                <a:ea typeface="Tahoma" panose="020B0604030504040204" pitchFamily="34" charset="0"/>
                <a:cs typeface="Tahoma" panose="020B0604030504040204" pitchFamily="34" charset="0"/>
              </a:rPr>
              <a:t>تنبية السلامة الثاني لشركة تنمية نفط عُمان</a:t>
            </a:r>
            <a:r>
              <a:rPr kumimoji="0" lang="ar" sz="32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mj-lt"/>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5935191"/>
            <a:ext cx="7512141" cy="338554"/>
          </a:xfrm>
          <a:prstGeom prst="rect">
            <a:avLst/>
          </a:prstGeom>
          <a:solidFill>
            <a:schemeClr val="accent1"/>
          </a:solidFill>
        </p:spPr>
        <p:txBody>
          <a:bodyPr wrap="square" rtlCol="0">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ar" sz="1600" b="1" i="0" u="none" strike="noStrike" kern="1200" cap="none" spc="0" normalizeH="0" baseline="0" dirty="0">
                <a:ln>
                  <a:noFill/>
                </a:ln>
                <a:solidFill>
                  <a:srgbClr val="FFFF00"/>
                </a:solidFill>
                <a:effectLst/>
                <a:uLnTx/>
                <a:uFillTx/>
                <a:ea typeface="MS PGothic" pitchFamily="34" charset="-128"/>
                <a:cs typeface="+mn-cs"/>
              </a:rPr>
              <a:t>اعرف الظروف المتغيرة للطريق وطبّق أساليب القيادة الوقائية</a:t>
            </a:r>
            <a:endParaRPr kumimoji="0" lang="ar" sz="1600" b="1" i="0" u="none" strike="noStrike" kern="1200" cap="none" spc="0" normalizeH="0" baseline="0" noProof="0" dirty="0">
              <a:ln>
                <a:noFill/>
              </a:ln>
              <a:solidFill>
                <a:srgbClr val="FFFF00"/>
              </a:solidFill>
              <a:effectLst/>
              <a:uLnTx/>
              <a:uFillTx/>
              <a:ea typeface="MS PGothic" pitchFamily="34" charset="-128"/>
              <a:cs typeface="+mn-cs"/>
            </a:endParaRPr>
          </a:p>
        </p:txBody>
      </p:sp>
      <p:pic>
        <p:nvPicPr>
          <p:cNvPr id="16" name="Picture 15">
            <a:extLst>
              <a:ext uri="{FF2B5EF4-FFF2-40B4-BE49-F238E27FC236}">
                <a16:creationId xmlns:a16="http://schemas.microsoft.com/office/drawing/2014/main" id="{DC35B407-7093-4249-AC4C-883086F5E0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05778" y="1281262"/>
            <a:ext cx="3737537" cy="2328184"/>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3256622"/>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endParaRPr kumimoji="0" lang="ar"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endParaRPr kumimoji="0" lang="ar"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3" name="Picture 2">
            <a:extLst>
              <a:ext uri="{FF2B5EF4-FFF2-40B4-BE49-F238E27FC236}">
                <a16:creationId xmlns:a16="http://schemas.microsoft.com/office/drawing/2014/main" id="{5C0E0F03-BA63-7A09-71D4-F57F28833D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5778" y="3808612"/>
            <a:ext cx="3737538" cy="2286000"/>
          </a:xfrm>
          <a:prstGeom prst="rect">
            <a:avLst/>
          </a:prstGeom>
        </p:spPr>
      </p:pic>
      <p:pic>
        <p:nvPicPr>
          <p:cNvPr id="5" name="Picture 4">
            <a:extLst>
              <a:ext uri="{FF2B5EF4-FFF2-40B4-BE49-F238E27FC236}">
                <a16:creationId xmlns:a16="http://schemas.microsoft.com/office/drawing/2014/main" id="{417252B0-DDC0-C9F6-4DE1-1C812D67FA6B}"/>
              </a:ext>
            </a:extLst>
          </p:cNvPr>
          <p:cNvPicPr>
            <a:picLocks noChangeAspect="1"/>
          </p:cNvPicPr>
          <p:nvPr/>
        </p:nvPicPr>
        <p:blipFill>
          <a:blip r:embed="rId5"/>
          <a:stretch>
            <a:fillRect/>
          </a:stretch>
        </p:blipFill>
        <p:spPr>
          <a:xfrm>
            <a:off x="11584811" y="5524584"/>
            <a:ext cx="566977" cy="566977"/>
          </a:xfrm>
          <a:prstGeom prst="rect">
            <a:avLst/>
          </a:prstGeom>
        </p:spPr>
      </p:pic>
      <p:sp>
        <p:nvSpPr>
          <p:cNvPr id="17" name="Text Box 12">
            <a:extLst>
              <a:ext uri="{FF2B5EF4-FFF2-40B4-BE49-F238E27FC236}">
                <a16:creationId xmlns:a16="http://schemas.microsoft.com/office/drawing/2014/main" id="{DA62F97B-31DA-00DC-FF8C-8C0363D1BE5E}"/>
              </a:ext>
            </a:extLst>
          </p:cNvPr>
          <p:cNvSpPr txBox="1">
            <a:spLocks noChangeArrowheads="1"/>
          </p:cNvSpPr>
          <p:nvPr/>
        </p:nvSpPr>
        <p:spPr bwMode="auto">
          <a:xfrm>
            <a:off x="8305777" y="4676339"/>
            <a:ext cx="1378911" cy="577081"/>
          </a:xfrm>
          <a:prstGeom prst="rect">
            <a:avLst/>
          </a:prstGeom>
          <a:noFill/>
          <a:ln w="9525">
            <a:solidFill>
              <a:srgbClr val="FF0000"/>
            </a:solidFill>
            <a:miter lim="800000"/>
            <a:headEnd/>
            <a:tailEnd/>
          </a:ln>
        </p:spPr>
        <p:txBody>
          <a:bodyPr wrap="square">
            <a:spAutoFit/>
          </a:bodyPr>
          <a:lstStyle>
            <a:defPPr>
              <a:defRPr lang="ar"/>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ar" sz="1050" b="1" i="0" u="none" strike="noStrike" kern="1200" cap="none" spc="0" normalizeH="0" baseline="0" dirty="0">
                <a:ln>
                  <a:noFill/>
                </a:ln>
                <a:solidFill>
                  <a:srgbClr val="FFFFFF"/>
                </a:solidFill>
                <a:effectLst/>
                <a:uLnTx/>
                <a:uFillTx/>
                <a:latin typeface="+mn-lt"/>
                <a:ea typeface="+mn-ea"/>
                <a:cs typeface="+mn-cs"/>
              </a:rPr>
              <a:t>القيادة الآمنة مع مراعاة حالة التربة / الحد الأقصى للسرعة وفقًا لحالة الطريق</a:t>
            </a:r>
          </a:p>
        </p:txBody>
      </p:sp>
      <p:sp>
        <p:nvSpPr>
          <p:cNvPr id="6" name="Slide Number Placeholder 5">
            <a:extLst>
              <a:ext uri="{FF2B5EF4-FFF2-40B4-BE49-F238E27FC236}">
                <a16:creationId xmlns:a16="http://schemas.microsoft.com/office/drawing/2014/main" id="{4EF521B5-1126-D57D-C204-63ECA35CCA7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F64E4-CF39-E842-A871-400C57C21E39}" type="slidenum">
              <a:rPr kumimoji="0" sz="1200" b="0" i="0" u="none" strike="noStrike" kern="1200" cap="none" spc="0" normalizeH="0" baseline="0">
                <a:ln>
                  <a:noFill/>
                </a:ln>
                <a:solidFill>
                  <a:prstClr val="black">
                    <a:tint val="75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ar" sz="1200" b="0" i="0" u="none" strike="noStrike" kern="1200" cap="none" spc="0" normalizeH="0" baseline="0" noProof="0" dirty="0">
              <a:ln>
                <a:noFill/>
              </a:ln>
              <a:solidFill>
                <a:prstClr val="black">
                  <a:tint val="75000"/>
                </a:prstClr>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5140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a:bodyPr>
          <a:lstStyle/>
          <a:p>
            <a:pPr algn="ctr" rtl="1"/>
            <a:r>
              <a:rPr lang="ar-OM" sz="2400" b="1" dirty="0">
                <a:solidFill>
                  <a:srgbClr val="00B050"/>
                </a:solidFill>
              </a:rPr>
              <a:t>إدارة المراجعة الذاتية</a:t>
            </a: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lgn="r" rtl="1">
              <a:defRPr/>
            </a:pPr>
            <a:r>
              <a:rPr lang="ar-OM" sz="1400" b="1" dirty="0">
                <a:solidFill>
                  <a:srgbClr val="FF0000"/>
                </a:solidFill>
                <a:latin typeface="Tahoma" pitchFamily="34" charset="0"/>
              </a:rPr>
              <a:t>كدرس مستفاد من هذا الحادث ولضمان التحسين المستمر يجب على جميع مديري العقود مراجعة عملية إدارة المخاطر والأثر مقابل الأسئلة المطروحة أدناه</a:t>
            </a:r>
            <a:endParaRPr lang="en-US" sz="1400" b="1" dirty="0">
              <a:solidFill>
                <a:srgbClr val="FF0000"/>
              </a:solidFill>
              <a:latin typeface="Tahoma" pitchFamily="34" charset="0"/>
            </a:endParaRP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1471107" cy="2508379"/>
          </a:xfrm>
          <a:prstGeom prst="rect">
            <a:avLst/>
          </a:prstGeom>
        </p:spPr>
        <p:txBody>
          <a:bodyPr wrap="square">
            <a:spAutoFit/>
          </a:bodyPr>
          <a:lstStyle/>
          <a:p>
            <a:pPr marL="342900" marR="0" lvl="0" indent="-342900" algn="r" defTabSz="9144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dirty="0">
                <a:ln>
                  <a:noFill/>
                </a:ln>
                <a:solidFill>
                  <a:prstClr val="black"/>
                </a:solidFill>
                <a:effectLst/>
                <a:uLnTx/>
                <a:uFillTx/>
                <a:latin typeface="Tahoma" pitchFamily="34" charset="0"/>
                <a:ea typeface="+mn-ea"/>
                <a:cs typeface="+mn-cs"/>
              </a:rPr>
              <a:t>تأكد مما يلي:</a:t>
            </a:r>
          </a:p>
          <a:p>
            <a:pPr marL="342900" marR="0" lvl="0" indent="-342900" algn="r" defTabSz="914400" rtl="1" eaLnBrk="1" fontAlgn="auto" latinLnBrk="0" hangingPunct="1">
              <a:lnSpc>
                <a:spcPct val="100000"/>
              </a:lnSpc>
              <a:spcBef>
                <a:spcPts val="0"/>
              </a:spcBef>
              <a:spcAft>
                <a:spcPts val="0"/>
              </a:spcAft>
              <a:buClrTx/>
              <a:buSzTx/>
              <a:buFontTx/>
              <a:buNone/>
              <a:tabLst/>
              <a:defRPr/>
            </a:pPr>
            <a:endParaRPr kumimoji="0" lang="a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r" defTabSz="914400" rtl="1" eaLnBrk="1" fontAlgn="auto" latinLnBrk="0" hangingPunct="1">
              <a:lnSpc>
                <a:spcPct val="100000"/>
              </a:lnSpc>
              <a:spcBef>
                <a:spcPts val="0"/>
              </a:spcBef>
              <a:spcAft>
                <a:spcPts val="0"/>
              </a:spcAft>
              <a:buClrTx/>
              <a:buSzTx/>
              <a:buFont typeface="+mj-lt"/>
              <a:buAutoNum type="arabicPeriod"/>
              <a:tabLst/>
              <a:defRPr/>
            </a:pP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هل تحرص على وجود عملية كاملة ومتسقة </a:t>
            </a:r>
            <a:r>
              <a:rPr kumimoji="0" lang="ar-OM"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لتطبيقها</a:t>
            </a: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 عند </a:t>
            </a:r>
            <a:r>
              <a:rPr kumimoji="0" lang="ar-OM"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تعيين </a:t>
            </a: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السائقين الجُدد؟</a:t>
            </a:r>
            <a:endParaRPr kumimoji="0" lang="ar-OM"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endParaRPr>
          </a:p>
          <a:p>
            <a:pPr marL="342900" indent="-342900" algn="r" rtl="1">
              <a:buFont typeface="+mj-lt"/>
              <a:buAutoNum type="arabicPeriod"/>
              <a:defRPr/>
            </a:pP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هل </a:t>
            </a:r>
            <a:r>
              <a:rPr kumimoji="0" lang="ar-OM"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تحرص على إحاطة السائقين بطبيعة الطرق ومخاطرها</a:t>
            </a: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a:t>
            </a:r>
            <a:endParaRPr kumimoji="0" lang="ar-OM"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endParaRPr>
          </a:p>
          <a:p>
            <a:pPr marL="342900" indent="-342900" algn="r" rtl="1">
              <a:buFont typeface="+mj-lt"/>
              <a:buAutoNum type="arabicPeriod"/>
              <a:defRPr/>
            </a:pPr>
            <a:r>
              <a:rPr lang="ar-OM" sz="1600" dirty="0">
                <a:solidFill>
                  <a:prstClr val="black"/>
                </a:solidFill>
                <a:latin typeface="Calibri" panose="020F0502020204030204" pitchFamily="34" charset="0"/>
                <a:sym typeface="Wingdings" pitchFamily="2" charset="2"/>
              </a:rPr>
              <a:t>هل </a:t>
            </a: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رُوجعت عملية إدارة المخاطر </a:t>
            </a:r>
            <a:r>
              <a:rPr kumimoji="0" lang="ar-OM"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وآثارها</a:t>
            </a:r>
            <a:r>
              <a:rPr kumimoji="0" lang="ar" sz="1600" b="0" i="0" u="none" strike="noStrike" kern="1200" cap="none" spc="0" normalizeH="0" baseline="0" dirty="0">
                <a:ln>
                  <a:noFill/>
                </a:ln>
                <a:solidFill>
                  <a:prstClr val="black"/>
                </a:solidFill>
                <a:effectLst/>
                <a:uLnTx/>
                <a:uFillTx/>
                <a:latin typeface="Calibri" panose="020F0502020204030204" pitchFamily="34" charset="0"/>
                <a:ea typeface="+mn-ea"/>
                <a:cs typeface="+mn-cs"/>
                <a:sym typeface="Wingdings" pitchFamily="2" charset="2"/>
              </a:rPr>
              <a:t> وجرى تحديثها كما هو مطلوب لتغطية مخاطر الطريق؟</a:t>
            </a:r>
          </a:p>
          <a:p>
            <a:pPr marL="342900" marR="0" lvl="0" indent="-342900" algn="r" defTabSz="914400" rtl="1" eaLnBrk="1" fontAlgn="auto" latinLnBrk="0" hangingPunct="1">
              <a:lnSpc>
                <a:spcPct val="100000"/>
              </a:lnSpc>
              <a:spcBef>
                <a:spcPts val="0"/>
              </a:spcBef>
              <a:spcAft>
                <a:spcPts val="0"/>
              </a:spcAft>
              <a:buClrTx/>
              <a:buSzTx/>
              <a:buFont typeface="+mj-lt"/>
              <a:buAutoNum type="arabicPeriod"/>
              <a:tabLst/>
              <a:defRPr/>
            </a:pPr>
            <a:endParaRPr kumimoji="0" lang="ar"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100" b="0" i="1" u="none" strike="noStrike" kern="1200" cap="none" spc="0" normalizeH="0" baseline="0" dirty="0">
                <a:ln>
                  <a:noFill/>
                </a:ln>
                <a:solidFill>
                  <a:srgbClr val="4472C4"/>
                </a:solidFill>
                <a:effectLst/>
                <a:uLnTx/>
                <a:uFillTx/>
                <a:latin typeface="Calibri" panose="020F0502020204030204" pitchFamily="34" charset="0"/>
                <a:ea typeface="+mn-ea"/>
                <a:cs typeface="+mn-cs"/>
                <a:sym typeface="Wingdings" pitchFamily="2" charset="2"/>
              </a:rPr>
              <a:t>* إذا كانت الإجابة "لا" على أي من الأسئلة المذكورة أعلاه، فيرجى التأكد من اتخاذ إجراء لتصحيح هذه النتيجة.. </a:t>
            </a:r>
          </a:p>
        </p:txBody>
      </p:sp>
      <p:sp>
        <p:nvSpPr>
          <p:cNvPr id="3" name="Slide Number Placeholder 2">
            <a:extLst>
              <a:ext uri="{FF2B5EF4-FFF2-40B4-BE49-F238E27FC236}">
                <a16:creationId xmlns:a16="http://schemas.microsoft.com/office/drawing/2014/main" id="{26CD3235-DACC-0E03-1852-5AF4883F61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F64E4-CF39-E842-A871-400C57C21E39}" type="slidenum">
              <a:rPr kumimoji="0" sz="1200" b="0" i="0" u="none" strike="noStrike" kern="1200" cap="none" spc="0" normalizeH="0" baseline="0">
                <a:ln>
                  <a:noFill/>
                </a:ln>
                <a:solidFill>
                  <a:prstClr val="black">
                    <a:tint val="75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ar" sz="1200" b="0" i="0" u="none" strike="noStrike" kern="1200" cap="none" spc="0" normalizeH="0" baseline="0" noProof="0" dirty="0">
              <a:ln>
                <a:noFill/>
              </a:ln>
              <a:solidFill>
                <a:prstClr val="black">
                  <a:tint val="75000"/>
                </a:prstClr>
              </a:solidFill>
              <a:effectLst/>
              <a:uLnTx/>
              <a:uFillTx/>
              <a:latin typeface="Calibri" panose="020F0502020204030204" pitchFamily="34" charset="0"/>
              <a:ea typeface="+mn-ea"/>
              <a:cs typeface="+mn-cs"/>
            </a:endParaRPr>
          </a:p>
        </p:txBody>
      </p:sp>
      <p:sp>
        <p:nvSpPr>
          <p:cNvPr id="4" name="Rectangle 8">
            <a:extLst>
              <a:ext uri="{FF2B5EF4-FFF2-40B4-BE49-F238E27FC236}">
                <a16:creationId xmlns:a16="http://schemas.microsoft.com/office/drawing/2014/main" id="{93CE40F8-277F-8B63-8B40-0D623A8027A4}"/>
              </a:ext>
            </a:extLst>
          </p:cNvPr>
          <p:cNvSpPr>
            <a:spLocks noChangeArrowheads="1"/>
          </p:cNvSpPr>
          <p:nvPr/>
        </p:nvSpPr>
        <p:spPr bwMode="auto">
          <a:xfrm>
            <a:off x="321310" y="589341"/>
            <a:ext cx="11626955" cy="338554"/>
          </a:xfrm>
          <a:prstGeom prst="rect">
            <a:avLst/>
          </a:prstGeom>
          <a:noFill/>
          <a:ln w="9525">
            <a:noFill/>
            <a:miter lim="800000"/>
            <a:headEnd/>
            <a:tailEnd/>
          </a:ln>
        </p:spPr>
        <p:txBody>
          <a:bodyPr wrap="square">
            <a:spAutoFit/>
          </a:bodyPr>
          <a:lstStyle/>
          <a:p>
            <a:pPr marL="114300" marR="0" lvl="0" indent="-114300" algn="just" defTabSz="914400" rtl="1" eaLnBrk="1" fontAlgn="auto" latinLnBrk="0" hangingPunct="1">
              <a:lnSpc>
                <a:spcPct val="100000"/>
              </a:lnSpc>
              <a:spcBef>
                <a:spcPts val="0"/>
              </a:spcBef>
              <a:spcAft>
                <a:spcPts val="0"/>
              </a:spcAft>
              <a:buClrTx/>
              <a:buSzTx/>
              <a:buFontTx/>
              <a:buNone/>
              <a:tabLst/>
              <a:defRPr/>
            </a:pPr>
            <a:r>
              <a:rPr kumimoji="0" lang="ar" sz="1400" b="1" i="0" u="none" strike="noStrike" kern="1200" cap="none" spc="0" normalizeH="0" baseline="0">
                <a:ln>
                  <a:noFill/>
                </a:ln>
                <a:solidFill>
                  <a:prstClr val="black"/>
                </a:solidFill>
                <a:effectLst/>
                <a:uLnTx/>
                <a:uFillTx/>
                <a:latin typeface="Tahoma" pitchFamily="34" charset="0"/>
                <a:ea typeface="+mn-ea"/>
                <a:cs typeface="+mn-cs"/>
              </a:rPr>
              <a:t>التاريخ:</a:t>
            </a:r>
            <a:r>
              <a:rPr kumimoji="0" lang="ar" sz="1200" b="1" i="0" u="none" strike="noStrike" kern="1200" cap="none" spc="0" normalizeH="0" baseline="0">
                <a:ln>
                  <a:noFill/>
                </a:ln>
                <a:solidFill>
                  <a:srgbClr val="4472C4"/>
                </a:solidFill>
                <a:effectLst/>
                <a:uLnTx/>
                <a:uFillTx/>
                <a:latin typeface="Tahoma" pitchFamily="34" charset="0"/>
                <a:ea typeface="+mn-ea"/>
                <a:cs typeface="+mn-cs"/>
              </a:rPr>
              <a:t>19/01/2024    </a:t>
            </a:r>
            <a:r>
              <a:rPr kumimoji="0" lang="ar" sz="1400" b="1" i="0" u="none" strike="noStrike" kern="1200" cap="none" spc="0" normalizeH="0" baseline="0">
                <a:ln>
                  <a:noFill/>
                </a:ln>
                <a:solidFill>
                  <a:prstClr val="black"/>
                </a:solidFill>
                <a:effectLst/>
                <a:uLnTx/>
                <a:uFillTx/>
                <a:latin typeface="Tahoma" pitchFamily="34" charset="0"/>
                <a:ea typeface="+mn-ea"/>
                <a:cs typeface="+mn-cs"/>
              </a:rPr>
              <a:t>عنوان الحادث: </a:t>
            </a:r>
            <a:r>
              <a:rPr kumimoji="0" lang="ar" sz="1200" b="1" i="0" u="none" strike="noStrike" kern="1200" cap="none" spc="0" normalizeH="0" baseline="0">
                <a:ln>
                  <a:noFill/>
                </a:ln>
                <a:solidFill>
                  <a:srgbClr val="4472C4"/>
                </a:solidFill>
                <a:effectLst/>
                <a:uLnTx/>
                <a:uFillTx/>
                <a:latin typeface="Tahoma" pitchFamily="34" charset="0"/>
                <a:ea typeface="+mn-ea"/>
                <a:cs typeface="+mn-cs"/>
              </a:rPr>
              <a:t>حادث ذو احتمالية خسائر عالية (HiPo#02)   </a:t>
            </a:r>
            <a:r>
              <a:rPr kumimoji="0" lang="ar" sz="1400" b="1" i="0" u="none" strike="noStrike" kern="1200" cap="none" spc="0" normalizeH="0" baseline="0">
                <a:ln>
                  <a:noFill/>
                </a:ln>
                <a:solidFill>
                  <a:prstClr val="black"/>
                </a:solidFill>
                <a:effectLst/>
                <a:uLnTx/>
                <a:uFillTx/>
                <a:latin typeface="Tahoma" pitchFamily="34" charset="0"/>
                <a:ea typeface="+mn-ea"/>
                <a:cs typeface="+mn-cs"/>
              </a:rPr>
              <a:t>النمط:</a:t>
            </a:r>
            <a:r>
              <a:rPr kumimoji="0" lang="ar" sz="1200" b="1" i="0" u="none" strike="noStrike" kern="1200" cap="none" spc="0" normalizeH="0" baseline="0">
                <a:ln>
                  <a:noFill/>
                </a:ln>
                <a:solidFill>
                  <a:prstClr val="black"/>
                </a:solidFill>
                <a:effectLst/>
                <a:uLnTx/>
                <a:uFillTx/>
                <a:latin typeface="Tahoma" pitchFamily="34" charset="0"/>
                <a:ea typeface="+mn-ea"/>
                <a:cs typeface="+mn-cs"/>
              </a:rPr>
              <a:t> </a:t>
            </a:r>
            <a:r>
              <a:rPr kumimoji="0" lang="ar" sz="1200" b="1" i="0" u="none" strike="noStrike" kern="1200" cap="none" spc="0" normalizeH="0" baseline="0">
                <a:ln>
                  <a:noFill/>
                </a:ln>
                <a:solidFill>
                  <a:srgbClr val="4472C4"/>
                </a:solidFill>
                <a:effectLst/>
                <a:uLnTx/>
                <a:uFillTx/>
                <a:latin typeface="Tahoma" pitchFamily="34" charset="0"/>
                <a:ea typeface="+mn-ea"/>
                <a:cs typeface="+mn-cs"/>
              </a:rPr>
              <a:t>حادث سيارة (MVI)</a:t>
            </a:r>
            <a:r>
              <a:rPr kumimoji="0" lang="ar" sz="1600" b="1" i="0" u="none" strike="noStrike" kern="1200" cap="none" spc="0" normalizeH="0" baseline="0">
                <a:ln>
                  <a:noFill/>
                </a:ln>
                <a:solidFill>
                  <a:srgbClr val="4472C4"/>
                </a:solidFill>
                <a:effectLst/>
                <a:uLnTx/>
                <a:uFillTx/>
                <a:latin typeface="Tahoma" pitchFamily="34" charset="0"/>
                <a:ea typeface="+mn-ea"/>
                <a:cs typeface="+mn-cs"/>
              </a:rPr>
              <a:t>.  </a:t>
            </a:r>
            <a:r>
              <a:rPr kumimoji="0" lang="ar" sz="1400" b="1" i="0" u="none" strike="noStrike" kern="1200" cap="none" spc="0" normalizeH="0" baseline="0">
                <a:ln>
                  <a:noFill/>
                </a:ln>
                <a:solidFill>
                  <a:prstClr val="black"/>
                </a:solidFill>
                <a:effectLst/>
                <a:uLnTx/>
                <a:uFillTx/>
                <a:latin typeface="Tahoma" pitchFamily="34" charset="0"/>
                <a:ea typeface="+mn-ea"/>
                <a:cs typeface="+mn-cs"/>
              </a:rPr>
              <a:t>الخطورة المحتملة: </a:t>
            </a:r>
            <a:r>
              <a:rPr kumimoji="0" lang="ar" sz="1200" b="1" i="0" u="none" strike="noStrike" kern="1200" cap="none" spc="0" normalizeH="0" baseline="0">
                <a:ln>
                  <a:noFill/>
                </a:ln>
                <a:solidFill>
                  <a:srgbClr val="4472C4"/>
                </a:solidFill>
                <a:effectLst/>
                <a:uLnTx/>
                <a:uFillTx/>
                <a:latin typeface="Tahoma" pitchFamily="34" charset="0"/>
                <a:ea typeface="+mn-ea"/>
                <a:cs typeface="+mn-cs"/>
              </a:rPr>
              <a:t>A3P4 </a:t>
            </a:r>
            <a:r>
              <a:rPr kumimoji="0" lang="ar" sz="1600" b="1" i="0" u="none" strike="noStrike" kern="1200" cap="none" spc="0" normalizeH="0" baseline="0">
                <a:ln>
                  <a:noFill/>
                </a:ln>
                <a:solidFill>
                  <a:srgbClr val="4472C4"/>
                </a:solidFill>
                <a:effectLst/>
                <a:uLnTx/>
                <a:uFillTx/>
                <a:latin typeface="Tahoma" pitchFamily="34" charset="0"/>
                <a:ea typeface="+mn-ea"/>
                <a:cs typeface="+mn-cs"/>
              </a:rPr>
              <a:t> </a:t>
            </a:r>
            <a:r>
              <a:rPr kumimoji="0" lang="ar" sz="1400" b="1" i="0" u="none" strike="noStrike" kern="1200" cap="none" spc="0" normalizeH="0" baseline="0">
                <a:ln>
                  <a:noFill/>
                </a:ln>
                <a:solidFill>
                  <a:prstClr val="black"/>
                </a:solidFill>
                <a:effectLst/>
                <a:uLnTx/>
                <a:uFillTx/>
                <a:latin typeface="Tahoma" pitchFamily="34" charset="0"/>
                <a:ea typeface="+mn-ea"/>
                <a:cs typeface="+mn-cs"/>
              </a:rPr>
              <a:t>النشاط: </a:t>
            </a:r>
            <a:r>
              <a:rPr kumimoji="0" lang="ar" sz="1200" b="1" i="0" u="none" strike="noStrike" kern="1200" cap="none" spc="0" normalizeH="0" baseline="0">
                <a:ln>
                  <a:noFill/>
                </a:ln>
                <a:solidFill>
                  <a:srgbClr val="4472C4"/>
                </a:solidFill>
                <a:effectLst/>
                <a:uLnTx/>
                <a:uFillTx/>
                <a:latin typeface="Tahoma" pitchFamily="34" charset="0"/>
                <a:ea typeface="+mn-ea"/>
                <a:cs typeface="+mn-cs"/>
              </a:rPr>
              <a:t>قيادة </a:t>
            </a:r>
            <a:r>
              <a:rPr kumimoji="0" lang="ar" sz="1600" b="1" i="0" u="none" strike="noStrike" kern="1200" cap="none" spc="0" normalizeH="0" baseline="0">
                <a:ln>
                  <a:noFill/>
                </a:ln>
                <a:solidFill>
                  <a:srgbClr val="4472C4"/>
                </a:solidFill>
                <a:effectLst/>
                <a:uLnTx/>
                <a:uFillTx/>
                <a:latin typeface="Tahoma" pitchFamily="34" charset="0"/>
                <a:ea typeface="+mn-ea"/>
                <a:cs typeface="+mn-cs"/>
              </a:rPr>
              <a:t> </a:t>
            </a:r>
          </a:p>
        </p:txBody>
      </p:sp>
    </p:spTree>
    <p:extLst>
      <p:ext uri="{BB962C8B-B14F-4D97-AF65-F5344CB8AC3E}">
        <p14:creationId xmlns:p14="http://schemas.microsoft.com/office/powerpoint/2010/main" val="153150058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93001</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67949DD9-EA59-4224-ADAB-895AF7D4BCF8}"/>
</file>

<file path=customXml/itemProps2.xml><?xml version="1.0" encoding="utf-8"?>
<ds:datastoreItem xmlns:ds="http://schemas.openxmlformats.org/officeDocument/2006/customXml" ds:itemID="{D4D2B9CB-EA45-4FAD-A601-6467C16332BD}"/>
</file>

<file path=customXml/itemProps3.xml><?xml version="1.0" encoding="utf-8"?>
<ds:datastoreItem xmlns:ds="http://schemas.openxmlformats.org/officeDocument/2006/customXml" ds:itemID="{56E1E601-8CDF-4211-8F65-AF938039CFD6}"/>
</file>

<file path=docProps/app.xml><?xml version="1.0" encoding="utf-8"?>
<Properties xmlns="http://schemas.openxmlformats.org/officeDocument/2006/extended-properties" xmlns:vt="http://schemas.openxmlformats.org/officeDocument/2006/docPropsVTypes">
  <TotalTime>229</TotalTime>
  <Words>1433</Words>
  <Application>Microsoft Office PowerPoint</Application>
  <PresentationFormat>Widescreen</PresentationFormat>
  <Paragraphs>115</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MS PGothic</vt:lpstr>
      <vt:lpstr>Aptos</vt:lpstr>
      <vt:lpstr>Arial</vt:lpstr>
      <vt:lpstr>Calibri</vt:lpstr>
      <vt:lpstr>Calibri Light</vt:lpstr>
      <vt:lpstr>Tahoma</vt:lpstr>
      <vt:lpstr>Times New Roman</vt:lpstr>
      <vt:lpstr>1_Office Theme</vt:lpstr>
      <vt:lpstr>PowerPoint Presentation</vt:lpstr>
      <vt:lpstr>   Management self audit   </vt:lpstr>
      <vt:lpstr>PowerPoint Presentation</vt:lpstr>
      <vt:lpstr>إدارة المراجعة الذاتية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HiPo_02_MVI_Tip Over_</dc:title>
  <dc:creator>Rawahi, Ahmed MSE34</dc:creator>
  <cp:lastModifiedBy>Masroori, Ahmed MSE31</cp:lastModifiedBy>
  <cp:revision>7</cp:revision>
  <dcterms:created xsi:type="dcterms:W3CDTF">2024-03-07T18:44:32Z</dcterms:created>
  <dcterms:modified xsi:type="dcterms:W3CDTF">2026-06-22T06:04:00Z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