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147482452" r:id="rId2"/>
    <p:sldId id="350"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777114D-28E2-82CB-2EC9-56573003B01C}" name="Al-Suleimani, Ibrahim UWOXG" initials="ASIU" userId="S::Ibrahim.Suleimani@pdo.co.om::d0520086-c67c-41ed-82ce-208b22f78975"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713BBE-F199-4D2F-9E76-08587A035374}" type="datetimeFigureOut">
              <a:rPr lang="en-US" smtClean="0"/>
              <a:t>22/06/2026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BCE890-E430-4F67-94B5-94627E4E4489}" type="slidenum">
              <a:rPr lang="en-US" smtClean="0"/>
              <a:t>‹#›</a:t>
            </a:fld>
            <a:endParaRPr lang="en-US"/>
          </a:p>
        </p:txBody>
      </p:sp>
    </p:spTree>
    <p:extLst>
      <p:ext uri="{BB962C8B-B14F-4D97-AF65-F5344CB8AC3E}">
        <p14:creationId xmlns:p14="http://schemas.microsoft.com/office/powerpoint/2010/main" val="344314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Ensure all dates and titles are input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short description should be provided without mentioning names of contractors or individuals.  You should include, what happened, to who (by job title) and what injuries this resulted in.  Nothing more!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Four to five bullet points highlighting the main findings from the investigation.  Remember the target audience is the front line staff so this should be written in simple terms in a way that everyone can understand.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strap line should be the main point you want to get across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images should be self explanatory, what went wrong (if you create a reconstruction please ensure you do not put people at risk) and below how it should be done.   </a:t>
            </a:r>
          </a:p>
          <a:p>
            <a:endParaRPr lang="en-US" dirty="0"/>
          </a:p>
        </p:txBody>
      </p:sp>
      <p:sp>
        <p:nvSpPr>
          <p:cNvPr id="4" name="Footer Placeholder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Confidential - Not to be shared outside of PDO/PDO contractors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8714CE-FB4E-4316-BED5-DE0DF6B1D8E5}"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11354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Ensure all dates and titles are input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33CC"/>
              </a:solidFill>
              <a:effectLst/>
              <a:uLnTx/>
              <a:uFillTx/>
              <a:ea typeface="+mn-ea"/>
              <a:cs typeface="Calibri" panose="020F0502020204030204" pitchFamily="34" charset="0"/>
              <a:sym typeface="Wingdings" pitchFamily="2" charset="2"/>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33CC"/>
                </a:solidFill>
                <a:effectLst/>
                <a:uLnTx/>
                <a:uFillTx/>
                <a:ea typeface="+mn-ea"/>
                <a:cs typeface="Calibri" panose="020F0502020204030204" pitchFamily="34" charset="0"/>
                <a:sym typeface="Wingdings" pitchFamily="2" charset="2"/>
              </a:rPr>
              <a:t>Make a list of closed questions (only ‘yes’ or ‘no’ as an answer) to ask others if they have the same issues based on the management or HSE-MS failings or shortfalls identified in the investigation.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33CC"/>
              </a:solidFill>
              <a:effectLst/>
              <a:uLnTx/>
              <a:uFillTx/>
              <a:ea typeface="+mn-ea"/>
              <a:cs typeface="Calibri" panose="020F0502020204030204" pitchFamily="34" charset="0"/>
              <a:sym typeface="Wingdings" pitchFamily="2" charset="2"/>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33CC"/>
                </a:solidFill>
                <a:effectLst/>
                <a:uLnTx/>
                <a:uFillTx/>
                <a:ea typeface="+mn-ea"/>
                <a:cs typeface="Calibri" panose="020F0502020204030204" pitchFamily="34" charset="0"/>
                <a:sym typeface="Wingdings" pitchFamily="2" charset="2"/>
              </a:rPr>
              <a:t>Imagine you have to audit other companies to see if they could have the same issues.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33CC"/>
              </a:solidFill>
              <a:effectLst/>
              <a:uLnTx/>
              <a:uFillTx/>
              <a:ea typeface="+mn-ea"/>
              <a:cs typeface="Calibri" panose="020F0502020204030204" pitchFamily="34" charset="0"/>
              <a:sym typeface="Wingdings" pitchFamily="2" charset="2"/>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33CC"/>
                </a:solidFill>
                <a:effectLst/>
                <a:uLnTx/>
                <a:uFillTx/>
                <a:ea typeface="+mn-ea"/>
                <a:cs typeface="Calibri" panose="020F0502020204030204" pitchFamily="34" charset="0"/>
                <a:sym typeface="Wingdings" pitchFamily="2" charset="2"/>
              </a:rPr>
              <a:t>These questions should start with: Do you ensure…………………?</a:t>
            </a:r>
            <a:endParaRPr kumimoji="0" lang="en-US" sz="1200" b="0" i="0" u="none" strike="noStrike" kern="1200" cap="none" spc="0" normalizeH="0" baseline="0" noProof="0" dirty="0">
              <a:ln>
                <a:noFill/>
              </a:ln>
              <a:solidFill>
                <a:srgbClr val="000000"/>
              </a:solidFill>
              <a:effectLst/>
              <a:uLnTx/>
              <a:uFillTx/>
              <a:ea typeface="+mn-ea"/>
              <a:cs typeface="Calibri" panose="020F0502020204030204" pitchFamily="34" charset="0"/>
            </a:endParaRPr>
          </a:p>
          <a:p>
            <a:endParaRPr lang="en-US" dirty="0"/>
          </a:p>
        </p:txBody>
      </p:sp>
      <p:sp>
        <p:nvSpPr>
          <p:cNvPr id="4" name="Footer Placeholder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Confidential - Not to be shared outside of PDO/PDO contractors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8714CE-FB4E-4316-BED5-DE0DF6B1D8E5}"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2054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atin typeface="Calibri" panose="020F0502020204030204" pitchFamily="34" charset="0"/>
                <a:cs typeface="Calibri" panose="020F0502020204030204" pitchFamily="34" charset="0"/>
              </a:defRPr>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5" name="Footer Placeholder 4"/>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3271558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cs typeface="Calibri" panose="020F0502020204030204" pitchFamily="34" charset="0"/>
              </a:defRPr>
            </a:lvl1pPr>
          </a:lstStyle>
          <a:p>
            <a:r>
              <a:rPr lang="en-US"/>
              <a:t>Click to edit Master title style</a:t>
            </a:r>
          </a:p>
        </p:txBody>
      </p:sp>
      <p:sp>
        <p:nvSpPr>
          <p:cNvPr id="3" name="Content Placeholder 2"/>
          <p:cNvSpPr>
            <a:spLocks noGrp="1"/>
          </p:cNvSpPr>
          <p:nvPr>
            <p:ph idx="1"/>
          </p:nvPr>
        </p:nvSpPr>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B9F12B-012B-511E-E1AF-940C15C48F38}"/>
              </a:ext>
            </a:extLst>
          </p:cNvPr>
          <p:cNvSpPr>
            <a:spLocks noGrp="1"/>
          </p:cNvSpPr>
          <p:nvPr>
            <p:ph type="dt" sz="half" idx="10"/>
          </p:nvPr>
        </p:nvSpPr>
        <p:spPr/>
        <p:txBody>
          <a:bodyPr/>
          <a:lstStyle/>
          <a:p>
            <a:fld id="{44F6AEF2-20D4-7547-BF78-1F3F36FB60DC}" type="datetimeFigureOut">
              <a:rPr lang="en-US" smtClean="0"/>
              <a:pPr/>
              <a:t>22/06/2026</a:t>
            </a:fld>
            <a:endParaRPr lang="en-US"/>
          </a:p>
        </p:txBody>
      </p:sp>
      <p:sp>
        <p:nvSpPr>
          <p:cNvPr id="8" name="Footer Placeholder 7">
            <a:extLst>
              <a:ext uri="{FF2B5EF4-FFF2-40B4-BE49-F238E27FC236}">
                <a16:creationId xmlns:a16="http://schemas.microsoft.com/office/drawing/2014/main" id="{12153C70-2C6D-7EF6-9D8B-F252F2B79470}"/>
              </a:ext>
            </a:extLst>
          </p:cNvPr>
          <p:cNvSpPr>
            <a:spLocks noGrp="1"/>
          </p:cNvSpPr>
          <p:nvPr>
            <p:ph type="ftr" sz="quarter" idx="11"/>
          </p:nvPr>
        </p:nvSpPr>
        <p:spPr/>
        <p:txBody>
          <a:bodyPr/>
          <a:lstStyle/>
          <a:p>
            <a:r>
              <a:rPr lang="en-US"/>
              <a:t>Confidential - Not to be shared outside of PDO/PDO contractors </a:t>
            </a:r>
          </a:p>
          <a:p>
            <a:endParaRPr lang="en-US"/>
          </a:p>
        </p:txBody>
      </p:sp>
      <p:sp>
        <p:nvSpPr>
          <p:cNvPr id="9" name="Slide Number Placeholder 8">
            <a:extLst>
              <a:ext uri="{FF2B5EF4-FFF2-40B4-BE49-F238E27FC236}">
                <a16:creationId xmlns:a16="http://schemas.microsoft.com/office/drawing/2014/main" id="{5F370DFB-2757-20B9-7E69-B0B0CE960C83}"/>
              </a:ext>
            </a:extLst>
          </p:cNvPr>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p14="http://schemas.microsoft.com/office/powerpoint/2010/main" val="255065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atin typeface="Calibri" panose="020F0502020204030204" pitchFamily="34" charset="0"/>
                <a:cs typeface="Calibri" panose="020F0502020204030204" pitchFamily="34" charset="0"/>
              </a:defRPr>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Calibri" panose="020F0502020204030204" pitchFamily="34" charset="0"/>
                <a:cs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5" name="Footer Placeholder 4"/>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2693257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cs typeface="Calibri" panose="020F0502020204030204" pitchFamily="34" charset="0"/>
              </a:defRPr>
            </a:lvl1p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6" name="Footer Placeholder 5"/>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788055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lvl1pPr>
              <a:defRPr>
                <a:latin typeface="Calibri" panose="020F0502020204030204" pitchFamily="34" charset="0"/>
                <a:cs typeface="Calibri" panose="020F0502020204030204" pitchFamily="34" charset="0"/>
              </a:defRPr>
            </a:lvl1p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Calibri" panose="020F0502020204030204" pitchFamily="34" charset="0"/>
                <a:cs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Calibri" panose="020F0502020204030204" pitchFamily="34" charset="0"/>
                <a:cs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8" name="Footer Placeholder 7"/>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3998173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cs typeface="Calibri" panose="020F0502020204030204" pitchFamily="34" charset="0"/>
              </a:defRPr>
            </a:lvl1pPr>
          </a:lstStyle>
          <a:p>
            <a:r>
              <a:rPr lang="en-US"/>
              <a:t>Click to edit Master title style</a:t>
            </a:r>
          </a:p>
        </p:txBody>
      </p:sp>
      <p:sp>
        <p:nvSpPr>
          <p:cNvPr id="3" name="Date Placeholder 2"/>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4" name="Footer Placeholder 3"/>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4000301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3" name="Footer Placeholder 2"/>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4" name="Slide Number Placeholder 3"/>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3835018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atin typeface="Calibri" panose="020F0502020204030204" pitchFamily="34" charset="0"/>
                <a:cs typeface="Calibri" panose="020F0502020204030204" pitchFamily="34" charset="0"/>
              </a:defRPr>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atin typeface="Calibri" panose="020F0502020204030204" pitchFamily="34" charset="0"/>
                <a:cs typeface="Calibri" panose="020F0502020204030204" pitchFamily="34" charset="0"/>
              </a:defRPr>
            </a:lvl1pPr>
            <a:lvl2pPr>
              <a:defRPr sz="2800">
                <a:latin typeface="Calibri" panose="020F0502020204030204" pitchFamily="34" charset="0"/>
                <a:cs typeface="Calibri" panose="020F0502020204030204" pitchFamily="34" charset="0"/>
              </a:defRPr>
            </a:lvl2pPr>
            <a:lvl3pPr>
              <a:defRPr sz="2400">
                <a:latin typeface="Calibri" panose="020F0502020204030204" pitchFamily="34" charset="0"/>
                <a:cs typeface="Calibri" panose="020F0502020204030204" pitchFamily="34" charset="0"/>
              </a:defRPr>
            </a:lvl3pPr>
            <a:lvl4pPr>
              <a:defRPr sz="2000">
                <a:latin typeface="Calibri" panose="020F0502020204030204" pitchFamily="34" charset="0"/>
                <a:cs typeface="Calibri" panose="020F0502020204030204" pitchFamily="34" charset="0"/>
              </a:defRPr>
            </a:lvl4pPr>
            <a:lvl5pPr>
              <a:defRPr sz="2000">
                <a:latin typeface="Calibri" panose="020F0502020204030204" pitchFamily="34" charset="0"/>
                <a:cs typeface="Calibri" panose="020F0502020204030204" pitchFamily="34"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Calibri" panose="020F0502020204030204" pitchFamily="34" charset="0"/>
                <a:cs typeface="Calibri" panose="020F050202020403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6" name="Footer Placeholder 5"/>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31186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atin typeface="Calibri" panose="020F0502020204030204" pitchFamily="34" charset="0"/>
                <a:cs typeface="Calibri" panose="020F0502020204030204" pitchFamily="34" charset="0"/>
              </a:defRPr>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atin typeface="Calibri" panose="020F0502020204030204" pitchFamily="34" charset="0"/>
                <a:cs typeface="Calibri" panose="020F050202020403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Calibri" panose="020F0502020204030204" pitchFamily="34" charset="0"/>
                <a:cs typeface="Calibri" panose="020F050202020403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6" name="Footer Placeholder 5"/>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772861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alibri" panose="020F0502020204030204" pitchFamily="34" charset="0"/>
                <a:cs typeface="Calibri" panose="020F0502020204030204" pitchFamily="34" charset="0"/>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5" name="Footer Placeholder 4"/>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508607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lvl1pPr>
              <a:defRPr>
                <a:latin typeface="Calibri" panose="020F0502020204030204" pitchFamily="34" charset="0"/>
                <a:cs typeface="Calibri" panose="020F0502020204030204" pitchFamily="34" charset="0"/>
              </a:defRPr>
            </a:lvl1pPr>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Calibri" panose="020F0502020204030204" pitchFamily="34" charset="0"/>
              </a:defRPr>
            </a:lvl1pPr>
          </a:lstStyle>
          <a:p>
            <a:fld id="{44F6AEF2-20D4-7547-BF78-1F3F36FB60DC}" type="datetimeFigureOut">
              <a:rPr lang="en-US" smtClean="0"/>
              <a:pPr/>
              <a:t>22/06/2026</a:t>
            </a:fld>
            <a:endParaRPr lang="en-US"/>
          </a:p>
        </p:txBody>
      </p:sp>
      <p:sp>
        <p:nvSpPr>
          <p:cNvPr id="5" name="Footer Placeholder 4"/>
          <p:cNvSpPr>
            <a:spLocks noGrp="1"/>
          </p:cNvSpPr>
          <p:nvPr>
            <p:ph type="ftr" sz="quarter" idx="11"/>
          </p:nvPr>
        </p:nvSpPr>
        <p:spPr/>
        <p:txBody>
          <a:bodyPr/>
          <a:lstStyle>
            <a:lvl1pPr>
              <a:defRPr>
                <a:latin typeface="Calibri" panose="020F050202020403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alibri" panose="020F0502020204030204" pitchFamily="34" charset="0"/>
              </a:defRPr>
            </a:lvl1pPr>
          </a:lstStyle>
          <a:p>
            <a:fld id="{7A6F64E4-CF39-E842-A871-400C57C21E39}" type="slidenum">
              <a:rPr lang="en-US" smtClean="0"/>
              <a:pPr/>
              <a:t>‹#›</a:t>
            </a:fld>
            <a:endParaRPr lang="en-US"/>
          </a:p>
        </p:txBody>
      </p:sp>
    </p:spTree>
    <p:extLst>
      <p:ext uri="{BB962C8B-B14F-4D97-AF65-F5344CB8AC3E}">
        <p14:creationId xmlns:p14="http://schemas.microsoft.com/office/powerpoint/2010/main" val="15524615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4" name="Text Placeholder 11"/>
          <p:cNvSpPr>
            <a:spLocks noGrp="1"/>
          </p:cNvSpPr>
          <p:nvPr>
            <p:ph type="body" sz="quarter" idx="31" hasCustomPrompt="1"/>
          </p:nvPr>
        </p:nvSpPr>
        <p:spPr>
          <a:xfrm>
            <a:off x="255864" y="4256486"/>
            <a:ext cx="7518400" cy="1989827"/>
          </a:xfrm>
          <a:prstGeom prst="rect">
            <a:avLst/>
          </a:prstGeom>
        </p:spPr>
        <p:txBody>
          <a:bodyPr anchor="t"/>
          <a:lstStyle>
            <a:lvl1pPr marL="119063" indent="-119063">
              <a:buNone/>
              <a:defRPr sz="1100" i="1" baseline="0">
                <a:solidFill>
                  <a:schemeClr val="tx1"/>
                </a:solidFill>
              </a:defRPr>
            </a:lvl1pPr>
            <a:lvl2pPr>
              <a:defRPr sz="1100"/>
            </a:lvl2pPr>
            <a:lvl3pPr>
              <a:defRPr sz="1050"/>
            </a:lvl3pPr>
            <a:lvl4pPr>
              <a:defRPr sz="1000"/>
            </a:lvl4pPr>
            <a:lvl5pPr>
              <a:defRPr sz="1000"/>
            </a:lvl5pPr>
          </a:lstStyle>
          <a:p>
            <a:pPr lvl="0"/>
            <a:r>
              <a:rPr lang="en-US" dirty="0"/>
              <a:t>Click to add Learnings</a:t>
            </a:r>
          </a:p>
        </p:txBody>
      </p:sp>
      <p:sp>
        <p:nvSpPr>
          <p:cNvPr id="7" name="Picture Placeholder 7"/>
          <p:cNvSpPr>
            <a:spLocks noGrp="1"/>
          </p:cNvSpPr>
          <p:nvPr>
            <p:ph type="pic" sz="quarter" idx="13" hasCustomPrompt="1"/>
          </p:nvPr>
        </p:nvSpPr>
        <p:spPr>
          <a:xfrm>
            <a:off x="7924800" y="685800"/>
            <a:ext cx="4064000" cy="2362200"/>
          </a:xfrm>
          <a:prstGeom prst="rect">
            <a:avLst/>
          </a:prstGeom>
        </p:spPr>
        <p:txBody>
          <a:bodyPr/>
          <a:lstStyle>
            <a:lvl1pPr>
              <a:buNone/>
              <a:defRPr sz="1100" i="1" baseline="0"/>
            </a:lvl1pPr>
          </a:lstStyle>
          <a:p>
            <a:r>
              <a:rPr lang="en-US" dirty="0"/>
              <a:t>Click to add picture</a:t>
            </a:r>
          </a:p>
        </p:txBody>
      </p:sp>
      <p:sp>
        <p:nvSpPr>
          <p:cNvPr id="8" name="Title 1"/>
          <p:cNvSpPr txBox="1">
            <a:spLocks/>
          </p:cNvSpPr>
          <p:nvPr userDrawn="1"/>
        </p:nvSpPr>
        <p:spPr>
          <a:xfrm>
            <a:off x="0" y="2"/>
            <a:ext cx="12192000" cy="609599"/>
          </a:xfrm>
          <a:prstGeom prst="rect">
            <a:avLst/>
          </a:prstGeom>
          <a:solidFill>
            <a:srgbClr val="C00000"/>
          </a:solidFill>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a:ln>
                  <a:noFill/>
                </a:ln>
                <a:solidFill>
                  <a:schemeClr val="bg1"/>
                </a:solidFill>
                <a:effectLst/>
                <a:uLnTx/>
                <a:uFillTx/>
                <a:latin typeface="Aharoni" pitchFamily="2" charset="-79"/>
                <a:ea typeface="+mj-ea"/>
                <a:cs typeface="Aharoni" pitchFamily="2" charset="-79"/>
              </a:rPr>
              <a:t>HSE FLASH</a:t>
            </a:r>
          </a:p>
        </p:txBody>
      </p:sp>
      <p:sp>
        <p:nvSpPr>
          <p:cNvPr id="9" name="Text Placeholder 11"/>
          <p:cNvSpPr>
            <a:spLocks noGrp="1"/>
          </p:cNvSpPr>
          <p:nvPr>
            <p:ph type="body" sz="quarter" idx="15" hasCustomPrompt="1"/>
          </p:nvPr>
        </p:nvSpPr>
        <p:spPr>
          <a:xfrm>
            <a:off x="1422400" y="304800"/>
            <a:ext cx="2540000" cy="304800"/>
          </a:xfrm>
          <a:prstGeom prst="rect">
            <a:avLst/>
          </a:prstGeom>
        </p:spPr>
        <p:txBody>
          <a:bodyPr anchor="ctr"/>
          <a:lstStyle>
            <a:lvl1pPr>
              <a:buNone/>
              <a:defRPr sz="1200" i="1">
                <a:solidFill>
                  <a:schemeClr val="bg1">
                    <a:lumMod val="95000"/>
                  </a:schemeClr>
                </a:solidFill>
              </a:defRPr>
            </a:lvl1pPr>
            <a:lvl2pPr>
              <a:defRPr sz="1100"/>
            </a:lvl2pPr>
            <a:lvl3pPr>
              <a:defRPr sz="1050"/>
            </a:lvl3pPr>
            <a:lvl4pPr>
              <a:defRPr sz="1000"/>
            </a:lvl4pPr>
            <a:lvl5pPr>
              <a:defRPr sz="1000"/>
            </a:lvl5pPr>
          </a:lstStyle>
          <a:p>
            <a:pPr lvl="0"/>
            <a:r>
              <a:rPr lang="en-US" dirty="0"/>
              <a:t>Click to add Location</a:t>
            </a:r>
          </a:p>
        </p:txBody>
      </p:sp>
      <p:sp>
        <p:nvSpPr>
          <p:cNvPr id="10" name="TextBox 9"/>
          <p:cNvSpPr txBox="1"/>
          <p:nvPr userDrawn="1"/>
        </p:nvSpPr>
        <p:spPr>
          <a:xfrm>
            <a:off x="304800" y="304801"/>
            <a:ext cx="1320800" cy="276999"/>
          </a:xfrm>
          <a:prstGeom prst="rect">
            <a:avLst/>
          </a:prstGeom>
          <a:noFill/>
        </p:spPr>
        <p:txBody>
          <a:bodyPr wrap="square" rtlCol="0" anchor="ctr">
            <a:spAutoFit/>
          </a:bodyPr>
          <a:lstStyle/>
          <a:p>
            <a:r>
              <a:rPr lang="en-US" sz="1200" b="0" dirty="0">
                <a:solidFill>
                  <a:schemeClr val="bg1">
                    <a:lumMod val="95000"/>
                  </a:schemeClr>
                </a:solidFill>
                <a:latin typeface="Century Gothic" pitchFamily="34" charset="0"/>
              </a:rPr>
              <a:t>Location:</a:t>
            </a:r>
          </a:p>
        </p:txBody>
      </p:sp>
      <p:sp>
        <p:nvSpPr>
          <p:cNvPr id="11" name="Text Placeholder 11"/>
          <p:cNvSpPr>
            <a:spLocks noGrp="1"/>
          </p:cNvSpPr>
          <p:nvPr>
            <p:ph type="body" sz="quarter" idx="16" hasCustomPrompt="1"/>
          </p:nvPr>
        </p:nvSpPr>
        <p:spPr>
          <a:xfrm>
            <a:off x="1422400" y="0"/>
            <a:ext cx="2540000" cy="304800"/>
          </a:xfrm>
          <a:prstGeom prst="rect">
            <a:avLst/>
          </a:prstGeom>
        </p:spPr>
        <p:txBody>
          <a:bodyPr anchor="ctr"/>
          <a:lstStyle>
            <a:lvl1pPr>
              <a:buNone/>
              <a:defRPr sz="1200" i="1">
                <a:solidFill>
                  <a:schemeClr val="bg1">
                    <a:lumMod val="95000"/>
                  </a:schemeClr>
                </a:solidFill>
              </a:defRPr>
            </a:lvl1pPr>
            <a:lvl2pPr>
              <a:defRPr sz="1100"/>
            </a:lvl2pPr>
            <a:lvl3pPr>
              <a:defRPr sz="1050"/>
            </a:lvl3pPr>
            <a:lvl4pPr>
              <a:defRPr sz="1000"/>
            </a:lvl4pPr>
            <a:lvl5pPr>
              <a:defRPr sz="1000"/>
            </a:lvl5pPr>
          </a:lstStyle>
          <a:p>
            <a:pPr lvl="0"/>
            <a:r>
              <a:rPr lang="en-US" dirty="0"/>
              <a:t>Click to add Date</a:t>
            </a:r>
          </a:p>
        </p:txBody>
      </p:sp>
      <p:sp>
        <p:nvSpPr>
          <p:cNvPr id="12" name="TextBox 11"/>
          <p:cNvSpPr txBox="1"/>
          <p:nvPr userDrawn="1"/>
        </p:nvSpPr>
        <p:spPr>
          <a:xfrm>
            <a:off x="304800" y="1"/>
            <a:ext cx="1016000" cy="276999"/>
          </a:xfrm>
          <a:prstGeom prst="rect">
            <a:avLst/>
          </a:prstGeom>
          <a:noFill/>
        </p:spPr>
        <p:txBody>
          <a:bodyPr wrap="square" rtlCol="0" anchor="ctr">
            <a:spAutoFit/>
          </a:bodyPr>
          <a:lstStyle/>
          <a:p>
            <a:r>
              <a:rPr lang="en-US" sz="1200" b="0" dirty="0">
                <a:solidFill>
                  <a:schemeClr val="bg1">
                    <a:lumMod val="95000"/>
                  </a:schemeClr>
                </a:solidFill>
                <a:latin typeface="Century Gothic" pitchFamily="34" charset="0"/>
              </a:rPr>
              <a:t>Date:</a:t>
            </a:r>
          </a:p>
        </p:txBody>
      </p:sp>
      <p:sp>
        <p:nvSpPr>
          <p:cNvPr id="13" name="Text Placeholder 11"/>
          <p:cNvSpPr>
            <a:spLocks noGrp="1"/>
          </p:cNvSpPr>
          <p:nvPr>
            <p:ph type="body" sz="quarter" idx="17" hasCustomPrompt="1"/>
          </p:nvPr>
        </p:nvSpPr>
        <p:spPr>
          <a:xfrm>
            <a:off x="7924800" y="3048000"/>
            <a:ext cx="4064000" cy="304800"/>
          </a:xfrm>
          <a:prstGeom prst="rect">
            <a:avLst/>
          </a:prstGeom>
        </p:spPr>
        <p:txBody>
          <a:bodyPr anchor="ctr"/>
          <a:lstStyle>
            <a:lvl1pPr algn="r">
              <a:buNone/>
              <a:defRPr sz="1100" i="1">
                <a:solidFill>
                  <a:schemeClr val="tx1"/>
                </a:solidFill>
              </a:defRPr>
            </a:lvl1pPr>
            <a:lvl2pPr>
              <a:defRPr sz="1100"/>
            </a:lvl2pPr>
            <a:lvl3pPr>
              <a:defRPr sz="1050"/>
            </a:lvl3pPr>
            <a:lvl4pPr>
              <a:defRPr sz="1000"/>
            </a:lvl4pPr>
            <a:lvl5pPr>
              <a:defRPr sz="1000"/>
            </a:lvl5pPr>
          </a:lstStyle>
          <a:p>
            <a:pPr lvl="0"/>
            <a:r>
              <a:rPr lang="en-US" dirty="0"/>
              <a:t>Click to describe Picture above</a:t>
            </a:r>
          </a:p>
        </p:txBody>
      </p:sp>
      <p:sp>
        <p:nvSpPr>
          <p:cNvPr id="14" name="Text Placeholder 11"/>
          <p:cNvSpPr>
            <a:spLocks noGrp="1"/>
          </p:cNvSpPr>
          <p:nvPr>
            <p:ph type="body" sz="quarter" idx="19" hasCustomPrompt="1"/>
          </p:nvPr>
        </p:nvSpPr>
        <p:spPr>
          <a:xfrm>
            <a:off x="9448800" y="0"/>
            <a:ext cx="2540000" cy="304800"/>
          </a:xfrm>
          <a:prstGeom prst="rect">
            <a:avLst/>
          </a:prstGeom>
        </p:spPr>
        <p:txBody>
          <a:bodyPr anchor="ctr"/>
          <a:lstStyle>
            <a:lvl1pPr>
              <a:buNone/>
              <a:defRPr sz="1200" i="1">
                <a:solidFill>
                  <a:schemeClr val="bg1"/>
                </a:solidFill>
              </a:defRPr>
            </a:lvl1pPr>
            <a:lvl2pPr>
              <a:defRPr sz="1100"/>
            </a:lvl2pPr>
            <a:lvl3pPr>
              <a:defRPr sz="1050"/>
            </a:lvl3pPr>
            <a:lvl4pPr>
              <a:defRPr sz="1000"/>
            </a:lvl4pPr>
            <a:lvl5pPr>
              <a:defRPr sz="1000"/>
            </a:lvl5pPr>
          </a:lstStyle>
          <a:p>
            <a:pPr lvl="0"/>
            <a:r>
              <a:rPr lang="en-US" dirty="0"/>
              <a:t>Click to add PIM#</a:t>
            </a:r>
          </a:p>
        </p:txBody>
      </p:sp>
      <p:sp>
        <p:nvSpPr>
          <p:cNvPr id="15" name="TextBox 14"/>
          <p:cNvSpPr txBox="1"/>
          <p:nvPr userDrawn="1"/>
        </p:nvSpPr>
        <p:spPr>
          <a:xfrm>
            <a:off x="8331200" y="1"/>
            <a:ext cx="1117600" cy="276999"/>
          </a:xfrm>
          <a:prstGeom prst="rect">
            <a:avLst/>
          </a:prstGeom>
          <a:noFill/>
        </p:spPr>
        <p:txBody>
          <a:bodyPr wrap="square" rtlCol="0" anchor="ctr">
            <a:spAutoFit/>
          </a:bodyPr>
          <a:lstStyle/>
          <a:p>
            <a:r>
              <a:rPr lang="en-US" sz="1200" b="0" dirty="0">
                <a:solidFill>
                  <a:schemeClr val="bg1"/>
                </a:solidFill>
                <a:latin typeface="Century Gothic" pitchFamily="34" charset="0"/>
              </a:rPr>
              <a:t>PIM#:</a:t>
            </a:r>
          </a:p>
        </p:txBody>
      </p:sp>
      <p:sp>
        <p:nvSpPr>
          <p:cNvPr id="16" name="Text Placeholder 11"/>
          <p:cNvSpPr>
            <a:spLocks noGrp="1"/>
          </p:cNvSpPr>
          <p:nvPr>
            <p:ph type="body" sz="quarter" idx="20" hasCustomPrompt="1"/>
          </p:nvPr>
        </p:nvSpPr>
        <p:spPr>
          <a:xfrm>
            <a:off x="9448800" y="304800"/>
            <a:ext cx="2540000" cy="304800"/>
          </a:xfrm>
          <a:prstGeom prst="rect">
            <a:avLst/>
          </a:prstGeom>
        </p:spPr>
        <p:txBody>
          <a:bodyPr anchor="ctr"/>
          <a:lstStyle>
            <a:lvl1pPr>
              <a:buNone/>
              <a:defRPr sz="1200" i="1" baseline="0">
                <a:solidFill>
                  <a:schemeClr val="bg1"/>
                </a:solidFill>
              </a:defRPr>
            </a:lvl1pPr>
            <a:lvl2pPr>
              <a:defRPr sz="1100"/>
            </a:lvl2pPr>
            <a:lvl3pPr>
              <a:defRPr sz="1050"/>
            </a:lvl3pPr>
            <a:lvl4pPr>
              <a:defRPr sz="1000"/>
            </a:lvl4pPr>
            <a:lvl5pPr>
              <a:defRPr sz="1000"/>
            </a:lvl5pPr>
          </a:lstStyle>
          <a:p>
            <a:pPr lvl="0"/>
            <a:r>
              <a:rPr lang="en-US" dirty="0"/>
              <a:t>Click to add Potential Risk</a:t>
            </a:r>
          </a:p>
        </p:txBody>
      </p:sp>
      <p:sp>
        <p:nvSpPr>
          <p:cNvPr id="17" name="TextBox 16"/>
          <p:cNvSpPr txBox="1"/>
          <p:nvPr userDrawn="1"/>
        </p:nvSpPr>
        <p:spPr>
          <a:xfrm>
            <a:off x="8331200" y="304801"/>
            <a:ext cx="1219200" cy="276999"/>
          </a:xfrm>
          <a:prstGeom prst="rect">
            <a:avLst/>
          </a:prstGeom>
          <a:noFill/>
        </p:spPr>
        <p:txBody>
          <a:bodyPr wrap="square" rtlCol="0" anchor="ctr">
            <a:spAutoFit/>
          </a:bodyPr>
          <a:lstStyle/>
          <a:p>
            <a:r>
              <a:rPr lang="en-US" sz="1200" b="0" dirty="0">
                <a:solidFill>
                  <a:schemeClr val="bg1"/>
                </a:solidFill>
                <a:latin typeface="Century Gothic" pitchFamily="34" charset="0"/>
              </a:rPr>
              <a:t>Potential:</a:t>
            </a:r>
          </a:p>
        </p:txBody>
      </p:sp>
      <p:sp>
        <p:nvSpPr>
          <p:cNvPr id="18" name="Text Placeholder 11"/>
          <p:cNvSpPr>
            <a:spLocks noGrp="1"/>
          </p:cNvSpPr>
          <p:nvPr>
            <p:ph type="body" sz="quarter" idx="21" hasCustomPrompt="1"/>
          </p:nvPr>
        </p:nvSpPr>
        <p:spPr>
          <a:xfrm>
            <a:off x="7924800" y="5715000"/>
            <a:ext cx="4064000" cy="304800"/>
          </a:xfrm>
          <a:prstGeom prst="rect">
            <a:avLst/>
          </a:prstGeom>
        </p:spPr>
        <p:txBody>
          <a:bodyPr anchor="ctr"/>
          <a:lstStyle>
            <a:lvl1pPr algn="r">
              <a:buNone/>
              <a:defRPr sz="1100" i="1">
                <a:solidFill>
                  <a:schemeClr val="tx1"/>
                </a:solidFill>
              </a:defRPr>
            </a:lvl1pPr>
            <a:lvl2pPr>
              <a:defRPr sz="1100"/>
            </a:lvl2pPr>
            <a:lvl3pPr>
              <a:defRPr sz="1050"/>
            </a:lvl3pPr>
            <a:lvl4pPr>
              <a:defRPr sz="1000"/>
            </a:lvl4pPr>
            <a:lvl5pPr>
              <a:defRPr sz="1000"/>
            </a:lvl5pPr>
          </a:lstStyle>
          <a:p>
            <a:pPr lvl="0"/>
            <a:r>
              <a:rPr lang="en-US" dirty="0"/>
              <a:t>Click to describe Picture above</a:t>
            </a:r>
          </a:p>
        </p:txBody>
      </p:sp>
      <p:sp>
        <p:nvSpPr>
          <p:cNvPr id="19" name="Text Placeholder 11"/>
          <p:cNvSpPr>
            <a:spLocks noGrp="1"/>
          </p:cNvSpPr>
          <p:nvPr>
            <p:ph type="body" sz="quarter" idx="22" hasCustomPrompt="1"/>
          </p:nvPr>
        </p:nvSpPr>
        <p:spPr>
          <a:xfrm>
            <a:off x="255864" y="844648"/>
            <a:ext cx="7518400" cy="1210744"/>
          </a:xfrm>
          <a:prstGeom prst="rect">
            <a:avLst/>
          </a:prstGeom>
        </p:spPr>
        <p:txBody>
          <a:bodyPr anchor="t"/>
          <a:lstStyle>
            <a:lvl1pPr marL="119063" indent="-119063">
              <a:buNone/>
              <a:defRPr sz="1100" i="1" baseline="0">
                <a:solidFill>
                  <a:schemeClr val="tx1"/>
                </a:solidFill>
              </a:defRPr>
            </a:lvl1pPr>
            <a:lvl2pPr>
              <a:defRPr sz="1100"/>
            </a:lvl2pPr>
            <a:lvl3pPr>
              <a:defRPr sz="1050"/>
            </a:lvl3pPr>
            <a:lvl4pPr>
              <a:defRPr sz="1000"/>
            </a:lvl4pPr>
            <a:lvl5pPr>
              <a:defRPr sz="1000"/>
            </a:lvl5pPr>
          </a:lstStyle>
          <a:p>
            <a:pPr lvl="0"/>
            <a:r>
              <a:rPr lang="en-US" dirty="0"/>
              <a:t>Click to add Incident Description</a:t>
            </a:r>
          </a:p>
        </p:txBody>
      </p:sp>
      <p:sp>
        <p:nvSpPr>
          <p:cNvPr id="20" name="TextBox 19"/>
          <p:cNvSpPr txBox="1"/>
          <p:nvPr userDrawn="1"/>
        </p:nvSpPr>
        <p:spPr>
          <a:xfrm>
            <a:off x="304800" y="652790"/>
            <a:ext cx="1117600" cy="261610"/>
          </a:xfrm>
          <a:prstGeom prst="rect">
            <a:avLst/>
          </a:prstGeom>
          <a:noFill/>
        </p:spPr>
        <p:txBody>
          <a:bodyPr wrap="square" rtlCol="0">
            <a:spAutoFit/>
          </a:bodyPr>
          <a:lstStyle/>
          <a:p>
            <a:r>
              <a:rPr lang="en-US" sz="1100" b="1" dirty="0">
                <a:solidFill>
                  <a:srgbClr val="C00000"/>
                </a:solidFill>
                <a:latin typeface="Century Gothic" pitchFamily="34" charset="0"/>
              </a:rPr>
              <a:t>Incident:</a:t>
            </a:r>
          </a:p>
        </p:txBody>
      </p:sp>
      <p:sp>
        <p:nvSpPr>
          <p:cNvPr id="22" name="TextBox 21"/>
          <p:cNvSpPr txBox="1"/>
          <p:nvPr userDrawn="1"/>
        </p:nvSpPr>
        <p:spPr>
          <a:xfrm>
            <a:off x="330200" y="2057400"/>
            <a:ext cx="2641600" cy="261610"/>
          </a:xfrm>
          <a:prstGeom prst="rect">
            <a:avLst/>
          </a:prstGeom>
          <a:noFill/>
        </p:spPr>
        <p:txBody>
          <a:bodyPr wrap="square" rtlCol="0">
            <a:spAutoFit/>
          </a:bodyPr>
          <a:lstStyle/>
          <a:p>
            <a:r>
              <a:rPr lang="en-US" sz="1100" b="1" baseline="0" dirty="0">
                <a:solidFill>
                  <a:srgbClr val="C00000"/>
                </a:solidFill>
                <a:latin typeface="Century Gothic" pitchFamily="34" charset="0"/>
              </a:rPr>
              <a:t>Findings</a:t>
            </a:r>
            <a:r>
              <a:rPr lang="en-US" sz="1100" b="1" dirty="0">
                <a:solidFill>
                  <a:srgbClr val="C00000"/>
                </a:solidFill>
                <a:latin typeface="Century Gothic" pitchFamily="34" charset="0"/>
              </a:rPr>
              <a:t>:</a:t>
            </a:r>
          </a:p>
        </p:txBody>
      </p:sp>
      <p:sp>
        <p:nvSpPr>
          <p:cNvPr id="24" name="TextBox 23"/>
          <p:cNvSpPr txBox="1"/>
          <p:nvPr userDrawn="1"/>
        </p:nvSpPr>
        <p:spPr>
          <a:xfrm>
            <a:off x="247475" y="3966400"/>
            <a:ext cx="2641600" cy="261610"/>
          </a:xfrm>
          <a:prstGeom prst="rect">
            <a:avLst/>
          </a:prstGeom>
          <a:noFill/>
        </p:spPr>
        <p:txBody>
          <a:bodyPr wrap="square" rtlCol="0">
            <a:spAutoFit/>
          </a:bodyPr>
          <a:lstStyle/>
          <a:p>
            <a:r>
              <a:rPr lang="en-US" sz="1100" b="1" baseline="0" dirty="0">
                <a:solidFill>
                  <a:srgbClr val="C00000"/>
                </a:solidFill>
                <a:latin typeface="Century Gothic" pitchFamily="34" charset="0"/>
              </a:rPr>
              <a:t>Learnings:</a:t>
            </a:r>
            <a:endParaRPr lang="en-US" sz="1100" b="1" dirty="0">
              <a:solidFill>
                <a:srgbClr val="C00000"/>
              </a:solidFill>
              <a:latin typeface="Century Gothic" pitchFamily="34" charset="0"/>
            </a:endParaRPr>
          </a:p>
        </p:txBody>
      </p:sp>
      <p:sp>
        <p:nvSpPr>
          <p:cNvPr id="25" name="Text Placeholder 11"/>
          <p:cNvSpPr>
            <a:spLocks noGrp="1"/>
          </p:cNvSpPr>
          <p:nvPr>
            <p:ph type="body" sz="quarter" idx="25" hasCustomPrompt="1"/>
          </p:nvPr>
        </p:nvSpPr>
        <p:spPr>
          <a:xfrm>
            <a:off x="203200" y="6437229"/>
            <a:ext cx="11684000" cy="381000"/>
          </a:xfrm>
          <a:prstGeom prst="rect">
            <a:avLst/>
          </a:prstGeom>
        </p:spPr>
        <p:txBody>
          <a:bodyPr numCol="1" anchor="t"/>
          <a:lstStyle>
            <a:lvl1pPr algn="ctr">
              <a:buNone/>
              <a:defRPr sz="2000" b="1" i="0" baseline="0">
                <a:solidFill>
                  <a:srgbClr val="C00000"/>
                </a:solidFill>
              </a:defRPr>
            </a:lvl1pPr>
            <a:lvl2pPr>
              <a:defRPr sz="1100"/>
            </a:lvl2pPr>
            <a:lvl3pPr>
              <a:defRPr sz="1050"/>
            </a:lvl3pPr>
            <a:lvl4pPr>
              <a:defRPr sz="1000"/>
            </a:lvl4pPr>
            <a:lvl5pPr>
              <a:defRPr sz="1000"/>
            </a:lvl5pPr>
          </a:lstStyle>
          <a:p>
            <a:pPr lvl="0"/>
            <a:r>
              <a:rPr lang="en-US" dirty="0"/>
              <a:t>Click to add Message</a:t>
            </a:r>
          </a:p>
        </p:txBody>
      </p:sp>
      <p:cxnSp>
        <p:nvCxnSpPr>
          <p:cNvPr id="27" name="Straight Connector 26"/>
          <p:cNvCxnSpPr>
            <a:cxnSpLocks/>
          </p:cNvCxnSpPr>
          <p:nvPr userDrawn="1"/>
        </p:nvCxnSpPr>
        <p:spPr>
          <a:xfrm>
            <a:off x="326937" y="3886200"/>
            <a:ext cx="7620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508000" y="6409426"/>
            <a:ext cx="11684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 Placeholder 11"/>
          <p:cNvSpPr>
            <a:spLocks noGrp="1"/>
          </p:cNvSpPr>
          <p:nvPr>
            <p:ph type="body" sz="quarter" idx="27" hasCustomPrompt="1"/>
          </p:nvPr>
        </p:nvSpPr>
        <p:spPr>
          <a:xfrm>
            <a:off x="10464800" y="6553200"/>
            <a:ext cx="1524000" cy="228600"/>
          </a:xfrm>
          <a:prstGeom prst="rect">
            <a:avLst/>
          </a:prstGeom>
        </p:spPr>
        <p:txBody>
          <a:bodyPr anchor="ctr"/>
          <a:lstStyle>
            <a:lvl1pPr>
              <a:buNone/>
              <a:defRPr sz="900" i="1">
                <a:solidFill>
                  <a:schemeClr val="tx1"/>
                </a:solidFill>
              </a:defRPr>
            </a:lvl1pPr>
            <a:lvl2pPr>
              <a:defRPr sz="1100"/>
            </a:lvl2pPr>
            <a:lvl3pPr>
              <a:defRPr sz="1050"/>
            </a:lvl3pPr>
            <a:lvl4pPr>
              <a:defRPr sz="1000"/>
            </a:lvl4pPr>
            <a:lvl5pPr>
              <a:defRPr sz="1000"/>
            </a:lvl5pPr>
          </a:lstStyle>
          <a:p>
            <a:pPr lvl="0"/>
            <a:r>
              <a:rPr lang="en-US" dirty="0"/>
              <a:t>Click to add Date</a:t>
            </a:r>
          </a:p>
        </p:txBody>
      </p:sp>
      <p:sp>
        <p:nvSpPr>
          <p:cNvPr id="30" name="TextBox 29"/>
          <p:cNvSpPr txBox="1"/>
          <p:nvPr userDrawn="1"/>
        </p:nvSpPr>
        <p:spPr>
          <a:xfrm>
            <a:off x="9347200" y="6553200"/>
            <a:ext cx="1117600" cy="230832"/>
          </a:xfrm>
          <a:prstGeom prst="rect">
            <a:avLst/>
          </a:prstGeom>
          <a:noFill/>
        </p:spPr>
        <p:txBody>
          <a:bodyPr wrap="square" rtlCol="0">
            <a:spAutoFit/>
          </a:bodyPr>
          <a:lstStyle/>
          <a:p>
            <a:r>
              <a:rPr lang="en-US" sz="900" b="0" dirty="0">
                <a:solidFill>
                  <a:schemeClr val="tx1"/>
                </a:solidFill>
                <a:latin typeface="Century Gothic" pitchFamily="34" charset="0"/>
              </a:rPr>
              <a:t>Originated:</a:t>
            </a:r>
          </a:p>
        </p:txBody>
      </p:sp>
      <p:sp>
        <p:nvSpPr>
          <p:cNvPr id="31" name="Picture Placeholder 7"/>
          <p:cNvSpPr>
            <a:spLocks noGrp="1" noChangeAspect="1"/>
          </p:cNvSpPr>
          <p:nvPr>
            <p:ph type="pic" sz="quarter" idx="29" hasCustomPrompt="1"/>
          </p:nvPr>
        </p:nvSpPr>
        <p:spPr>
          <a:xfrm>
            <a:off x="7924800" y="3352800"/>
            <a:ext cx="4064000" cy="2362200"/>
          </a:xfrm>
          <a:prstGeom prst="rect">
            <a:avLst/>
          </a:prstGeom>
        </p:spPr>
        <p:txBody>
          <a:bodyPr/>
          <a:lstStyle>
            <a:lvl1pPr>
              <a:buNone/>
              <a:defRPr sz="1100" i="1" baseline="0"/>
            </a:lvl1pPr>
          </a:lstStyle>
          <a:p>
            <a:r>
              <a:rPr lang="en-US" dirty="0"/>
              <a:t>Click to add picture</a:t>
            </a:r>
          </a:p>
        </p:txBody>
      </p:sp>
      <p:sp>
        <p:nvSpPr>
          <p:cNvPr id="33" name="Text Placeholder 11"/>
          <p:cNvSpPr>
            <a:spLocks noGrp="1"/>
          </p:cNvSpPr>
          <p:nvPr>
            <p:ph type="body" sz="quarter" idx="30" hasCustomPrompt="1"/>
          </p:nvPr>
        </p:nvSpPr>
        <p:spPr>
          <a:xfrm>
            <a:off x="326937" y="2206193"/>
            <a:ext cx="7518400" cy="1783280"/>
          </a:xfrm>
          <a:prstGeom prst="rect">
            <a:avLst/>
          </a:prstGeom>
        </p:spPr>
        <p:txBody>
          <a:bodyPr anchor="t"/>
          <a:lstStyle>
            <a:lvl1pPr marL="119063" indent="-119063">
              <a:buNone/>
              <a:defRPr sz="1100" i="1" baseline="0">
                <a:solidFill>
                  <a:schemeClr val="tx1"/>
                </a:solidFill>
              </a:defRPr>
            </a:lvl1pPr>
            <a:lvl2pPr>
              <a:defRPr sz="1100"/>
            </a:lvl2pPr>
            <a:lvl3pPr>
              <a:defRPr sz="1050"/>
            </a:lvl3pPr>
            <a:lvl4pPr>
              <a:defRPr sz="1000"/>
            </a:lvl4pPr>
            <a:lvl5pPr>
              <a:defRPr sz="1000"/>
            </a:lvl5pPr>
          </a:lstStyle>
          <a:p>
            <a:pPr lvl="0"/>
            <a:r>
              <a:rPr lang="en-US" dirty="0"/>
              <a:t>Click to add Initial Findings</a:t>
            </a:r>
          </a:p>
        </p:txBody>
      </p:sp>
      <p:cxnSp>
        <p:nvCxnSpPr>
          <p:cNvPr id="4" name="Straight Connector 3">
            <a:extLst>
              <a:ext uri="{FF2B5EF4-FFF2-40B4-BE49-F238E27FC236}">
                <a16:creationId xmlns:a16="http://schemas.microsoft.com/office/drawing/2014/main" id="{4E32F6B7-95FA-90AB-62DC-28EF64F6A845}"/>
              </a:ext>
            </a:extLst>
          </p:cNvPr>
          <p:cNvCxnSpPr/>
          <p:nvPr userDrawn="1"/>
        </p:nvCxnSpPr>
        <p:spPr>
          <a:xfrm>
            <a:off x="330200" y="1981200"/>
            <a:ext cx="73152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969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alibri" panose="020F0502020204030204" pitchFamily="34" charset="0"/>
              </a:defRPr>
            </a:lvl1pPr>
          </a:lstStyle>
          <a:p>
            <a:fld id="{44F6AEF2-20D4-7547-BF78-1F3F36FB60DC}" type="datetimeFigureOut">
              <a:rPr lang="en-US" smtClean="0"/>
              <a:pPr/>
              <a:t>22/06/2026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alibri" panose="020F0502020204030204" pitchFamily="34" charset="0"/>
              </a:defRPr>
            </a:lvl1pPr>
          </a:lstStyle>
          <a:p>
            <a:r>
              <a:rPr lang="en-US"/>
              <a:t>Confidential - Not to be shared outside of PDO/PDO contractors </a:t>
            </a:r>
          </a:p>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alibri" panose="020F0502020204030204" pitchFamily="34" charset="0"/>
              </a:defRPr>
            </a:lvl1pPr>
          </a:lstStyle>
          <a:p>
            <a:fld id="{7A6F64E4-CF39-E842-A871-400C57C21E39}" type="slidenum">
              <a:rPr lang="en-US" smtClean="0"/>
              <a:pPr/>
              <a:t>‹#›</a:t>
            </a:fld>
            <a:endParaRPr lang="en-US"/>
          </a:p>
        </p:txBody>
      </p:sp>
      <p:pic>
        <p:nvPicPr>
          <p:cNvPr id="7" name="Picture 6">
            <a:extLst>
              <a:ext uri="{FF2B5EF4-FFF2-40B4-BE49-F238E27FC236}">
                <a16:creationId xmlns:a16="http://schemas.microsoft.com/office/drawing/2014/main" id="{2F5837F4-0EF0-4EB8-A16D-265E78EE0C93}"/>
              </a:ext>
            </a:extLst>
          </p:cNvPr>
          <p:cNvPicPr>
            <a:picLocks noChangeAspect="1"/>
          </p:cNvPicPr>
          <p:nvPr userDrawn="1"/>
        </p:nvPicPr>
        <p:blipFill>
          <a:blip r:embed="rId14"/>
          <a:stretch>
            <a:fillRect/>
          </a:stretch>
        </p:blipFill>
        <p:spPr>
          <a:xfrm>
            <a:off x="0" y="0"/>
            <a:ext cx="386366" cy="6858000"/>
          </a:xfrm>
          <a:prstGeom prst="rect">
            <a:avLst/>
          </a:prstGeom>
        </p:spPr>
      </p:pic>
      <p:grpSp>
        <p:nvGrpSpPr>
          <p:cNvPr id="8" name="Group 7">
            <a:extLst>
              <a:ext uri="{FF2B5EF4-FFF2-40B4-BE49-F238E27FC236}">
                <a16:creationId xmlns:a16="http://schemas.microsoft.com/office/drawing/2014/main" id="{E9B523F6-A9A3-46FE-B2B7-E53C7D2853E4}"/>
              </a:ext>
            </a:extLst>
          </p:cNvPr>
          <p:cNvGrpSpPr/>
          <p:nvPr userDrawn="1"/>
        </p:nvGrpSpPr>
        <p:grpSpPr>
          <a:xfrm>
            <a:off x="9289915" y="6117536"/>
            <a:ext cx="2340722" cy="740868"/>
            <a:chOff x="9289915" y="6117536"/>
            <a:chExt cx="2340722" cy="740868"/>
          </a:xfrm>
        </p:grpSpPr>
        <p:pic>
          <p:nvPicPr>
            <p:cNvPr id="9" name="Picture 8">
              <a:extLst>
                <a:ext uri="{FF2B5EF4-FFF2-40B4-BE49-F238E27FC236}">
                  <a16:creationId xmlns:a16="http://schemas.microsoft.com/office/drawing/2014/main" id="{95D186BF-73E8-40E9-BF74-18F83D802152}"/>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289915" y="6117536"/>
              <a:ext cx="2340722" cy="381553"/>
            </a:xfrm>
            <a:prstGeom prst="rect">
              <a:avLst/>
            </a:prstGeom>
          </p:spPr>
        </p:pic>
        <p:pic>
          <p:nvPicPr>
            <p:cNvPr id="10" name="Picture 9">
              <a:extLst>
                <a:ext uri="{FF2B5EF4-FFF2-40B4-BE49-F238E27FC236}">
                  <a16:creationId xmlns:a16="http://schemas.microsoft.com/office/drawing/2014/main" id="{A68DA85E-4B77-46C1-A974-11D1BE5A68EF}"/>
                </a:ext>
              </a:extLst>
            </p:cNvPr>
            <p:cNvPicPr>
              <a:picLocks noChangeAspect="1"/>
            </p:cNvPicPr>
            <p:nvPr/>
          </p:nvPicPr>
          <p:blipFill>
            <a:blip r:embed="rId16"/>
            <a:stretch>
              <a:fillRect/>
            </a:stretch>
          </p:blipFill>
          <p:spPr>
            <a:xfrm>
              <a:off x="9289915" y="6671146"/>
              <a:ext cx="2340722" cy="187258"/>
            </a:xfrm>
            <a:prstGeom prst="rect">
              <a:avLst/>
            </a:prstGeom>
          </p:spPr>
        </p:pic>
      </p:grpSp>
    </p:spTree>
    <p:extLst>
      <p:ext uri="{BB962C8B-B14F-4D97-AF65-F5344CB8AC3E}">
        <p14:creationId xmlns:p14="http://schemas.microsoft.com/office/powerpoint/2010/main" val="2532937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Calibri" panose="020F0502020204030204" pitchFamily="34"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C37F9A-8988-1BF3-0020-5DB9B1802F1B}"/>
              </a:ext>
            </a:extLst>
          </p:cNvPr>
          <p:cNvPicPr>
            <a:picLocks noChangeAspect="1"/>
          </p:cNvPicPr>
          <p:nvPr/>
        </p:nvPicPr>
        <p:blipFill>
          <a:blip r:embed="rId3"/>
          <a:stretch>
            <a:fillRect/>
          </a:stretch>
        </p:blipFill>
        <p:spPr>
          <a:xfrm>
            <a:off x="8129855" y="3744108"/>
            <a:ext cx="4022654" cy="2453253"/>
          </a:xfrm>
          <a:prstGeom prst="rect">
            <a:avLst/>
          </a:prstGeom>
        </p:spPr>
      </p:pic>
      <p:sp>
        <p:nvSpPr>
          <p:cNvPr id="4" name="Text Box 2">
            <a:extLst>
              <a:ext uri="{FF2B5EF4-FFF2-40B4-BE49-F238E27FC236}">
                <a16:creationId xmlns:a16="http://schemas.microsoft.com/office/drawing/2014/main" id="{B8F5D341-9478-460E-8ACF-8E2BF1B80AC6}"/>
              </a:ext>
            </a:extLst>
          </p:cNvPr>
          <p:cNvSpPr txBox="1">
            <a:spLocks noChangeArrowheads="1"/>
          </p:cNvSpPr>
          <p:nvPr/>
        </p:nvSpPr>
        <p:spPr bwMode="auto">
          <a:xfrm>
            <a:off x="338592" y="1393434"/>
            <a:ext cx="7791263" cy="5332229"/>
          </a:xfrm>
          <a:prstGeom prst="rect">
            <a:avLst/>
          </a:prstGeom>
          <a:noFill/>
          <a:ln w="19050">
            <a:noFill/>
            <a:miter lim="800000"/>
            <a:headEnd/>
            <a:tailEnd/>
          </a:ln>
        </p:spPr>
        <p:txBody>
          <a:bodyPr wrap="square">
            <a:spAutoFit/>
          </a:bodyPr>
          <a:lstStyle/>
          <a:p>
            <a:pPr marL="114300" marR="0" lvl="0" indent="-11430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0000"/>
                </a:solidFill>
                <a:effectLst/>
                <a:uLnTx/>
                <a:uFillTx/>
                <a:latin typeface="Arial Narrow" panose="020B0606020202030204" pitchFamily="34" charset="0"/>
                <a:ea typeface="+mn-ea"/>
                <a:cs typeface="+mn-cs"/>
              </a:rPr>
              <a:t>What happened?</a:t>
            </a:r>
            <a:endParaRPr kumimoji="0" lang="en-US" sz="1400" b="0" i="0" u="none" strike="noStrike" kern="1200" cap="none" spc="0" normalizeH="0" baseline="0" noProof="0" dirty="0">
              <a:ln>
                <a:noFill/>
              </a:ln>
              <a:solidFill>
                <a:srgbClr val="FF0000"/>
              </a:solidFill>
              <a:effectLst/>
              <a:uLnTx/>
              <a:uFillTx/>
              <a:latin typeface="Arial Narrow" panose="020B0606020202030204" pitchFamily="34"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On 24th Jan 2024, while the Slickline Crew attempted to retrieve the shallow 3.630” R plug body from R nipple with Unit after performing</a:t>
            </a:r>
          </a:p>
          <a:p>
            <a:pPr marL="342900" marR="0" lvl="0" indent="-34290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15 jars up without success, the Slickline Operator instructed the Assistant Operator to perform manual hand jarring. After the second</a:t>
            </a:r>
          </a:p>
          <a:p>
            <a:pPr marL="342900" marR="0" lvl="0" indent="-34290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attempt to jar, the plug released and was blown down and the Assistant Operator lifted by the force and fell to the ground.  Fortunately, no</a:t>
            </a:r>
          </a:p>
          <a:p>
            <a:pPr marL="342900" marR="0" lvl="0" indent="-34290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one was injured, and no equipment was damaged</a:t>
            </a:r>
            <a:endParaRPr kumimoji="0" lang="en-US" sz="105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1400" b="1" i="0" u="none" strike="noStrike" kern="1200" cap="none" spc="0" normalizeH="0" baseline="0" noProof="0" dirty="0">
                <a:ln>
                  <a:noFill/>
                </a:ln>
                <a:solidFill>
                  <a:srgbClr val="0070C0"/>
                </a:solidFill>
                <a:effectLst/>
                <a:uLnTx/>
                <a:uFillTx/>
                <a:latin typeface="Arial Narrow" panose="020B0606020202030204" pitchFamily="34" charset="0"/>
                <a:ea typeface="宋体" panose="02010600030101010101" pitchFamily="2" charset="-122"/>
                <a:cs typeface="+mn-cs"/>
              </a:rPr>
              <a:t>Why it happened/Finding: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 asst. operator was lifted 1.7m above the ground and fell, due to the plug blow down.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 slickline unit could not retrieve the plug through the normal jarring process.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 wrong BHA was used for the Service Execution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 Operator did not follow the jarring Procedure as stipulated in the SOP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 crew believe that hand jarring is part of the operation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 operator did not communicate with the base management to seek expert advice on what to do before instructing the assistant operator to go for hand jarring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Hand Jarring was not part of  SOP and Management of change was not initiated by the operator.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 assistant operator was wearing full PPE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There were no injuries or equipment damage</a:t>
            </a:r>
          </a:p>
          <a:p>
            <a:pPr marL="114300" marR="0" lvl="0" indent="-11430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70C0"/>
                </a:solidFill>
                <a:effectLst/>
                <a:uLnTx/>
                <a:uFillTx/>
                <a:latin typeface="Arial Narrow" panose="020B0606020202030204" pitchFamily="34" charset="0"/>
                <a:ea typeface="宋体" panose="02010600030101010101" pitchFamily="2" charset="-122"/>
                <a:cs typeface="+mn-cs"/>
              </a:rPr>
              <a:t>Your learning from this incident:</a:t>
            </a:r>
            <a:endParaRPr kumimoji="0" lang="en-US" sz="1400" b="0" i="0" u="none" strike="noStrike" kern="1200" cap="none" spc="0" normalizeH="0" baseline="0" noProof="0" dirty="0">
              <a:ln>
                <a:noFill/>
              </a:ln>
              <a:solidFill>
                <a:srgbClr val="000000"/>
              </a:solidFill>
              <a:effectLst/>
              <a:uLnTx/>
              <a:uFillTx/>
              <a:latin typeface="Arial Narrow" panose="020B0606020202030204" pitchFamily="34"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that there is a process in place to select the correct tools and/or equipment for service execution (operation)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proper job briefing and handover are carried out between CSE and 2 shifts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that crew are trained and competent for their selected activity and they are competent with implementing dynamic risk assessment when task conditions change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that crew are implementing Musta’ed effectively at the worksite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effective communication between the site crew and base management are established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employees stay away from the line of fire &amp; STOP hand jarring.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to follow the right procedure for each specific Task.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rPr>
              <a:t>Always ensure to stop and discuss if any dynamic risk arises and manage the change properly.</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rial Narrow" panose="020B0606020202030204" pitchFamily="34" charset="0"/>
              <a:ea typeface="+mn-ea"/>
              <a:cs typeface="Tahoma" pitchFamily="34" charset="0"/>
            </a:endParaRPr>
          </a:p>
        </p:txBody>
      </p:sp>
      <p:sp>
        <p:nvSpPr>
          <p:cNvPr id="7" name="Rectangle 6">
            <a:extLst>
              <a:ext uri="{FF2B5EF4-FFF2-40B4-BE49-F238E27FC236}">
                <a16:creationId xmlns:a16="http://schemas.microsoft.com/office/drawing/2014/main" id="{C9406DC3-6140-45AE-93A8-1D6947A73029}"/>
              </a:ext>
            </a:extLst>
          </p:cNvPr>
          <p:cNvSpPr/>
          <p:nvPr/>
        </p:nvSpPr>
        <p:spPr>
          <a:xfrm>
            <a:off x="8294647" y="1295352"/>
            <a:ext cx="3748669" cy="2286000"/>
          </a:xfrm>
          <a:prstGeom prst="rect">
            <a:avLst/>
          </a:prstGeom>
          <a:solidFill>
            <a:srgbClr val="C00000"/>
          </a:solidFill>
          <a:ln w="25400" cap="flat" cmpd="sng" algn="ctr">
            <a:solidFill>
              <a:srgbClr val="00CC99">
                <a:shade val="50000"/>
              </a:srgbClr>
            </a:solidFill>
            <a:prstDash val="solid"/>
          </a:ln>
          <a:effec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9" name="Freeform 132">
            <a:extLst>
              <a:ext uri="{FF2B5EF4-FFF2-40B4-BE49-F238E27FC236}">
                <a16:creationId xmlns:a16="http://schemas.microsoft.com/office/drawing/2014/main" id="{A68310E0-CF63-4276-BC7B-52B36A6230C6}"/>
              </a:ext>
            </a:extLst>
          </p:cNvPr>
          <p:cNvSpPr>
            <a:spLocks/>
          </p:cNvSpPr>
          <p:nvPr/>
        </p:nvSpPr>
        <p:spPr bwMode="auto">
          <a:xfrm>
            <a:off x="11516858" y="5527761"/>
            <a:ext cx="457200" cy="457200"/>
          </a:xfrm>
          <a:custGeom>
            <a:avLst/>
            <a:gdLst>
              <a:gd name="T0" fmla="*/ 0 w 1336"/>
              <a:gd name="T1" fmla="*/ 2147483647 h 888"/>
              <a:gd name="T2" fmla="*/ 2147483647 w 1336"/>
              <a:gd name="T3" fmla="*/ 2147483647 h 888"/>
              <a:gd name="T4" fmla="*/ 2147483647 w 1336"/>
              <a:gd name="T5" fmla="*/ 0 h 888"/>
              <a:gd name="T6" fmla="*/ 0 60000 65536"/>
              <a:gd name="T7" fmla="*/ 0 60000 65536"/>
              <a:gd name="T8" fmla="*/ 0 60000 65536"/>
              <a:gd name="T9" fmla="*/ 0 w 1336"/>
              <a:gd name="T10" fmla="*/ 0 h 888"/>
              <a:gd name="T11" fmla="*/ 1336 w 1336"/>
              <a:gd name="T12" fmla="*/ 888 h 888"/>
            </a:gdLst>
            <a:ahLst/>
            <a:cxnLst>
              <a:cxn ang="T6">
                <a:pos x="T0" y="T1"/>
              </a:cxn>
              <a:cxn ang="T7">
                <a:pos x="T2" y="T3"/>
              </a:cxn>
              <a:cxn ang="T8">
                <a:pos x="T4" y="T5"/>
              </a:cxn>
            </a:cxnLst>
            <a:rect l="T9" t="T10" r="T11" b="T12"/>
            <a:pathLst>
              <a:path w="1336" h="888">
                <a:moveTo>
                  <a:pt x="0" y="600"/>
                </a:moveTo>
                <a:lnTo>
                  <a:pt x="312" y="888"/>
                </a:lnTo>
                <a:lnTo>
                  <a:pt x="1336" y="0"/>
                </a:lnTo>
              </a:path>
            </a:pathLst>
          </a:custGeom>
          <a:noFill/>
          <a:ln w="133350">
            <a:solidFill>
              <a:srgbClr val="00FF00"/>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Rectangle 8">
            <a:extLst>
              <a:ext uri="{FF2B5EF4-FFF2-40B4-BE49-F238E27FC236}">
                <a16:creationId xmlns:a16="http://schemas.microsoft.com/office/drawing/2014/main" id="{59D43B35-686F-4F9F-AEB7-36497BC783E8}"/>
              </a:ext>
            </a:extLst>
          </p:cNvPr>
          <p:cNvSpPr>
            <a:spLocks noChangeArrowheads="1"/>
          </p:cNvSpPr>
          <p:nvPr/>
        </p:nvSpPr>
        <p:spPr bwMode="auto">
          <a:xfrm>
            <a:off x="416361" y="630421"/>
            <a:ext cx="11626955" cy="276999"/>
          </a:xfrm>
          <a:prstGeom prst="rect">
            <a:avLst/>
          </a:prstGeom>
          <a:noFill/>
          <a:ln w="9525">
            <a:noFill/>
            <a:miter lim="800000"/>
            <a:headEnd/>
            <a:tailEnd/>
          </a:ln>
        </p:spPr>
        <p:txBody>
          <a:bodyPr wrap="square">
            <a:spAutoFit/>
          </a:bodyPr>
          <a:lstStyle/>
          <a:p>
            <a:pPr marL="114300" marR="0" lvl="0" indent="-114300" algn="just"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Date:</a:t>
            </a:r>
            <a:r>
              <a:rPr kumimoji="0" lang="en-GB" sz="12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06/03/2024</a:t>
            </a:r>
            <a:r>
              <a:rPr kumimoji="0" lang="en-US" sz="12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   </a:t>
            </a:r>
            <a:r>
              <a:rPr kumimoji="0" lang="en-US" sz="12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Incident title:</a:t>
            </a:r>
            <a:r>
              <a:rPr kumimoji="0" lang="en-US" sz="12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 HiPo#03 (Asst. Operator lifted by slickline Wire under tension</a:t>
            </a:r>
            <a:r>
              <a:rPr kumimoji="0" lang="en-US" sz="1200" b="0" i="0" u="none" strike="noStrike" kern="1200" cap="none" spc="0" normalizeH="0" baseline="0" noProof="0" dirty="0">
                <a:ln>
                  <a:noFill/>
                </a:ln>
                <a:solidFill>
                  <a:prstClr val="black"/>
                </a:solidFill>
                <a:effectLst/>
                <a:uLnTx/>
                <a:uFillTx/>
                <a:latin typeface="Arial Narrow" panose="020B0606020202030204" pitchFamily="34" charset="0"/>
                <a:ea typeface="Calibri" panose="020F0502020204030204" pitchFamily="34" charset="0"/>
                <a:cs typeface="+mn-cs"/>
              </a:rPr>
              <a:t>)</a:t>
            </a:r>
            <a:r>
              <a:rPr kumimoji="0" lang="en-US" sz="12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  </a:t>
            </a:r>
            <a:r>
              <a:rPr kumimoji="0" lang="en-US" sz="12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Pattern: </a:t>
            </a:r>
            <a:r>
              <a:rPr kumimoji="0" lang="en-US" sz="12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Released Energy  </a:t>
            </a:r>
            <a:r>
              <a:rPr kumimoji="0" lang="en-US" sz="12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Potential severity: P4C</a:t>
            </a:r>
            <a:r>
              <a:rPr kumimoji="0" lang="en-US" sz="12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  </a:t>
            </a:r>
            <a:r>
              <a:rPr kumimoji="0" lang="en-US" sz="12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Activity:</a:t>
            </a:r>
            <a:r>
              <a:rPr kumimoji="0" lang="en-US" sz="12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 Retrieved Plug </a:t>
            </a:r>
          </a:p>
        </p:txBody>
      </p:sp>
      <p:sp>
        <p:nvSpPr>
          <p:cNvPr id="14" name="Rectangle 13">
            <a:extLst>
              <a:ext uri="{FF2B5EF4-FFF2-40B4-BE49-F238E27FC236}">
                <a16:creationId xmlns:a16="http://schemas.microsoft.com/office/drawing/2014/main" id="{27AC772E-6015-4076-A0DC-005445BF4556}"/>
              </a:ext>
            </a:extLst>
          </p:cNvPr>
          <p:cNvSpPr/>
          <p:nvPr/>
        </p:nvSpPr>
        <p:spPr>
          <a:xfrm>
            <a:off x="416362" y="984640"/>
            <a:ext cx="6814756" cy="338554"/>
          </a:xfrm>
          <a:prstGeom prst="rect">
            <a:avLst/>
          </a:prstGeom>
          <a:solidFill>
            <a:srgbClr val="FFC00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D38B3"/>
                </a:solidFill>
                <a:effectLst/>
                <a:uLnTx/>
                <a:uFillTx/>
                <a:latin typeface="Arial Narrow" panose="020B0606020202030204" pitchFamily="34" charset="0"/>
                <a:ea typeface="+mn-ea"/>
                <a:cs typeface="Arial" panose="020B0604020202020204" pitchFamily="34" charset="0"/>
              </a:rPr>
              <a:t>Target Audience: </a:t>
            </a:r>
            <a:r>
              <a:rPr kumimoji="0" lang="en-US" sz="1600" b="1" i="0" u="none" strike="noStrike" kern="1200" cap="none" spc="0" normalizeH="0" baseline="0" noProof="0" dirty="0">
                <a:ln>
                  <a:noFill/>
                </a:ln>
                <a:solidFill>
                  <a:srgbClr val="FF0000"/>
                </a:solidFill>
                <a:effectLst/>
                <a:uLnTx/>
                <a:uFillTx/>
                <a:latin typeface="Arial Narrow" panose="020B0606020202030204" pitchFamily="34" charset="0"/>
                <a:ea typeface="+mn-ea"/>
                <a:cs typeface="+mn-cs"/>
              </a:rPr>
              <a:t>Drilling, Well Intervention, Operation &amp; Well Services</a:t>
            </a:r>
            <a:endParaRPr kumimoji="0" lang="en-US" sz="1600" b="1" i="0" u="none" strike="noStrike" kern="1200" cap="none" spc="0" normalizeH="0" baseline="0" noProof="0" dirty="0">
              <a:ln>
                <a:noFill/>
              </a:ln>
              <a:solidFill>
                <a:srgbClr val="FF0000"/>
              </a:solidFill>
              <a:effectLst/>
              <a:uLnTx/>
              <a:uFillTx/>
              <a:latin typeface="Arial Narrow" panose="020B0606020202030204" pitchFamily="34" charset="0"/>
              <a:ea typeface="+mn-ea"/>
              <a:cs typeface="Calibri" pitchFamily="34" charset="0"/>
            </a:endParaRPr>
          </a:p>
        </p:txBody>
      </p:sp>
      <p:sp>
        <p:nvSpPr>
          <p:cNvPr id="15" name="Title 1">
            <a:extLst>
              <a:ext uri="{FF2B5EF4-FFF2-40B4-BE49-F238E27FC236}">
                <a16:creationId xmlns:a16="http://schemas.microsoft.com/office/drawing/2014/main" id="{8C774F04-A5A4-4EBD-93B5-DF1F74CE87CA}"/>
              </a:ext>
            </a:extLst>
          </p:cNvPr>
          <p:cNvSpPr txBox="1">
            <a:spLocks/>
          </p:cNvSpPr>
          <p:nvPr/>
        </p:nvSpPr>
        <p:spPr>
          <a:xfrm>
            <a:off x="346509" y="0"/>
            <a:ext cx="11845491" cy="532596"/>
          </a:xfrm>
          <a:prstGeom prst="rect">
            <a:avLst/>
          </a:prstGeom>
          <a:solidFill>
            <a:srgbClr val="FFC91D"/>
          </a:solidFill>
        </p:spPr>
        <p:txBody>
          <a:bodyPr/>
          <a:lst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00B050"/>
                </a:solidFill>
                <a:effectLst/>
                <a:uLnTx/>
                <a:uFillTx/>
                <a:latin typeface="Arial Narrow" panose="020B0606020202030204" pitchFamily="34" charset="0"/>
                <a:ea typeface="Tahoma" panose="020B0604030504040204" pitchFamily="34" charset="0"/>
                <a:cs typeface="Tahoma" panose="020B0604030504040204" pitchFamily="34" charset="0"/>
              </a:rPr>
              <a:t>PDO Second Alert</a:t>
            </a:r>
            <a:r>
              <a:rPr kumimoji="0" lang="en-US"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Narrow" panose="020B0606020202030204" pitchFamily="34" charset="0"/>
                <a:ea typeface="Tahoma" panose="020B0604030504040204" pitchFamily="34" charset="0"/>
                <a:cs typeface="Tahoma" panose="020B0604030504040204" pitchFamily="34" charset="0"/>
              </a:rPr>
              <a:t>     </a:t>
            </a:r>
          </a:p>
        </p:txBody>
      </p:sp>
      <p:sp>
        <p:nvSpPr>
          <p:cNvPr id="2" name="TextBox 1">
            <a:extLst>
              <a:ext uri="{FF2B5EF4-FFF2-40B4-BE49-F238E27FC236}">
                <a16:creationId xmlns:a16="http://schemas.microsoft.com/office/drawing/2014/main" id="{79534F91-FFF5-4BE2-969F-08BDA81C29D8}"/>
              </a:ext>
            </a:extLst>
          </p:cNvPr>
          <p:cNvSpPr txBox="1"/>
          <p:nvPr/>
        </p:nvSpPr>
        <p:spPr>
          <a:xfrm>
            <a:off x="478152" y="6349037"/>
            <a:ext cx="7512141" cy="338554"/>
          </a:xfrm>
          <a:prstGeom prst="rect">
            <a:avLst/>
          </a:prstGeom>
          <a:solidFill>
            <a:schemeClr val="accent1"/>
          </a:solid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Tahoma" pitchFamily="34" charset="0"/>
                <a:ea typeface="MS PGothic" pitchFamily="34" charset="-128"/>
                <a:cs typeface="+mn-cs"/>
              </a:rPr>
              <a:t>Make sure the right tools are available for use to avoid Hand jarring</a:t>
            </a:r>
          </a:p>
        </p:txBody>
      </p:sp>
      <p:pic>
        <p:nvPicPr>
          <p:cNvPr id="3" name="Picture 2">
            <a:extLst>
              <a:ext uri="{FF2B5EF4-FFF2-40B4-BE49-F238E27FC236}">
                <a16:creationId xmlns:a16="http://schemas.microsoft.com/office/drawing/2014/main" id="{EB3BA369-5B19-57B5-DB60-8C00B0D760BE}"/>
              </a:ext>
            </a:extLst>
          </p:cNvPr>
          <p:cNvPicPr>
            <a:picLocks noChangeAspect="1"/>
          </p:cNvPicPr>
          <p:nvPr/>
        </p:nvPicPr>
        <p:blipFill>
          <a:blip r:embed="rId4"/>
          <a:stretch>
            <a:fillRect/>
          </a:stretch>
        </p:blipFill>
        <p:spPr>
          <a:xfrm>
            <a:off x="8185452" y="1206068"/>
            <a:ext cx="3967057" cy="2448756"/>
          </a:xfrm>
          <a:prstGeom prst="rect">
            <a:avLst/>
          </a:prstGeom>
        </p:spPr>
      </p:pic>
      <p:grpSp>
        <p:nvGrpSpPr>
          <p:cNvPr id="10" name="Group 131">
            <a:extLst>
              <a:ext uri="{FF2B5EF4-FFF2-40B4-BE49-F238E27FC236}">
                <a16:creationId xmlns:a16="http://schemas.microsoft.com/office/drawing/2014/main" id="{AB7F76C3-B921-4139-99D6-E25E2E64024C}"/>
              </a:ext>
            </a:extLst>
          </p:cNvPr>
          <p:cNvGrpSpPr>
            <a:grpSpLocks/>
          </p:cNvGrpSpPr>
          <p:nvPr/>
        </p:nvGrpSpPr>
        <p:grpSpPr bwMode="auto">
          <a:xfrm>
            <a:off x="11516858" y="1323194"/>
            <a:ext cx="336550" cy="544513"/>
            <a:chOff x="3504" y="544"/>
            <a:chExt cx="2287" cy="1855"/>
          </a:xfrm>
        </p:grpSpPr>
        <p:sp>
          <p:nvSpPr>
            <p:cNvPr id="11" name="Line 129">
              <a:extLst>
                <a:ext uri="{FF2B5EF4-FFF2-40B4-BE49-F238E27FC236}">
                  <a16:creationId xmlns:a16="http://schemas.microsoft.com/office/drawing/2014/main" id="{7C9DB3BB-4C45-4E1C-8153-70932167E504}"/>
                </a:ext>
              </a:extLst>
            </p:cNvPr>
            <p:cNvSpPr>
              <a:spLocks noChangeShapeType="1"/>
            </p:cNvSpPr>
            <p:nvPr/>
          </p:nvSpPr>
          <p:spPr bwMode="auto">
            <a:xfrm>
              <a:off x="3504" y="568"/>
              <a:ext cx="2287" cy="1831"/>
            </a:xfrm>
            <a:prstGeom prst="line">
              <a:avLst/>
            </a:prstGeom>
            <a:noFill/>
            <a:ln w="133350">
              <a:solidFill>
                <a:srgbClr val="FF0000"/>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2" name="Line 130">
              <a:extLst>
                <a:ext uri="{FF2B5EF4-FFF2-40B4-BE49-F238E27FC236}">
                  <a16:creationId xmlns:a16="http://schemas.microsoft.com/office/drawing/2014/main" id="{7E9AC540-A978-46C0-A6CF-A0428D4BD327}"/>
                </a:ext>
              </a:extLst>
            </p:cNvPr>
            <p:cNvSpPr>
              <a:spLocks noChangeShapeType="1"/>
            </p:cNvSpPr>
            <p:nvPr/>
          </p:nvSpPr>
          <p:spPr bwMode="auto">
            <a:xfrm flipV="1">
              <a:off x="3528" y="544"/>
              <a:ext cx="2144" cy="1807"/>
            </a:xfrm>
            <a:prstGeom prst="line">
              <a:avLst/>
            </a:prstGeom>
            <a:noFill/>
            <a:ln w="133350">
              <a:solidFill>
                <a:srgbClr val="FF0000"/>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grpSp>
    </p:spTree>
    <p:extLst>
      <p:ext uri="{BB962C8B-B14F-4D97-AF65-F5344CB8AC3E}">
        <p14:creationId xmlns:p14="http://schemas.microsoft.com/office/powerpoint/2010/main" val="3616206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CE45F78-3908-4D1A-82F1-C1ADC42E3FB1}"/>
              </a:ext>
            </a:extLst>
          </p:cNvPr>
          <p:cNvSpPr>
            <a:spLocks noGrp="1"/>
          </p:cNvSpPr>
          <p:nvPr>
            <p:ph type="title"/>
          </p:nvPr>
        </p:nvSpPr>
        <p:spPr>
          <a:xfrm>
            <a:off x="180870" y="-6892"/>
            <a:ext cx="12011130" cy="453582"/>
          </a:xfrm>
          <a:solidFill>
            <a:srgbClr val="FFC91D"/>
          </a:solidFill>
        </p:spPr>
        <p:txBody>
          <a:bodyPr>
            <a:normAutofit fontScale="90000"/>
          </a:bodyPr>
          <a:lstStyle/>
          <a:p>
            <a:pPr algn="ctr"/>
            <a:br>
              <a:rPr lang="en-GB" sz="2200" b="1" dirty="0">
                <a:solidFill>
                  <a:srgbClr val="00B050"/>
                </a:solidFill>
                <a:latin typeface="Arial Narrow" panose="020B0606020202030204" pitchFamily="34" charset="0"/>
                <a:ea typeface="MS PGothic" pitchFamily="34" charset="-128"/>
              </a:rPr>
            </a:br>
            <a:br>
              <a:rPr lang="en-GB" sz="2200" b="1" dirty="0">
                <a:solidFill>
                  <a:srgbClr val="00B050"/>
                </a:solidFill>
                <a:latin typeface="Arial Narrow" panose="020B0606020202030204" pitchFamily="34" charset="0"/>
                <a:ea typeface="MS PGothic" pitchFamily="34" charset="-128"/>
              </a:rPr>
            </a:br>
            <a:br>
              <a:rPr lang="en-GB" sz="2200" b="1" dirty="0">
                <a:solidFill>
                  <a:srgbClr val="00B050"/>
                </a:solidFill>
                <a:latin typeface="Arial Narrow" panose="020B0606020202030204" pitchFamily="34" charset="0"/>
                <a:ea typeface="MS PGothic" pitchFamily="34" charset="-128"/>
              </a:rPr>
            </a:br>
            <a:r>
              <a:rPr lang="en-GB" sz="2700" b="1" dirty="0">
                <a:solidFill>
                  <a:srgbClr val="00B050"/>
                </a:solidFill>
                <a:latin typeface="Arial Narrow" panose="020B0606020202030204" pitchFamily="34" charset="0"/>
                <a:ea typeface="MS PGothic" pitchFamily="34" charset="-128"/>
              </a:rPr>
              <a:t>Management self audit </a:t>
            </a:r>
            <a:br>
              <a:rPr lang="en-GB" sz="2700" b="1" dirty="0">
                <a:solidFill>
                  <a:srgbClr val="00B050"/>
                </a:solidFill>
                <a:latin typeface="Arial Narrow" panose="020B0606020202030204" pitchFamily="34" charset="0"/>
                <a:ea typeface="MS PGothic" pitchFamily="34" charset="-128"/>
              </a:rPr>
            </a:br>
            <a:br>
              <a:rPr lang="en-GB" sz="2200" b="1" dirty="0">
                <a:solidFill>
                  <a:srgbClr val="00B050"/>
                </a:solidFill>
                <a:latin typeface="Arial Narrow" panose="020B0606020202030204" pitchFamily="34" charset="0"/>
                <a:ea typeface="MS PGothic" pitchFamily="34" charset="-128"/>
              </a:rPr>
            </a:br>
            <a:endParaRPr lang="en-US" dirty="0">
              <a:latin typeface="Arial Narrow" panose="020B0606020202030204" pitchFamily="34" charset="0"/>
            </a:endParaRPr>
          </a:p>
        </p:txBody>
      </p:sp>
      <p:sp>
        <p:nvSpPr>
          <p:cNvPr id="6" name="Rectangle 5">
            <a:extLst>
              <a:ext uri="{FF2B5EF4-FFF2-40B4-BE49-F238E27FC236}">
                <a16:creationId xmlns:a16="http://schemas.microsoft.com/office/drawing/2014/main" id="{2A4C66E9-CF65-4A0F-9A16-76B64C582F3A}"/>
              </a:ext>
            </a:extLst>
          </p:cNvPr>
          <p:cNvSpPr/>
          <p:nvPr/>
        </p:nvSpPr>
        <p:spPr>
          <a:xfrm>
            <a:off x="425605" y="1022338"/>
            <a:ext cx="10928195" cy="523220"/>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As a learning from this incident and ensure continual improvement all contract managers must review their HSE risk management against the questions asked below        </a:t>
            </a:r>
          </a:p>
        </p:txBody>
      </p:sp>
      <p:sp>
        <p:nvSpPr>
          <p:cNvPr id="7" name="Rectangle 6">
            <a:extLst>
              <a:ext uri="{FF2B5EF4-FFF2-40B4-BE49-F238E27FC236}">
                <a16:creationId xmlns:a16="http://schemas.microsoft.com/office/drawing/2014/main" id="{4D883F2B-B3CE-4AB4-AB99-0AA90A5717A9}"/>
              </a:ext>
            </a:extLst>
          </p:cNvPr>
          <p:cNvSpPr/>
          <p:nvPr/>
        </p:nvSpPr>
        <p:spPr>
          <a:xfrm>
            <a:off x="609133" y="1528081"/>
            <a:ext cx="10928195" cy="324704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Confirm the following:</a:t>
            </a:r>
            <a:endParaRPr kumimoji="0" lang="en-US" sz="1800" b="0"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rPr>
              <a:t>Is it safe to do Hand Jarring (Manual Handling) ? No.</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rPr>
              <a:t>Can it be done in another way without exposure to line of fire ? Yes.</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rPr>
              <a:t>Do you ensure your employees are aware of Line of Fire hazards in their operation?</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rPr>
              <a:t>Do you ensure your Operators are competent in operating equipment?</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rPr>
              <a:t>Do you ensure existing standard operating procedures address all aspects of the operations, </a:t>
            </a:r>
            <a:r>
              <a:rPr kumimoji="0" lang="en-US" sz="1600" b="0" i="0" u="none" strike="noStrike" kern="1200" cap="none" spc="0" normalizeH="0" baseline="0" noProof="0" dirty="0">
                <a:ln>
                  <a:noFill/>
                </a:ln>
                <a:solidFill>
                  <a:srgbClr val="0033CC"/>
                </a:solidFill>
                <a:effectLst/>
                <a:uLnTx/>
                <a:uFillTx/>
                <a:latin typeface="Calibri" panose="020F0502020204030204" pitchFamily="34" charset="0"/>
                <a:ea typeface="+mn-ea"/>
                <a:cs typeface="+mn-cs"/>
                <a:sym typeface="Wingdings" pitchFamily="2" charset="2"/>
              </a:rPr>
              <a:t>including identifying the correct tools? </a:t>
            </a:r>
            <a:r>
              <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rPr>
              <a:t> </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rPr>
              <a:t>Do your risk management tools used to identify and cover all the risks involved in the tasks?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33CC"/>
              </a:solidFill>
              <a:effectLst/>
              <a:uLnTx/>
              <a:uFillTx/>
              <a:latin typeface="Arial Narrow" panose="020B0606020202030204" pitchFamily="34" charset="0"/>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kern="1200" cap="none" spc="0" normalizeH="0" baseline="0" noProof="0" dirty="0">
                <a:ln>
                  <a:noFill/>
                </a:ln>
                <a:solidFill>
                  <a:srgbClr val="4472C4"/>
                </a:solidFill>
                <a:effectLst/>
                <a:uLnTx/>
                <a:uFillTx/>
                <a:latin typeface="Arial Narrow" panose="020B0606020202030204" pitchFamily="34" charset="0"/>
                <a:ea typeface="+mn-ea"/>
                <a:cs typeface="+mn-cs"/>
                <a:sym typeface="Wingdings" pitchFamily="2" charset="2"/>
              </a:rPr>
              <a:t>* If the answer is NO to any of the above questions please ensure you take action to correct this finding</a:t>
            </a:r>
            <a:endParaRPr kumimoji="0" lang="en-US" sz="1100" b="0"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sym typeface="Wingdings" pitchFamily="2" charset="2"/>
            </a:endParaRPr>
          </a:p>
        </p:txBody>
      </p:sp>
      <p:sp>
        <p:nvSpPr>
          <p:cNvPr id="8" name="Rectangle 8">
            <a:extLst>
              <a:ext uri="{FF2B5EF4-FFF2-40B4-BE49-F238E27FC236}">
                <a16:creationId xmlns:a16="http://schemas.microsoft.com/office/drawing/2014/main" id="{FD577DAC-99C0-A79C-E9AD-B6BB1A6B79FB}"/>
              </a:ext>
            </a:extLst>
          </p:cNvPr>
          <p:cNvSpPr>
            <a:spLocks noChangeArrowheads="1"/>
          </p:cNvSpPr>
          <p:nvPr/>
        </p:nvSpPr>
        <p:spPr bwMode="auto">
          <a:xfrm>
            <a:off x="425605" y="477910"/>
            <a:ext cx="11626955" cy="292388"/>
          </a:xfrm>
          <a:prstGeom prst="rect">
            <a:avLst/>
          </a:prstGeom>
          <a:noFill/>
          <a:ln w="9525">
            <a:noFill/>
            <a:miter lim="800000"/>
            <a:headEnd/>
            <a:tailEnd/>
          </a:ln>
        </p:spPr>
        <p:txBody>
          <a:bodyPr wrap="square">
            <a:spAutoFit/>
          </a:bodyPr>
          <a:lstStyle/>
          <a:p>
            <a:pPr marL="114300" marR="0" lvl="0" indent="-114300" algn="just" defTabSz="914400" rtl="0" eaLnBrk="1" fontAlgn="auto" latinLnBrk="0" hangingPunct="1">
              <a:lnSpc>
                <a:spcPct val="100000"/>
              </a:lnSpc>
              <a:spcBef>
                <a:spcPts val="0"/>
              </a:spcBef>
              <a:spcAft>
                <a:spcPts val="0"/>
              </a:spcAft>
              <a:buClrTx/>
              <a:buSzTx/>
              <a:buFontTx/>
              <a:buNone/>
              <a:tabLst/>
              <a:defRPr/>
            </a:pPr>
            <a:r>
              <a:rPr kumimoji="0" lang="en-GB" sz="13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Date:</a:t>
            </a:r>
            <a:r>
              <a:rPr kumimoji="0" lang="en-US" sz="13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 24 Jan 2024   </a:t>
            </a:r>
            <a:r>
              <a:rPr kumimoji="0" lang="en-US" sz="13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Incident title: </a:t>
            </a:r>
            <a:r>
              <a:rPr kumimoji="0" lang="en-US" sz="1300" b="1" i="0" u="none" strike="noStrike" kern="1200" cap="none" spc="0" normalizeH="0" baseline="0" noProof="0" dirty="0" err="1">
                <a:ln>
                  <a:noFill/>
                </a:ln>
                <a:solidFill>
                  <a:srgbClr val="4472C4"/>
                </a:solidFill>
                <a:effectLst/>
                <a:uLnTx/>
                <a:uFillTx/>
                <a:latin typeface="Arial Narrow" panose="020B0606020202030204" pitchFamily="34" charset="0"/>
                <a:ea typeface="+mn-ea"/>
                <a:cs typeface="+mn-cs"/>
              </a:rPr>
              <a:t>HiPo</a:t>
            </a:r>
            <a:r>
              <a:rPr kumimoji="0" lang="en-US" sz="13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 </a:t>
            </a:r>
            <a:r>
              <a:rPr kumimoji="0" lang="en-US" sz="13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Near Miss (Asst. lifted-up by slickline wire under tension)         </a:t>
            </a:r>
            <a:r>
              <a:rPr kumimoji="0" lang="en-US" sz="13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Pattern: </a:t>
            </a:r>
            <a:r>
              <a:rPr kumimoji="0" lang="en-US" sz="13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Released Energy	   </a:t>
            </a:r>
            <a:r>
              <a:rPr kumimoji="0" lang="en-US" sz="1300" b="1" i="0" u="none" strike="noStrike" kern="1200" cap="none" spc="0" normalizeH="0" baseline="0" noProof="0" dirty="0">
                <a:ln>
                  <a:noFill/>
                </a:ln>
                <a:solidFill>
                  <a:prstClr val="black"/>
                </a:solidFill>
                <a:effectLst/>
                <a:uLnTx/>
                <a:uFillTx/>
                <a:latin typeface="Arial Narrow" panose="020B0606020202030204" pitchFamily="34" charset="0"/>
                <a:ea typeface="+mn-ea"/>
                <a:cs typeface="+mn-cs"/>
              </a:rPr>
              <a:t>Potential severity: </a:t>
            </a:r>
            <a:r>
              <a:rPr kumimoji="0" lang="en-US" sz="1300" b="1" i="0" u="none" strike="noStrike" kern="1200" cap="none" spc="0" normalizeH="0" baseline="0" noProof="0" dirty="0">
                <a:ln>
                  <a:noFill/>
                </a:ln>
                <a:solidFill>
                  <a:srgbClr val="4472C4"/>
                </a:solidFill>
                <a:effectLst/>
                <a:uLnTx/>
                <a:uFillTx/>
                <a:latin typeface="Arial Narrow" panose="020B0606020202030204" pitchFamily="34" charset="0"/>
                <a:ea typeface="+mn-ea"/>
                <a:cs typeface="+mn-cs"/>
              </a:rPr>
              <a:t>P4C</a:t>
            </a:r>
          </a:p>
        </p:txBody>
      </p:sp>
      <p:sp>
        <p:nvSpPr>
          <p:cNvPr id="2" name="Rectangle 1">
            <a:extLst>
              <a:ext uri="{FF2B5EF4-FFF2-40B4-BE49-F238E27FC236}">
                <a16:creationId xmlns:a16="http://schemas.microsoft.com/office/drawing/2014/main" id="{7327D368-4BBE-4F56-D6F3-87AB430A71FC}"/>
              </a:ext>
            </a:extLst>
          </p:cNvPr>
          <p:cNvSpPr/>
          <p:nvPr/>
        </p:nvSpPr>
        <p:spPr>
          <a:xfrm>
            <a:off x="297388" y="4960520"/>
            <a:ext cx="11894611" cy="1015663"/>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solidFill>
                  <a:srgbClr val="FF0000"/>
                </a:solidFill>
                <a:latin typeface="Aptos" panose="02110004020202020204"/>
              </a:rPr>
              <a:t>Disclaimer </a:t>
            </a:r>
            <a:endParaRPr lang="en-US" sz="1200" dirty="0">
              <a:solidFill>
                <a:srgbClr val="FF0000"/>
              </a:solidFill>
              <a:latin typeface="Aptos" panose="02110004020202020204"/>
            </a:endParaRPr>
          </a:p>
          <a:p>
            <a:r>
              <a:rPr lang="en-US" sz="1200" dirty="0">
                <a:solidFill>
                  <a:srgbClr val="FF0000"/>
                </a:solidFill>
                <a:latin typeface="Aptos" panose="02110004020202020204"/>
              </a:rPr>
              <a:t>This document is provided for information only. It may not be relied upon for any purpose. Neither PDO nor any party providing information for this document accepts any liability for its accuracy, completeness, omissions, advice, or any consequences arising from its use, even if reasonable care was not exercised. No representation or warranty, express or implied, is made that following this document will achieve any specific results or meet any legal or regulatory requirements. This document does not constitute technical advice; consult a qualified professional if such advice is needed</a:t>
            </a:r>
          </a:p>
        </p:txBody>
      </p:sp>
    </p:spTree>
    <p:extLst>
      <p:ext uri="{BB962C8B-B14F-4D97-AF65-F5344CB8AC3E}">
        <p14:creationId xmlns:p14="http://schemas.microsoft.com/office/powerpoint/2010/main" val="256071756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936</Words>
  <Application>Microsoft Office PowerPoint</Application>
  <PresentationFormat>Widescreen</PresentationFormat>
  <Paragraphs>63</Paragraphs>
  <Slides>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Aharoni</vt:lpstr>
      <vt:lpstr>Aptos</vt:lpstr>
      <vt:lpstr>Arial</vt:lpstr>
      <vt:lpstr>Arial Narrow</vt:lpstr>
      <vt:lpstr>Calibri</vt:lpstr>
      <vt:lpstr>Century Gothic</vt:lpstr>
      <vt:lpstr>Tahoma</vt:lpstr>
      <vt:lpstr>Times New Roman</vt:lpstr>
      <vt:lpstr>1_Office Theme</vt:lpstr>
      <vt:lpstr>PowerPoint Presentation</vt:lpstr>
      <vt:lpstr>   Management self audit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Rawahi, Ahmed MSE34</dc:creator>
  <cp:lastModifiedBy>Masroori, Ahmed MSE31</cp:lastModifiedBy>
  <cp:revision>5</cp:revision>
  <dcterms:created xsi:type="dcterms:W3CDTF">2024-10-02T10:18:10Z</dcterms:created>
  <dcterms:modified xsi:type="dcterms:W3CDTF">2026-06-22T05:59:21Z</dcterms:modified>
</cp:coreProperties>
</file>