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147377001" r:id="rId2"/>
    <p:sldId id="2147377002" r:id="rId3"/>
    <p:sldId id="2147377003"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F0CE9B-81FE-40B9-A527-32CFBB6306C0}" type="datetimeFigureOut">
              <a:rPr lang="en-US" smtClean="0"/>
              <a:t>22/06/2026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4054A-93B5-43AF-B9DE-0E2CE3D73A07}" type="slidenum">
              <a:rPr lang="en-US" smtClean="0"/>
              <a:t>‹#›</a:t>
            </a:fld>
            <a:endParaRPr lang="en-US"/>
          </a:p>
        </p:txBody>
      </p:sp>
    </p:spTree>
    <p:extLst>
      <p:ext uri="{BB962C8B-B14F-4D97-AF65-F5344CB8AC3E}">
        <p14:creationId xmlns:p14="http://schemas.microsoft.com/office/powerpoint/2010/main" val="3893746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4.emf"/><Relationship Id="rId4" Type="http://schemas.openxmlformats.org/officeDocument/2006/relationships/tags" Target="../tags/tag4.xml"/><Relationship Id="rId9"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99778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4F6AEF2-20D4-7547-BF78-1F3F36FB60DC}" type="datetimeFigureOut">
              <a:rPr lang="en-US" smtClean="0"/>
              <a:t>22/06/2026</a:t>
            </a:fld>
            <a:endParaRPr lang="en-US" dirty="0"/>
          </a:p>
        </p:txBody>
      </p:sp>
      <p:sp>
        <p:nvSpPr>
          <p:cNvPr id="8" name="Footer Placeholder 7"/>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dirty="0"/>
          </a:p>
        </p:txBody>
      </p:sp>
    </p:spTree>
    <p:extLst>
      <p:ext uri="{BB962C8B-B14F-4D97-AF65-F5344CB8AC3E}">
        <p14:creationId xmlns:p14="http://schemas.microsoft.com/office/powerpoint/2010/main" val="2034520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239804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100127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3547039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3756329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1489377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3587406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1426959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3913030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extLst>
      <p:ext uri="{BB962C8B-B14F-4D97-AF65-F5344CB8AC3E}">
        <p14:creationId xmlns:p14="http://schemas.microsoft.com/office/powerpoint/2010/main" val="2493830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8255" imgH="8255" progId="TCLayout.ActiveDocument.1">
                  <p:embed/>
                </p:oleObj>
              </mc:Choice>
              <mc:Fallback>
                <p:oleObj name="think-cell Slide" r:id="rId9" imgW="8255" imgH="8255" progId="TCLayout.ActiveDocument.1">
                  <p:embed/>
                  <p:pic>
                    <p:nvPicPr>
                      <p:cNvPr id="3" name="Object 6"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5" name="2. Slide Title"/>
          <p:cNvSpPr>
            <a:spLocks noGrp="1"/>
          </p:cNvSpPr>
          <p:nvPr>
            <p:ph type="title"/>
            <p:custDataLst>
              <p:tags r:id="rId3"/>
            </p:custDataLst>
          </p:nvPr>
        </p:nvSpPr>
        <p:spPr>
          <a:xfrm>
            <a:off x="554736" y="519011"/>
            <a:ext cx="11082528" cy="384721"/>
          </a:xfrm>
        </p:spPr>
        <p:txBody>
          <a:bodyPr vert="horz" wrap="square" lIns="0" tIns="0" rIns="0" bIns="0" rtlCol="0" anchor="b" anchorCtr="0">
            <a:spAutoFit/>
          </a:bodyPr>
          <a:lstStyle>
            <a:lvl1pPr>
              <a:defRPr lang="en-US" dirty="0">
                <a:latin typeface="Arial" panose="020B0604020202020204" pitchFamily="34" charset="0"/>
                <a:cs typeface="Arial" panose="020B0604020202020204" pitchFamily="34" charset="0"/>
                <a:sym typeface="Arial" panose="020B0604020202020204" pitchFamily="34" charset="0"/>
              </a:defRPr>
            </a:lvl1pPr>
          </a:lstStyle>
          <a:p>
            <a:pPr lvl="0"/>
            <a:r>
              <a:rPr lang="en-US"/>
              <a:t>Click to edit Master title style</a:t>
            </a:r>
            <a:endParaRPr lang="en-US" dirty="0"/>
          </a:p>
        </p:txBody>
      </p:sp>
      <p:sp>
        <p:nvSpPr>
          <p:cNvPr id="14" name="3. Subtitle"/>
          <p:cNvSpPr>
            <a:spLocks noGrp="1"/>
          </p:cNvSpPr>
          <p:nvPr>
            <p:ph type="subTitle" idx="1"/>
            <p:custDataLst>
              <p:tags r:id="rId4"/>
            </p:custDataLst>
          </p:nvPr>
        </p:nvSpPr>
        <p:spPr>
          <a:xfrm>
            <a:off x="554736" y="903861"/>
            <a:ext cx="11082528" cy="276999"/>
          </a:xfrm>
          <a:prstGeom prst="rect">
            <a:avLst/>
          </a:prstGeom>
        </p:spPr>
        <p:txBody>
          <a:bodyPr vert="horz" wrap="square" lIns="0" tIns="0" rIns="0" bIns="0" rtlCol="0">
            <a:spAutoFit/>
          </a:bodyPr>
          <a:lstStyle>
            <a:lvl1pPr>
              <a:defRPr lang="en-US" sz="1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a:t>Click to edit Master subtitle style</a:t>
            </a:r>
            <a:endParaRPr lang="en-US" dirty="0"/>
          </a:p>
        </p:txBody>
      </p:sp>
      <p:sp>
        <p:nvSpPr>
          <p:cNvPr id="9" name="Slide Numbe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ln>
          <a:effectLst/>
        </p:spPr>
        <p:txBody>
          <a:bodyPr wrap="square" lIns="0" tIns="0" rIns="0" bIns="0" anchor="b">
            <a:spAutoFit/>
          </a:bodyPr>
          <a:lstStyle/>
          <a:p>
            <a:pPr algn="r" defTabSz="610870" fontAlgn="auto">
              <a:spcBef>
                <a:spcPts val="0"/>
              </a:spcBef>
              <a:spcAft>
                <a:spcPts val="0"/>
              </a:spcAft>
              <a:defRPr/>
            </a:pPr>
            <a:fld id="{4ABDCABE-3F10-B64C-92F1-862014417034}" type="slidenum">
              <a:rPr lang="en-US" sz="900" b="0" smtClean="0">
                <a:solidFill>
                  <a:schemeClr val="tx1"/>
                </a:solidFill>
                <a:latin typeface="Arial" panose="020B0604020202020204" pitchFamily="34" charset="0"/>
                <a:ea typeface="+mn-ea"/>
                <a:cs typeface="Arial" panose="020B0604020202020204" pitchFamily="34" charset="0"/>
                <a:sym typeface="Arial" panose="020B0604020202020204" pitchFamily="34" charset="0"/>
              </a:rPr>
              <a:t>‹#›</a:t>
            </a:fld>
            <a:endParaRPr lang="en-US" sz="900" b="0" dirty="0">
              <a:solidFill>
                <a:schemeClr val="tx1"/>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8" name="5. Source" hidden="1"/>
          <p:cNvSpPr txBox="1"/>
          <p:nvPr userDrawn="1">
            <p:custDataLst>
              <p:tags r:id="rId6"/>
            </p:custDataLst>
          </p:nvPr>
        </p:nvSpPr>
        <p:spPr>
          <a:xfrm>
            <a:off x="554734" y="6498754"/>
            <a:ext cx="10058400" cy="12311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6255" indent="-287655">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880">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latin typeface="Arial" panose="020B0604020202020204" pitchFamily="34" charset="0"/>
                <a:cs typeface="Arial" panose="020B0604020202020204" pitchFamily="34" charset="0"/>
                <a:sym typeface="Arial" panose="020B0604020202020204" pitchFamily="34" charset="0"/>
              </a:rPr>
              <a:t>Source: …</a:t>
            </a:r>
          </a:p>
        </p:txBody>
      </p:sp>
      <p:sp>
        <p:nvSpPr>
          <p:cNvPr id="11" name="1. On-page tracke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latin typeface="Arial" panose="020B0604020202020204" pitchFamily="34" charset="0"/>
                <a:cs typeface="Arial" panose="020B0604020202020204" pitchFamily="34" charset="0"/>
                <a:sym typeface="Arial" panose="020B0604020202020204" pitchFamily="34" charset="0"/>
              </a:defRPr>
            </a:lvl1pPr>
          </a:lstStyle>
          <a:p>
            <a:pPr lvl="0">
              <a:buNone/>
            </a:pPr>
            <a:r>
              <a:rPr lang="en-US" dirty="0"/>
              <a:t>Add tracker</a:t>
            </a:r>
          </a:p>
        </p:txBody>
      </p:sp>
    </p:spTree>
    <p:extLst>
      <p:ext uri="{BB962C8B-B14F-4D97-AF65-F5344CB8AC3E}">
        <p14:creationId xmlns:p14="http://schemas.microsoft.com/office/powerpoint/2010/main" val="1179542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t>22/06/2026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t>‹#›</a:t>
            </a:fld>
            <a:endParaRPr lang="en-US" dirty="0"/>
          </a:p>
        </p:txBody>
      </p:sp>
      <p:pic>
        <p:nvPicPr>
          <p:cNvPr id="7" name="Picture 6"/>
          <p:cNvPicPr>
            <a:picLocks noChangeAspect="1"/>
          </p:cNvPicPr>
          <p:nvPr userDrawn="1"/>
        </p:nvPicPr>
        <p:blipFill>
          <a:blip r:embed="rId14"/>
          <a:stretch>
            <a:fillRect/>
          </a:stretch>
        </p:blipFill>
        <p:spPr>
          <a:xfrm>
            <a:off x="0" y="0"/>
            <a:ext cx="386366" cy="6858000"/>
          </a:xfrm>
          <a:prstGeom prst="rect">
            <a:avLst/>
          </a:prstGeom>
        </p:spPr>
      </p:pic>
      <p:grpSp>
        <p:nvGrpSpPr>
          <p:cNvPr id="8" name="Group 7"/>
          <p:cNvGrpSpPr/>
          <p:nvPr userDrawn="1"/>
        </p:nvGrpSpPr>
        <p:grpSpPr>
          <a:xfrm>
            <a:off x="9289915" y="6117536"/>
            <a:ext cx="2340722" cy="740868"/>
            <a:chOff x="9289915" y="6117536"/>
            <a:chExt cx="2340722" cy="740868"/>
          </a:xfrm>
        </p:grpSpPr>
        <p:pic>
          <p:nvPicPr>
            <p:cNvPr id="9" name="Picture 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p:cNvPicPr>
              <a:picLocks noChangeAspect="1"/>
            </p:cNvPicPr>
            <p:nvPr/>
          </p:nvPicPr>
          <p:blipFill>
            <a:blip r:embed="rId16"/>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2134953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33680" y="1505411"/>
            <a:ext cx="7791263" cy="4131900"/>
          </a:xfrm>
          <a:prstGeom prst="rect">
            <a:avLst/>
          </a:prstGeom>
          <a:noFill/>
          <a:ln w="19050">
            <a:noFill/>
            <a:miter lim="800000"/>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What happened?</a:t>
            </a:r>
            <a:endParaRPr kumimoji="0" lang="en-US" sz="105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At 06:09 am on 19 February the H28 Rig Manager was driving  Toyota pickup on a graded Road from the camp towards the Hoist. To complete the journey, He needed to cross the Black Top Shaleem Road, at a 4-way junction. while crossing the blacktop road he collided with 3rd Party  Mitsubishi pickup which was travelling along the blacktop road, towards the junction. it impact caused the third-party vehicle to roll over. There were no serious injuries to the people in either vehicle. But both vehicles were severely damaged. </a:t>
            </a:r>
            <a:endPar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anose="020B0604030504040204" pitchFamily="34" charset="0"/>
                <a:ea typeface="SimSun" panose="02010600030101010101" pitchFamily="2" charset="-122"/>
                <a:cs typeface="+mn-cs"/>
              </a:rPr>
              <a:t>Why it happened/Finding :</a:t>
            </a:r>
            <a:endParaRPr kumimoji="0" lang="en-GB" altLang="zh-CN" sz="1600" b="1" i="0" u="none" strike="noStrike" kern="1200" cap="none" spc="0" normalizeH="0" baseline="0" noProof="0" dirty="0">
              <a:ln>
                <a:noFill/>
              </a:ln>
              <a:solidFill>
                <a:prstClr val="black"/>
              </a:solidFill>
              <a:effectLst/>
              <a:uLnTx/>
              <a:uFillTx/>
              <a:latin typeface="Tahoma" panose="020B0604030504040204" pitchFamily="34" charset="0"/>
              <a:ea typeface="SimSun" panose="02010600030101010101" pitchFamily="2" charset="-122"/>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Driver didnt  STOP in T junction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Driver’s attention was diverted 50m before the blacktop road</a:t>
            </a:r>
            <a:endPar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Used private road.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The driver recognized the important of STOP sign.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The STOP sign was in good condition and visible to driver.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anose="020B0604030504040204"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anose="020B0604030504040204" pitchFamily="34" charset="0"/>
                <a:ea typeface="SimSun" panose="02010600030101010101" pitchFamily="2" charset="-122"/>
                <a:cs typeface="+mn-cs"/>
              </a:rPr>
              <a:t>Your learning from this incident..</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anose="020B060403050404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Always plan your journey in advance and use authorized road only.</a:t>
            </a:r>
            <a:endPar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Avoid driving during the dusk and  dawn times as visibility is poor.</a:t>
            </a:r>
            <a:endPar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sym typeface="+mn-ea"/>
              </a:rPr>
              <a:t>Always obey road signs and stop before crossing the main road from the secondary road.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Check the road is clear before crossing the road.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Always use the authorized road.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anose="020B0604030504040204" pitchFamily="34" charset="0"/>
            </a:endParaRPr>
          </a:p>
        </p:txBody>
      </p:sp>
      <p:sp>
        <p:nvSpPr>
          <p:cNvPr id="7" name="Rectangle 6"/>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what was done wrong</a:t>
            </a:r>
          </a:p>
        </p:txBody>
      </p:sp>
      <p:sp>
        <p:nvSpPr>
          <p:cNvPr id="8" name="Rectangle 7"/>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sp>
        <p:nvSpPr>
          <p:cNvPr id="13" name="Rectangle 8"/>
          <p:cNvSpPr>
            <a:spLocks noChangeArrowheads="1"/>
          </p:cNvSpPr>
          <p:nvPr/>
        </p:nvSpPr>
        <p:spPr bwMode="auto">
          <a:xfrm>
            <a:off x="416361" y="630421"/>
            <a:ext cx="11626955" cy="338554"/>
          </a:xfrm>
          <a:prstGeom prst="rect">
            <a:avLst/>
          </a:prstGeom>
          <a:noFill/>
          <a:ln w="9525">
            <a:noFill/>
            <a:miter lim="800000"/>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Date:</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1</a:t>
            </a:r>
            <a:r>
              <a:rPr kumimoji="0" lang="en-US" alt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9</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/0</a:t>
            </a:r>
            <a:r>
              <a:rPr kumimoji="0" lang="en-US" alt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2</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/202</a:t>
            </a:r>
            <a:r>
              <a:rPr kumimoji="0" lang="en-US" alt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4</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Incident title: </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HIPO#6,FAC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 </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Road Safety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Potential severity: </a:t>
            </a:r>
            <a:r>
              <a:rPr kumimoji="0" lang="en-US" sz="16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C4P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6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Driving</a:t>
            </a:r>
          </a:p>
        </p:txBody>
      </p:sp>
      <p:sp>
        <p:nvSpPr>
          <p:cNvPr id="14" name="Rectangle 13"/>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anose="020F0502020204030204" pitchFamily="34" charset="0"/>
            </a:endParaRPr>
          </a:p>
        </p:txBody>
      </p:sp>
      <p:sp>
        <p:nvSpPr>
          <p:cNvPr id="15" name="Title 1"/>
          <p:cNvSpPr txBox="1"/>
          <p:nvPr/>
        </p:nvSpPr>
        <p:spPr>
          <a:xfrm>
            <a:off x="133838" y="-5257"/>
            <a:ext cx="12058162"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p:cNvSpPr txBox="1"/>
          <p:nvPr/>
        </p:nvSpPr>
        <p:spPr>
          <a:xfrm>
            <a:off x="433680" y="6094612"/>
            <a:ext cx="7512141" cy="337185"/>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sym typeface="+mn-ea"/>
              </a:rPr>
              <a:t>Always Stop at the Stop sign. Check the road before crossing the Junction.</a:t>
            </a:r>
            <a:endParaRPr kumimoji="0" lang="en-US" sz="1600" b="1" i="0" u="none" strike="noStrike" kern="1200" cap="none" spc="0" normalizeH="0" baseline="0" noProof="0" dirty="0">
              <a:ln>
                <a:noFill/>
              </a:ln>
              <a:solidFill>
                <a:prstClr val="white"/>
              </a:solidFill>
              <a:effectLst/>
              <a:uLnTx/>
              <a:uFillTx/>
              <a:latin typeface="Tahoma" panose="020B0604030504040204" pitchFamily="34" charset="0"/>
              <a:ea typeface="MS PGothic" panose="020B0600070205080204" pitchFamily="34" charset="-128"/>
              <a:cs typeface="+mn-cs"/>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7865" y="1231265"/>
            <a:ext cx="3663950" cy="2339340"/>
          </a:xfrm>
          <a:prstGeom prst="rect">
            <a:avLst/>
          </a:prstGeom>
          <a:ln>
            <a:noFill/>
          </a:ln>
          <a:effectLst>
            <a:softEdge rad="112500"/>
          </a:effec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3735" y="3833495"/>
            <a:ext cx="3775710" cy="2275205"/>
          </a:xfrm>
          <a:prstGeom prst="rect">
            <a:avLst/>
          </a:prstGeom>
          <a:ln>
            <a:noFill/>
          </a:ln>
          <a:effectLst>
            <a:softEdge rad="112500"/>
          </a:effectLst>
        </p:spPr>
      </p:pic>
      <p:grpSp>
        <p:nvGrpSpPr>
          <p:cNvPr id="17" name="Group 131"/>
          <p:cNvGrpSpPr/>
          <p:nvPr/>
        </p:nvGrpSpPr>
        <p:grpSpPr bwMode="auto">
          <a:xfrm>
            <a:off x="11629227" y="3022942"/>
            <a:ext cx="336550" cy="544513"/>
            <a:chOff x="3504" y="544"/>
            <a:chExt cx="2287" cy="1855"/>
          </a:xfrm>
        </p:grpSpPr>
        <p:sp>
          <p:nvSpPr>
            <p:cNvPr id="18" name="Line 129"/>
            <p:cNvSpPr>
              <a:spLocks noChangeShapeType="1"/>
            </p:cNvSpPr>
            <p:nvPr/>
          </p:nvSpPr>
          <p:spPr bwMode="auto">
            <a:xfrm>
              <a:off x="3504" y="568"/>
              <a:ext cx="2287" cy="1831"/>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 name="Line 130"/>
            <p:cNvSpPr>
              <a:spLocks noChangeShapeType="1"/>
            </p:cNvSpPr>
            <p:nvPr/>
          </p:nvSpPr>
          <p:spPr bwMode="auto">
            <a:xfrm flipV="1">
              <a:off x="3528" y="544"/>
              <a:ext cx="2144" cy="1807"/>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20" name="Freeform 132"/>
          <p:cNvSpPr/>
          <p:nvPr/>
        </p:nvSpPr>
        <p:spPr bwMode="auto">
          <a:xfrm>
            <a:off x="11615849" y="558673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0" y="-6892"/>
            <a:ext cx="12192000" cy="453582"/>
          </a:xfrm>
          <a:solidFill>
            <a:srgbClr val="FFC000"/>
          </a:solidFill>
        </p:spPr>
        <p:txBody>
          <a:bodyPr>
            <a:normAutofit fontScale="90000"/>
          </a:bodyPr>
          <a:lstStyle/>
          <a:p>
            <a:pPr algn="ctr"/>
            <a:br>
              <a:rPr lang="en-GB" sz="3600" b="1" dirty="0">
                <a:latin typeface="Tahoma" panose="020B0604030504040204" pitchFamily="34" charset="0"/>
                <a:ea typeface="Tahoma" panose="020B0604030504040204" pitchFamily="34" charset="0"/>
                <a:cs typeface="Tahoma" panose="020B0604030504040204" pitchFamily="34" charset="0"/>
              </a:rPr>
            </a:br>
            <a:br>
              <a:rPr lang="en-GB" sz="3600" b="1" dirty="0">
                <a:latin typeface="Tahoma" panose="020B0604030504040204" pitchFamily="34" charset="0"/>
                <a:ea typeface="Tahoma" panose="020B0604030504040204" pitchFamily="34" charset="0"/>
                <a:cs typeface="Tahoma" panose="020B0604030504040204" pitchFamily="34" charset="0"/>
              </a:rPr>
            </a:br>
            <a:r>
              <a:rPr lang="en-GB" sz="2700" b="1" dirty="0">
                <a:solidFill>
                  <a:srgbClr val="00B050"/>
                </a:solidFill>
                <a:ea typeface="MS PGothic" pitchFamily="34" charset="-128"/>
              </a:rPr>
              <a:t>Effective Learning </a:t>
            </a:r>
            <a:br>
              <a:rPr lang="en-GB" sz="3600" b="1" dirty="0">
                <a:latin typeface="Tahoma" panose="020B0604030504040204" pitchFamily="34" charset="0"/>
                <a:ea typeface="Tahoma" panose="020B0604030504040204" pitchFamily="34" charset="0"/>
                <a:cs typeface="Tahoma" panose="020B0604030504040204" pitchFamily="34" charset="0"/>
              </a:rPr>
            </a:br>
            <a:br>
              <a:rPr lang="en-GB" sz="3600" b="1" dirty="0">
                <a:latin typeface="Tahoma" panose="020B0604030504040204" pitchFamily="34" charset="0"/>
                <a:ea typeface="Tahoma" panose="020B0604030504040204" pitchFamily="34" charset="0"/>
                <a:cs typeface="Tahoma" panose="020B0604030504040204" pitchFamily="34" charset="0"/>
              </a:rPr>
            </a:br>
            <a:endParaRPr 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5" y="1330115"/>
            <a:ext cx="11134492" cy="36009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itchFamily="34" charset="0"/>
                <a:ea typeface="+mn-ea"/>
                <a:cs typeface="+mn-cs"/>
              </a:rPr>
              <a:t>How</a:t>
            </a:r>
            <a:r>
              <a:rPr kumimoji="0" lang="en-US" sz="1800" b="1" i="0" u="none" strike="noStrike" kern="1200" cap="none" spc="0" normalizeH="0" baseline="0" noProof="0" dirty="0">
                <a:ln>
                  <a:noFill/>
                </a:ln>
                <a:solidFill>
                  <a:prstClr val="black">
                    <a:lumMod val="95000"/>
                    <a:lumOff val="5000"/>
                  </a:prstClr>
                </a:solidFill>
                <a:effectLst/>
                <a:uLnTx/>
                <a:uFillTx/>
                <a:latin typeface="Tahoma" pitchFamily="34" charset="0"/>
                <a:ea typeface="+mn-ea"/>
                <a:cs typeface="+mn-cs"/>
              </a:rPr>
              <a:t> learning </a:t>
            </a: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can be implemented at site ? </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Assure </a:t>
            </a: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obey road signs and bring the vehicle to the full stop before crossing the main road from the secondary road.</a:t>
            </a: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Assure </a:t>
            </a: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double check blind spots both left and right side of the vehicle before crossing the Junction, Taking turns or Changing lanes.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rPr>
              <a:t>Assure the driver have excellent hazard awareness and road/traffic perception.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mn-ea"/>
              </a:rPr>
              <a:t>Assure avoid driving during the dusk and  dawn times as visibility is poor.</a:t>
            </a: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srgbClr val="0000FF"/>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itchFamily="34" charset="0"/>
                <a:ea typeface="+mn-ea"/>
                <a:cs typeface="+mn-cs"/>
              </a:rPr>
              <a:t>How</a:t>
            </a:r>
            <a:r>
              <a:rPr kumimoji="0" lang="en-US" sz="1800" b="1" i="0" u="none" strike="noStrike" kern="1200" cap="none" spc="0" normalizeH="0" baseline="0" noProof="0" dirty="0">
                <a:ln>
                  <a:noFill/>
                </a:ln>
                <a:solidFill>
                  <a:prstClr val="black">
                    <a:lumMod val="95000"/>
                    <a:lumOff val="5000"/>
                  </a:prstClr>
                </a:solidFill>
                <a:effectLst/>
                <a:uLnTx/>
                <a:uFillTx/>
                <a:latin typeface="Tahoma" pitchFamily="34" charset="0"/>
                <a:ea typeface="+mn-ea"/>
                <a:cs typeface="+mn-cs"/>
              </a:rPr>
              <a:t> can you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sustain the action ? </a:t>
            </a: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Conducting driving campaign/awareness for all drivers.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Focus on the green Band driver on their behaviors including the STOP sign , reduce speed …</a:t>
            </a:r>
            <a:r>
              <a:rPr kumimoji="0" lang="en-US" sz="1600" b="0" i="0" u="none" strike="noStrike" kern="1200" cap="none" spc="0" normalizeH="0" baseline="0" noProof="0" dirty="0" err="1">
                <a:ln>
                  <a:noFill/>
                </a:ln>
                <a:solidFill>
                  <a:srgbClr val="0033CC"/>
                </a:solidFill>
                <a:effectLst/>
                <a:uLnTx/>
                <a:uFillTx/>
                <a:latin typeface="Calibri" panose="020F0502020204030204" pitchFamily="34" charset="0"/>
                <a:ea typeface="+mn-ea"/>
                <a:cs typeface="+mn-cs"/>
              </a:rPr>
              <a:t>ect</a:t>
            </a: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Re-Training defense driving course to enhance driver abilities react to potential hazards.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p:txBody>
      </p:sp>
      <p:sp>
        <p:nvSpPr>
          <p:cNvPr id="9" name="Rectangle 8">
            <a:extLst>
              <a:ext uri="{FF2B5EF4-FFF2-40B4-BE49-F238E27FC236}">
                <a16:creationId xmlns:a16="http://schemas.microsoft.com/office/drawing/2014/main" id="{9416E138-7458-35E6-64F1-AEA30874C5F0}"/>
              </a:ext>
            </a:extLst>
          </p:cNvPr>
          <p:cNvSpPr>
            <a:spLocks noChangeArrowheads="1"/>
          </p:cNvSpPr>
          <p:nvPr/>
        </p:nvSpPr>
        <p:spPr bwMode="auto">
          <a:xfrm>
            <a:off x="416361" y="630421"/>
            <a:ext cx="11626955" cy="338554"/>
          </a:xfrm>
          <a:prstGeom prst="rect">
            <a:avLst/>
          </a:prstGeom>
          <a:noFill/>
          <a:ln w="9525">
            <a:noFill/>
            <a:miter lim="800000"/>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Date:</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1</a:t>
            </a:r>
            <a:r>
              <a:rPr kumimoji="0" lang="en-US" alt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9</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/0</a:t>
            </a:r>
            <a:r>
              <a:rPr kumimoji="0" lang="en-US" alt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2</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/202</a:t>
            </a:r>
            <a:r>
              <a:rPr kumimoji="0" lang="en-US" altLang="en-GB"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sym typeface="+mn-ea"/>
              </a:rPr>
              <a:t>4</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Incident title: </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HIPO#6,FAC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 </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Road Safety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Potential severity: </a:t>
            </a:r>
            <a:r>
              <a:rPr kumimoji="0" lang="en-US" sz="16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C4P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6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Driving</a:t>
            </a:r>
          </a:p>
        </p:txBody>
      </p:sp>
      <p:sp>
        <p:nvSpPr>
          <p:cNvPr id="2" name="Rectangle 1">
            <a:extLst>
              <a:ext uri="{FF2B5EF4-FFF2-40B4-BE49-F238E27FC236}">
                <a16:creationId xmlns:a16="http://schemas.microsoft.com/office/drawing/2014/main" id="{5A3E80E0-7AA7-8538-F7E9-2477B9010409}"/>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632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279826" y="1268897"/>
            <a:ext cx="7791263" cy="4924425"/>
          </a:xfrm>
          <a:prstGeom prst="rect">
            <a:avLst/>
          </a:prstGeom>
          <a:noFill/>
          <a:ln w="19050">
            <a:noFill/>
            <a:miter lim="800000"/>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ماذا حدث؟</a:t>
            </a:r>
            <a:endParaRPr kumimoji="0" lang="en-US" sz="16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في الساعة 06:09 من صباح يوم 19 فبراير ، كان مدير منصة </a:t>
            </a:r>
            <a:r>
              <a:rPr kumimoji="0" lang="en-US"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H28 </a:t>
            </a:r>
            <a:r>
              <a:rPr kumimoji="0" lang="ar-OM"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يقود سيارة تويوتا بيك آب على طريق متدرج من المخيم باتجاه الرافعة. لإكمال الرحلة ، احتاج إلى عبور طريق بلاك توب </a:t>
            </a:r>
            <a:r>
              <a:rPr kumimoji="0" lang="ar-OM" altLang="zh-CN" sz="1400" b="1" i="0" u="none" strike="noStrike" kern="1200" cap="none" spc="0" normalizeH="0" baseline="0" noProof="0" dirty="0" err="1">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شليم</a:t>
            </a:r>
            <a:r>
              <a:rPr kumimoji="0" lang="ar-OM"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 ، عند تقاطع 4 اتجاهات. أثناء عبوره طريق </a:t>
            </a:r>
            <a:r>
              <a:rPr kumimoji="0" lang="en-US"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Blacktop ، </a:t>
            </a:r>
            <a:r>
              <a:rPr kumimoji="0" lang="ar-OM"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اصطدم ببيك آب ميتسوبيشي 3</a:t>
            </a:r>
            <a:r>
              <a:rPr kumimoji="0" lang="en-US" altLang="zh-CN" sz="1400" b="1" i="0" u="none" strike="noStrike" kern="1200" cap="none" spc="0" normalizeH="0" baseline="0" noProof="0" dirty="0" err="1">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rd</a:t>
            </a:r>
            <a:r>
              <a:rPr kumimoji="0" lang="en-US"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 Party </a:t>
            </a:r>
            <a:r>
              <a:rPr kumimoji="0" lang="ar-OM"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الذي كان يسافر على طول طريق </a:t>
            </a:r>
            <a:r>
              <a:rPr kumimoji="0" lang="en-US"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Blacktop ، </a:t>
            </a:r>
            <a:r>
              <a:rPr kumimoji="0" lang="ar-OM"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باتجاه التقاطع. تسبب تأثيره في انقلاب مركبة الطرف الثالث. لم تكن هناك إصابات خطيرة للأشخاص في أي من السيارتين. لكن كلتا السيارتين</a:t>
            </a:r>
            <a:endParaRPr kumimoji="0" lang="en-US"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OM" altLang="zh-CN" sz="1400" b="1" i="0" u="none" strike="noStrike" kern="1200" cap="none" spc="0" normalizeH="0" baseline="0" noProof="0" dirty="0">
              <a:ln>
                <a:noFill/>
              </a:ln>
              <a:solidFill>
                <a:srgbClr val="0070C0"/>
              </a:solidFill>
              <a:effectLst/>
              <a:uLnTx/>
              <a:uFillTx/>
              <a:latin typeface="Sakkal Majalla" panose="02000000000000000000" pitchFamily="2" charset="-78"/>
              <a:ea typeface="SimSun"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SimSun" panose="02010600030101010101" pitchFamily="2" charset="-122"/>
                <a:cs typeface="Sakkal Majalla" panose="02000000000000000000" pitchFamily="2" charset="-78"/>
              </a:rPr>
              <a:t>نتائج التحقيق:</a:t>
            </a:r>
            <a:endParaRPr kumimoji="0" lang="en-GB" altLang="zh-CN" sz="16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لم يتوقف السائق في تقاطع </a:t>
            </a: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T.</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كان هناك مستوى منخفض من الضوء في الساعة 06.25 صباحا</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كان شروق الشمس في خط البصر المباشر للسائق ، مما جعل من الصعب تحديد المركبات مباشرة في رؤيته الأمامية</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تم تحويل انتباه السائق قبل 50 مترا من الطريق الأسود</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طريق خاص مستعمل   </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القيادة الليلية.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400" b="1" i="0" u="none" strike="noStrike" kern="1200" cap="none" spc="0" normalizeH="0" baseline="0" noProof="0" dirty="0">
                <a:ln>
                  <a:noFill/>
                </a:ln>
                <a:solidFill>
                  <a:prstClr val="black"/>
                </a:solidFill>
                <a:effectLst/>
                <a:uLnTx/>
                <a:uFillTx/>
                <a:latin typeface="Sakkal Majalla" panose="02000000000000000000" pitchFamily="2" charset="-78"/>
                <a:ea typeface="SimSun" panose="02010600030101010101" pitchFamily="2" charset="-122"/>
                <a:cs typeface="Sakkal Majalla" panose="02000000000000000000" pitchFamily="2" charset="-78"/>
              </a:rPr>
              <a:t>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114300" marR="0" lvl="0" indent="-114300" algn="just" defTabSz="4572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SimSun" panose="02010600030101010101" pitchFamily="2" charset="-122"/>
                <a:cs typeface="Sakkal Majalla" panose="02000000000000000000" pitchFamily="2" charset="-78"/>
              </a:rPr>
              <a:t>الدروس المستفادة من الحادثة:</a:t>
            </a:r>
            <a:endParaRPr kumimoji="0" lang="en-US" sz="14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marL="0" marR="0" lvl="0" indent="-2286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خطط دائما لرحلتك مسبقا واستخدم الطريق المصرح به فقط.</a:t>
            </a:r>
          </a:p>
          <a:p>
            <a:pPr marL="0" marR="0" lvl="0" indent="-2286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تجنب القيادة خلال أوقات الغسق والفجر لأن الرؤية ضعيفة.</a:t>
            </a:r>
          </a:p>
          <a:p>
            <a:pPr marL="0" marR="0" lvl="0" indent="-2286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التزم دائما بإشارات الطريق وتوقف قبل عبور الطريق الرئيسي من الطريق الثانوي.  </a:t>
            </a:r>
          </a:p>
          <a:p>
            <a:pPr marL="0" marR="0" lvl="0" indent="-2286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تحقق من أن الطريق واضح قبل عبور الطريق. </a:t>
            </a:r>
          </a:p>
          <a:p>
            <a:pPr marL="0" marR="0" lvl="0" indent="-2286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استخدم دائما الطريق المصرح به.</a:t>
            </a:r>
          </a:p>
          <a:p>
            <a:pPr marL="0" marR="0" lvl="0" indent="-228600" algn="r"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ar-OM"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قم دائما بتوفير لوحة لافتات على الطريق الأسود.</a:t>
            </a:r>
          </a:p>
        </p:txBody>
      </p:sp>
      <p:sp>
        <p:nvSpPr>
          <p:cNvPr id="13" name="Rectangle 8"/>
          <p:cNvSpPr>
            <a:spLocks noChangeArrowheads="1"/>
          </p:cNvSpPr>
          <p:nvPr/>
        </p:nvSpPr>
        <p:spPr bwMode="auto">
          <a:xfrm>
            <a:off x="282522" y="589760"/>
            <a:ext cx="11626955" cy="306705"/>
          </a:xfrm>
          <a:prstGeom prst="rect">
            <a:avLst/>
          </a:prstGeom>
          <a:noFill/>
          <a:ln w="9525">
            <a:noFill/>
            <a:miter lim="800000"/>
          </a:ln>
        </p:spPr>
        <p:txBody>
          <a:bodyPr wrap="square">
            <a:spAutoFit/>
          </a:bodyPr>
          <a:lstStyle/>
          <a:p>
            <a:pPr marL="114300" marR="0" lvl="0" indent="-114300" algn="just"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Date: </a:t>
            </a:r>
            <a:r>
              <a:rPr kumimoji="0" lang="en-US" altLang="en-GB"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19</a:t>
            </a:r>
            <a:r>
              <a:rPr kumimoji="0" lang="en-GB"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/0</a:t>
            </a:r>
            <a:r>
              <a:rPr kumimoji="0" lang="en-US" altLang="en-GB"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2</a:t>
            </a:r>
            <a:r>
              <a:rPr kumimoji="0" lang="en-GB"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/202</a:t>
            </a:r>
            <a:r>
              <a:rPr kumimoji="0" lang="en-US" altLang="en-GB"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4</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Incident title: </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Road traffic incident   </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Pattern: </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MVI     </a:t>
            </a:r>
            <a:r>
              <a:rPr kumimoji="0" lang="en-US" sz="12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anose="020B0604030504040204"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Potential severity: </a:t>
            </a:r>
            <a:r>
              <a:rPr kumimoji="0" lang="en-US"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mn-cs"/>
              </a:rPr>
              <a:t>C5P</a:t>
            </a:r>
            <a:endParaRPr kumimoji="0" lang="ar-OM" sz="1400" b="1" i="0" u="none" strike="noStrike" kern="1200" cap="none" spc="0" normalizeH="0" baseline="0" noProof="0" dirty="0">
              <a:ln>
                <a:noFill/>
              </a:ln>
              <a:solidFill>
                <a:srgbClr val="0000FF"/>
              </a:solidFill>
              <a:effectLst/>
              <a:uLnTx/>
              <a:uFillTx/>
              <a:latin typeface="Tahoma" panose="020B0604030504040204" pitchFamily="34" charset="0"/>
              <a:ea typeface="+mn-ea"/>
              <a:cs typeface="Arial" panose="020B0604020202020204" pitchFamily="34" charset="0"/>
            </a:endParaRPr>
          </a:p>
        </p:txBody>
      </p:sp>
      <p:sp>
        <p:nvSpPr>
          <p:cNvPr id="14" name="Rectangle 13"/>
          <p:cNvSpPr/>
          <p:nvPr/>
        </p:nvSpPr>
        <p:spPr>
          <a:xfrm>
            <a:off x="5514364" y="928999"/>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الفئة المستهدفة:</a:t>
            </a:r>
            <a:r>
              <a:rPr kumimoji="0" lang="en-US"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5" name="Title 1"/>
          <p:cNvSpPr txBox="1"/>
          <p:nvPr/>
        </p:nvSpPr>
        <p:spPr>
          <a:xfrm>
            <a:off x="1" y="0"/>
            <a:ext cx="12192000"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Tahoma" panose="020B0604030504040204" pitchFamily="34" charset="0"/>
              <a:ea typeface="+mj-ea"/>
              <a:cs typeface="+mj-cs"/>
            </a:endParaRPr>
          </a:p>
        </p:txBody>
      </p:sp>
      <p:sp>
        <p:nvSpPr>
          <p:cNvPr id="2" name="TextBox 1"/>
          <p:cNvSpPr txBox="1"/>
          <p:nvPr/>
        </p:nvSpPr>
        <p:spPr>
          <a:xfrm>
            <a:off x="1995805" y="6378575"/>
            <a:ext cx="7185025" cy="460375"/>
          </a:xfrm>
          <a:prstGeom prst="rect">
            <a:avLst/>
          </a:prstGeom>
          <a:solidFill>
            <a:schemeClr val="accent1"/>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sym typeface="+mn-ea"/>
              </a:rPr>
              <a:t>تأكد من التوقف الكامل والتحقق من الطريق قبل عبور طريق التقاطع</a:t>
            </a:r>
          </a:p>
        </p:txBody>
      </p:sp>
      <p:sp>
        <p:nvSpPr>
          <p:cNvPr id="8" name="Rectangle 7"/>
          <p:cNvSpPr/>
          <p:nvPr/>
        </p:nvSpPr>
        <p:spPr>
          <a:xfrm>
            <a:off x="158456" y="1268897"/>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OM"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صورة توضح الخطأ الذي حدث</a:t>
            </a:r>
            <a:endParaRPr kumimoji="0" lang="en-US"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sp>
        <p:nvSpPr>
          <p:cNvPr id="9" name="Rectangle 8"/>
          <p:cNvSpPr/>
          <p:nvPr/>
        </p:nvSpPr>
        <p:spPr>
          <a:xfrm>
            <a:off x="158456" y="3860099"/>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ar-OM"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rPr>
              <a:t>صورة توضح كيفية القيام بذلك بشكل صحيح</a:t>
            </a:r>
            <a:endParaRPr kumimoji="0" lang="en-US" sz="2400" b="1" i="0" u="none" strike="noStrike" kern="1200" cap="none" spc="0" normalizeH="0" baseline="0" noProof="0" dirty="0">
              <a:ln>
                <a:noFill/>
              </a:ln>
              <a:solidFill>
                <a:prstClr val="white"/>
              </a:solidFill>
              <a:effectLst/>
              <a:uLnTx/>
              <a:uFillTx/>
              <a:latin typeface="Sakkal Majalla" panose="02000000000000000000" pitchFamily="2" charset="-78"/>
              <a:ea typeface="+mn-ea"/>
              <a:cs typeface="Sakkal Majalla" panose="02000000000000000000" pitchFamily="2" charset="-78"/>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275" y="1245870"/>
            <a:ext cx="3663950" cy="2339340"/>
          </a:xfrm>
          <a:prstGeom prst="rect">
            <a:avLst/>
          </a:prstGeom>
          <a:ln>
            <a:noFill/>
          </a:ln>
          <a:effectLst>
            <a:softEdge rad="112500"/>
          </a:effectLst>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145" y="3848100"/>
            <a:ext cx="3775710" cy="2275205"/>
          </a:xfrm>
          <a:prstGeom prst="rect">
            <a:avLst/>
          </a:prstGeom>
          <a:ln>
            <a:noFill/>
          </a:ln>
          <a:effectLst>
            <a:softEdge rad="112500"/>
          </a:effectLst>
        </p:spPr>
      </p:pic>
      <p:grpSp>
        <p:nvGrpSpPr>
          <p:cNvPr id="17" name="Group 131"/>
          <p:cNvGrpSpPr/>
          <p:nvPr/>
        </p:nvGrpSpPr>
        <p:grpSpPr bwMode="auto">
          <a:xfrm>
            <a:off x="3479637" y="3037547"/>
            <a:ext cx="336550" cy="544513"/>
            <a:chOff x="3504" y="544"/>
            <a:chExt cx="2287" cy="1855"/>
          </a:xfrm>
        </p:grpSpPr>
        <p:sp>
          <p:nvSpPr>
            <p:cNvPr id="18" name="Line 129"/>
            <p:cNvSpPr>
              <a:spLocks noChangeShapeType="1"/>
            </p:cNvSpPr>
            <p:nvPr/>
          </p:nvSpPr>
          <p:spPr bwMode="auto">
            <a:xfrm>
              <a:off x="3504" y="568"/>
              <a:ext cx="2287" cy="1831"/>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 name="Line 130"/>
            <p:cNvSpPr>
              <a:spLocks noChangeShapeType="1"/>
            </p:cNvSpPr>
            <p:nvPr/>
          </p:nvSpPr>
          <p:spPr bwMode="auto">
            <a:xfrm flipV="1">
              <a:off x="3528" y="544"/>
              <a:ext cx="2144" cy="1807"/>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20" name="Freeform 132"/>
          <p:cNvSpPr/>
          <p:nvPr/>
        </p:nvSpPr>
        <p:spPr bwMode="auto">
          <a:xfrm>
            <a:off x="3466259" y="5601335"/>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93003</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E718D247-0D19-4512-A4CA-677213A4156A}"/>
</file>

<file path=customXml/itemProps2.xml><?xml version="1.0" encoding="utf-8"?>
<ds:datastoreItem xmlns:ds="http://schemas.openxmlformats.org/officeDocument/2006/customXml" ds:itemID="{44ABD3C2-E779-41EC-8DC3-2A6922A2F309}"/>
</file>

<file path=customXml/itemProps3.xml><?xml version="1.0" encoding="utf-8"?>
<ds:datastoreItem xmlns:ds="http://schemas.openxmlformats.org/officeDocument/2006/customXml" ds:itemID="{88B0FD3C-061D-44B0-ADA2-E7E0DFCE39E0}"/>
</file>

<file path=docProps/app.xml><?xml version="1.0" encoding="utf-8"?>
<Properties xmlns="http://schemas.openxmlformats.org/officeDocument/2006/extended-properties" xmlns:vt="http://schemas.openxmlformats.org/officeDocument/2006/docPropsVTypes">
  <TotalTime>14</TotalTime>
  <Words>1173</Words>
  <Application>Microsoft Office PowerPoint</Application>
  <PresentationFormat>Widescreen</PresentationFormat>
  <Paragraphs>94</Paragraphs>
  <Slides>3</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15" baseType="lpstr">
      <vt:lpstr>MS PGothic</vt:lpstr>
      <vt:lpstr>Aptos</vt:lpstr>
      <vt:lpstr>Arial</vt:lpstr>
      <vt:lpstr>Calibri</vt:lpstr>
      <vt:lpstr>Calibri Light</vt:lpstr>
      <vt:lpstr>Sakkal Majalla</vt:lpstr>
      <vt:lpstr>Segoe UI</vt:lpstr>
      <vt:lpstr>Tahoma</vt:lpstr>
      <vt:lpstr>Times New Roman</vt:lpstr>
      <vt:lpstr>Wingdings</vt:lpstr>
      <vt:lpstr>1_Office Theme</vt:lpstr>
      <vt:lpstr>think-cell Slide</vt:lpstr>
      <vt:lpstr>PowerPoint Presentation</vt:lpstr>
      <vt:lpstr>  Effective Learning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HiPo_06 _MVI_PIM_1163054</dc:title>
  <dc:creator>Rawahi, Ahmed MSE34</dc:creator>
  <cp:lastModifiedBy>Masroori, Ahmed MSE31</cp:lastModifiedBy>
  <cp:revision>4</cp:revision>
  <dcterms:created xsi:type="dcterms:W3CDTF">2024-10-19T17:20:28Z</dcterms:created>
  <dcterms:modified xsi:type="dcterms:W3CDTF">2026-06-22T05:24:25Z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