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Masters/slideMaster1.xml" ContentType="application/vnd.openxmlformats-officedocument.presentationml.slideMaster+xml"/>
  <Override PartName="/ppt/slideLayouts/slideLayout7.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tags/tag7.xml" ContentType="application/vnd.openxmlformats-officedocument.presentationml.tags+xml"/>
  <Override PartName="/ppt/tags/tag6.xml" ContentType="application/vnd.openxmlformats-officedocument.presentationml.tags+xml"/>
  <Override PartName="/ppt/tags/tag5.xml" ContentType="application/vnd.openxmlformats-officedocument.presentationml.tags+xml"/>
  <Override PartName="/ppt/tags/tag4.xml" ContentType="application/vnd.openxmlformats-officedocument.presentationml.tags+xml"/>
  <Override PartName="/ppt/tags/tag3.xml" ContentType="application/vnd.openxmlformats-officedocument.presentationml.tags+xml"/>
  <Override PartName="/ppt/tags/tag2.xml" ContentType="application/vnd.openxmlformats-officedocument.presentationml.tag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
  </p:notesMasterIdLst>
  <p:sldIdLst>
    <p:sldId id="2147482455" r:id="rId2"/>
    <p:sldId id="350" r:id="rId3"/>
    <p:sldId id="2147482456"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804"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12" Type="http://schemas.openxmlformats.org/officeDocument/2006/relationships/customXml" Target="../customXml/item3.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openxmlformats.org/officeDocument/2006/relationships/customXml" Target="../customXml/item2.xml"/><Relationship Id="rId5" Type="http://schemas.openxmlformats.org/officeDocument/2006/relationships/notesMaster" Target="notesMasters/notesMaster1.xml"/><Relationship Id="rId10"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A28AD7-D032-46EC-B304-60234A61BDFD}" type="datetimeFigureOut">
              <a:rPr lang="en-US" smtClean="0"/>
              <a:t>22/06/2026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CF33EA-CEC0-4DFF-B84D-19B6C6B1E222}" type="slidenum">
              <a:rPr lang="en-US" smtClean="0"/>
              <a:t>‹#›</a:t>
            </a:fld>
            <a:endParaRPr lang="en-US"/>
          </a:p>
        </p:txBody>
      </p:sp>
    </p:spTree>
    <p:extLst>
      <p:ext uri="{BB962C8B-B14F-4D97-AF65-F5344CB8AC3E}">
        <p14:creationId xmlns:p14="http://schemas.microsoft.com/office/powerpoint/2010/main" val="1018596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A short description should be provided without mentioning names of contractors or individuals.  You should include, what happened, to who (by job title) and what injuries this resulted in.  Nothing more!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Four to five bullet points highlighting the main findings from the investigation.  Remember the target audience is the front line staff so this should be written in simple terms in a way that everyone can understand.</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strap line should be the main point you want to get across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images should be self explanatory, what went wrong (if you create a reconstruction please ensure you do not put people at risk) and below how it should be done.   </a:t>
            </a: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8714CE-FB4E-4316-BED5-DE0DF6B1D8E5}"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11354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Make a list of closed questions (only ‘yes’ or ‘no’ as an answer) to ask others if they have the same issues based on the management or HSE-MS failings or shortfalls identified in the investigation.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Imagine you have to audit other companies to see if they could have the same issues.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These questions should start with: Do you ensure…………………?</a:t>
            </a:r>
            <a:endParaRPr kumimoji="0" lang="en-US" sz="1200" b="0" i="0" u="none" strike="noStrike" kern="1200" cap="none" spc="0" normalizeH="0" baseline="0" noProof="0" dirty="0">
              <a:ln>
                <a:noFill/>
              </a:ln>
              <a:solidFill>
                <a:srgbClr val="000000"/>
              </a:solidFill>
              <a:effectLst/>
              <a:uLnTx/>
              <a:uFillTx/>
              <a:ea typeface="+mn-ea"/>
              <a:cs typeface="Calibri" panose="020F0502020204030204" pitchFamily="34" charset="0"/>
            </a:endParaRP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8714CE-FB4E-4316-BED5-DE0DF6B1D8E5}"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205451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A short description should be provided without mentioning names of contractors or individuals.  You should include, what happened, to who (by job title) and what injuries this resulted in.  Nothing more!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Four to five bullet points highlighting the main findings from the investigation.  Remember the target audience is the front line staff so this should be written in simple terms in a way that everyone can understand.</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strap line should be the main point you want to get across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images should be self explanatory, what went wrong (if you create a reconstruction please ensure you do not put people at risk) and below how it should be done.   </a:t>
            </a: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8714CE-FB4E-4316-BED5-DE0DF6B1D8E5}"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9517438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5" Type="http://schemas.openxmlformats.org/officeDocument/2006/relationships/tags" Target="../tags/tag5.xml"/><Relationship Id="rId10" Type="http://schemas.openxmlformats.org/officeDocument/2006/relationships/image" Target="../media/image4.emf"/><Relationship Id="rId4" Type="http://schemas.openxmlformats.org/officeDocument/2006/relationships/tags" Target="../tags/tag4.xml"/><Relationship Id="rId9" Type="http://schemas.openxmlformats.org/officeDocument/2006/relationships/oleObject" Target="../embeddings/oleObject1.bin"/></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22/06/2026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40139924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71B9F12B-012B-511E-E1AF-940C15C48F38}"/>
              </a:ext>
            </a:extLst>
          </p:cNvPr>
          <p:cNvSpPr>
            <a:spLocks noGrp="1"/>
          </p:cNvSpPr>
          <p:nvPr>
            <p:ph type="dt" sz="half" idx="10"/>
          </p:nvPr>
        </p:nvSpPr>
        <p:spPr/>
        <p:txBody>
          <a:bodyPr/>
          <a:lstStyle/>
          <a:p>
            <a:fld id="{44F6AEF2-20D4-7547-BF78-1F3F36FB60DC}" type="datetimeFigureOut">
              <a:rPr lang="en-US" smtClean="0"/>
              <a:pPr/>
              <a:t>22/06/2026</a:t>
            </a:fld>
            <a:endParaRPr lang="en-US" dirty="0"/>
          </a:p>
        </p:txBody>
      </p:sp>
      <p:sp>
        <p:nvSpPr>
          <p:cNvPr id="8" name="Footer Placeholder 7">
            <a:extLst>
              <a:ext uri="{FF2B5EF4-FFF2-40B4-BE49-F238E27FC236}">
                <a16:creationId xmlns:a16="http://schemas.microsoft.com/office/drawing/2014/main" id="{12153C70-2C6D-7EF6-9D8B-F252F2B79470}"/>
              </a:ext>
            </a:extLst>
          </p:cNvPr>
          <p:cNvSpPr>
            <a:spLocks noGrp="1"/>
          </p:cNvSpPr>
          <p:nvPr>
            <p:ph type="ftr" sz="quarter" idx="11"/>
          </p:nvPr>
        </p:nvSpPr>
        <p:spPr/>
        <p:txBody>
          <a:bodyPr/>
          <a:lstStyle/>
          <a:p>
            <a:r>
              <a:rPr lang="en-US"/>
              <a:t>Confidential - Not to be shared outside of PDO/PDO contractors </a:t>
            </a:r>
          </a:p>
          <a:p>
            <a:endParaRPr lang="en-US" dirty="0"/>
          </a:p>
        </p:txBody>
      </p:sp>
      <p:sp>
        <p:nvSpPr>
          <p:cNvPr id="9" name="Slide Number Placeholder 8">
            <a:extLst>
              <a:ext uri="{FF2B5EF4-FFF2-40B4-BE49-F238E27FC236}">
                <a16:creationId xmlns:a16="http://schemas.microsoft.com/office/drawing/2014/main" id="{5F370DFB-2757-20B9-7E69-B0B0CE960C83}"/>
              </a:ext>
            </a:extLst>
          </p:cNvPr>
          <p:cNvSpPr>
            <a:spLocks noGrp="1"/>
          </p:cNvSpPr>
          <p:nvPr>
            <p:ph type="sldNum" sz="quarter" idx="12"/>
          </p:nvPr>
        </p:nvSpPr>
        <p:spPr/>
        <p:txBody>
          <a:body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9189053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22/06/2026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3138482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22/06/2026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83159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22/06/2026</a:t>
            </a:fld>
            <a:endParaRPr lang="en-US" dirty="0"/>
          </a:p>
        </p:txBody>
      </p:sp>
      <p:sp>
        <p:nvSpPr>
          <p:cNvPr id="8" name="Footer Placeholder 7"/>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9" name="Slide Number Placeholder 8"/>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41677149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22/06/2026</a:t>
            </a:fld>
            <a:endParaRPr lang="en-US" dirty="0"/>
          </a:p>
        </p:txBody>
      </p:sp>
      <p:sp>
        <p:nvSpPr>
          <p:cNvPr id="4" name="Footer Placeholder 3"/>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52720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22/06/2026</a:t>
            </a:fld>
            <a:endParaRPr lang="en-US" dirty="0"/>
          </a:p>
        </p:txBody>
      </p:sp>
      <p:sp>
        <p:nvSpPr>
          <p:cNvPr id="3" name="Footer Placeholder 2"/>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534535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22/06/2026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45052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22/06/2026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30520267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22/06/2026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46030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22/06/2026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936334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405404246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err="1">
              <a:solidFill>
                <a:schemeClr val="bg1"/>
              </a:solidFill>
              <a:latin typeface="Arial" panose="020B0604020202020204" pitchFamily="34" charset="0"/>
              <a:ea typeface="+mj-ea"/>
              <a:cs typeface="Arial" panose="020B0604020202020204" pitchFamily="34" charset="0"/>
              <a:sym typeface="Arial" panose="020B0604020202020204" pitchFamily="34" charset="0"/>
            </a:endParaRPr>
          </a:p>
        </p:txBody>
      </p:sp>
      <p:sp>
        <p:nvSpPr>
          <p:cNvPr id="15" name="2. Slide Title">
            <a:extLst>
              <a:ext uri="{FF2B5EF4-FFF2-40B4-BE49-F238E27FC236}">
                <a16:creationId xmlns:a16="http://schemas.microsoft.com/office/drawing/2014/main" id="{699FD2C4-82B5-475E-9235-DB128978B618}"/>
              </a:ext>
            </a:extLst>
          </p:cNvPr>
          <p:cNvSpPr>
            <a:spLocks noGrp="1"/>
          </p:cNvSpPr>
          <p:nvPr>
            <p:ph type="title"/>
            <p:custDataLst>
              <p:tags r:id="rId3"/>
            </p:custDataLst>
          </p:nvPr>
        </p:nvSpPr>
        <p:spPr>
          <a:xfrm>
            <a:off x="554736" y="519011"/>
            <a:ext cx="11082528" cy="384721"/>
          </a:xfrm>
        </p:spPr>
        <p:txBody>
          <a:bodyPr vert="horz" wrap="square" lIns="0" tIns="0" rIns="0" bIns="0" rtlCol="0" anchor="b" anchorCtr="0">
            <a:spAutoFit/>
          </a:bodyPr>
          <a:lstStyle>
            <a:lvl1pPr>
              <a:defRPr lang="en-US" dirty="0">
                <a:latin typeface="Arial" panose="020B0604020202020204" pitchFamily="34" charset="0"/>
                <a:cs typeface="Arial" panose="020B0604020202020204" pitchFamily="34" charset="0"/>
                <a:sym typeface="Arial" panose="020B0604020202020204" pitchFamily="34" charset="0"/>
              </a:defRPr>
            </a:lvl1pPr>
          </a:lstStyle>
          <a:p>
            <a:pPr lvl="0"/>
            <a:r>
              <a:rPr lang="en-US"/>
              <a:t>Click to edit Master title style</a:t>
            </a:r>
            <a:endParaRPr lang="en-US" dirty="0"/>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4"/>
            </p:custDataLst>
          </p:nvPr>
        </p:nvSpPr>
        <p:spPr>
          <a:xfrm>
            <a:off x="554736" y="903861"/>
            <a:ext cx="11082528" cy="276999"/>
          </a:xfrm>
          <a:prstGeom prst="rect">
            <a:avLst/>
          </a:prstGeom>
        </p:spPr>
        <p:txBody>
          <a:bodyPr vert="horz" wrap="square" lIns="0" tIns="0" rIns="0" bIns="0" rtlCol="0">
            <a:spAutoFit/>
          </a:bodyPr>
          <a:lstStyle>
            <a:lvl1pPr>
              <a:defRPr lang="en-US" sz="1800" b="0" dirty="0">
                <a:latin typeface="Arial" panose="020B0604020202020204" pitchFamily="34" charset="0"/>
                <a:cs typeface="Arial" panose="020B0604020202020204" pitchFamily="34" charset="0"/>
                <a:sym typeface="Arial" panose="020B0604020202020204" pitchFamily="34" charset="0"/>
              </a:defRPr>
            </a:lvl1pPr>
          </a:lstStyle>
          <a:p>
            <a:pPr lvl="0">
              <a:buNone/>
            </a:pPr>
            <a:r>
              <a:rPr lang="en-US"/>
              <a:t>Click to edit Master subtitle style</a:t>
            </a:r>
            <a:endParaRPr lang="en-US" dirty="0"/>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tx1"/>
                </a:solidFill>
                <a:latin typeface="Arial" panose="020B0604020202020204" pitchFamily="34" charset="0"/>
                <a:ea typeface="+mn-ea"/>
                <a:cs typeface="Arial" panose="020B0604020202020204" pitchFamily="34" charset="0"/>
                <a:sym typeface="Arial" panose="020B0604020202020204" pitchFamily="34" charset="0"/>
              </a:rPr>
              <a:pPr algn="r" defTabSz="610744" fontAlgn="auto">
                <a:spcBef>
                  <a:spcPts val="0"/>
                </a:spcBef>
                <a:spcAft>
                  <a:spcPts val="0"/>
                </a:spcAft>
                <a:defRPr/>
              </a:pPr>
              <a:t>‹#›</a:t>
            </a:fld>
            <a:endParaRPr lang="en-US" sz="900" b="0" dirty="0">
              <a:solidFill>
                <a:schemeClr val="tx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6"/>
            </p:custDataLst>
          </p:nvPr>
        </p:nvSpPr>
        <p:spPr>
          <a:xfrm>
            <a:off x="554734" y="6498754"/>
            <a:ext cx="10058400"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latin typeface="Arial" panose="020B0604020202020204" pitchFamily="34" charset="0"/>
                <a:cs typeface="Arial" panose="020B0604020202020204" pitchFamily="34" charset="0"/>
                <a:sym typeface="Arial" panose="020B0604020202020204" pitchFamily="34" charset="0"/>
              </a:rPr>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a:defRPr lang="en-US" sz="800" b="0" dirty="0">
                <a:latin typeface="Arial" panose="020B0604020202020204" pitchFamily="34" charset="0"/>
                <a:cs typeface="Arial" panose="020B0604020202020204" pitchFamily="34" charset="0"/>
                <a:sym typeface="Arial" panose="020B0604020202020204" pitchFamily="34" charset="0"/>
              </a:defRPr>
            </a:lvl1pPr>
          </a:lstStyle>
          <a:p>
            <a:pPr lvl="0">
              <a:buNone/>
            </a:pPr>
            <a:r>
              <a:rPr lang="en-US" dirty="0"/>
              <a:t>Add tracker</a:t>
            </a:r>
          </a:p>
        </p:txBody>
      </p:sp>
    </p:spTree>
    <p:extLst>
      <p:ext uri="{BB962C8B-B14F-4D97-AF65-F5344CB8AC3E}">
        <p14:creationId xmlns:p14="http://schemas.microsoft.com/office/powerpoint/2010/main" val="28818761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alibri" panose="020F0502020204030204" pitchFamily="34" charset="0"/>
              </a:defRPr>
            </a:lvl1pPr>
          </a:lstStyle>
          <a:p>
            <a:fld id="{44F6AEF2-20D4-7547-BF78-1F3F36FB60DC}" type="datetimeFigureOut">
              <a:rPr lang="en-US" smtClean="0"/>
              <a:pPr/>
              <a:t>22/06/2026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alibri" panose="020F0502020204030204" pitchFamily="34" charset="0"/>
              </a:defRPr>
            </a:lvl1pPr>
          </a:lstStyle>
          <a:p>
            <a:r>
              <a:rPr lang="en-US" dirty="0"/>
              <a:t>Confidential - Not to be shared outside of PDO/PDO contractors </a:t>
            </a:r>
          </a:p>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alibri" panose="020F0502020204030204" pitchFamily="34" charset="0"/>
              </a:defRPr>
            </a:lvl1pPr>
          </a:lstStyle>
          <a:p>
            <a:fld id="{7A6F64E4-CF39-E842-A871-400C57C21E39}" type="slidenum">
              <a:rPr lang="en-US" smtClean="0"/>
              <a:pPr/>
              <a:t>‹#›</a:t>
            </a:fld>
            <a:endParaRPr lang="en-US" dirty="0"/>
          </a:p>
        </p:txBody>
      </p:sp>
      <p:pic>
        <p:nvPicPr>
          <p:cNvPr id="7" name="Picture 6">
            <a:extLst>
              <a:ext uri="{FF2B5EF4-FFF2-40B4-BE49-F238E27FC236}">
                <a16:creationId xmlns:a16="http://schemas.microsoft.com/office/drawing/2014/main" id="{2F5837F4-0EF0-4EB8-A16D-265E78EE0C93}"/>
              </a:ext>
            </a:extLst>
          </p:cNvPr>
          <p:cNvPicPr>
            <a:picLocks noChangeAspect="1"/>
          </p:cNvPicPr>
          <p:nvPr userDrawn="1"/>
        </p:nvPicPr>
        <p:blipFill>
          <a:blip r:embed="rId14"/>
          <a:stretch>
            <a:fillRect/>
          </a:stretch>
        </p:blipFill>
        <p:spPr>
          <a:xfrm>
            <a:off x="0" y="0"/>
            <a:ext cx="386366" cy="6858000"/>
          </a:xfrm>
          <a:prstGeom prst="rect">
            <a:avLst/>
          </a:prstGeom>
        </p:spPr>
      </p:pic>
      <p:grpSp>
        <p:nvGrpSpPr>
          <p:cNvPr id="8" name="Group 7">
            <a:extLst>
              <a:ext uri="{FF2B5EF4-FFF2-40B4-BE49-F238E27FC236}">
                <a16:creationId xmlns:a16="http://schemas.microsoft.com/office/drawing/2014/main" id="{E9B523F6-A9A3-46FE-B2B7-E53C7D2853E4}"/>
              </a:ext>
            </a:extLst>
          </p:cNvPr>
          <p:cNvGrpSpPr/>
          <p:nvPr userDrawn="1"/>
        </p:nvGrpSpPr>
        <p:grpSpPr>
          <a:xfrm>
            <a:off x="9289915" y="6117536"/>
            <a:ext cx="2340722" cy="740868"/>
            <a:chOff x="9289915" y="6117536"/>
            <a:chExt cx="2340722" cy="740868"/>
          </a:xfrm>
        </p:grpSpPr>
        <p:pic>
          <p:nvPicPr>
            <p:cNvPr id="9" name="Picture 8">
              <a:extLst>
                <a:ext uri="{FF2B5EF4-FFF2-40B4-BE49-F238E27FC236}">
                  <a16:creationId xmlns:a16="http://schemas.microsoft.com/office/drawing/2014/main" id="{95D186BF-73E8-40E9-BF74-18F83D802152}"/>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9289915" y="6117536"/>
              <a:ext cx="2340722" cy="381553"/>
            </a:xfrm>
            <a:prstGeom prst="rect">
              <a:avLst/>
            </a:prstGeom>
          </p:spPr>
        </p:pic>
        <p:pic>
          <p:nvPicPr>
            <p:cNvPr id="10" name="Picture 9">
              <a:extLst>
                <a:ext uri="{FF2B5EF4-FFF2-40B4-BE49-F238E27FC236}">
                  <a16:creationId xmlns:a16="http://schemas.microsoft.com/office/drawing/2014/main" id="{A68DA85E-4B77-46C1-A974-11D1BE5A68EF}"/>
                </a:ext>
              </a:extLst>
            </p:cNvPr>
            <p:cNvPicPr>
              <a:picLocks noChangeAspect="1"/>
            </p:cNvPicPr>
            <p:nvPr/>
          </p:nvPicPr>
          <p:blipFill>
            <a:blip r:embed="rId16"/>
            <a:stretch>
              <a:fillRect/>
            </a:stretch>
          </p:blipFill>
          <p:spPr>
            <a:xfrm>
              <a:off x="9289915" y="6671146"/>
              <a:ext cx="2340722" cy="187258"/>
            </a:xfrm>
            <a:prstGeom prst="rect">
              <a:avLst/>
            </a:prstGeom>
          </p:spPr>
        </p:pic>
      </p:grpSp>
    </p:spTree>
    <p:extLst>
      <p:ext uri="{BB962C8B-B14F-4D97-AF65-F5344CB8AC3E}">
        <p14:creationId xmlns:p14="http://schemas.microsoft.com/office/powerpoint/2010/main" val="25515531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433680" y="1505411"/>
            <a:ext cx="7791263" cy="4339650"/>
          </a:xfrm>
          <a:prstGeom prst="rect">
            <a:avLst/>
          </a:prstGeom>
          <a:noFill/>
          <a:ln w="19050">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Tahoma" pitchFamily="34" charset="0"/>
                <a:ea typeface="+mn-ea"/>
                <a:cs typeface="+mn-cs"/>
              </a:rPr>
              <a:t>What happened?</a:t>
            </a:r>
            <a:endParaRPr kumimoji="0" lang="en-US" sz="1600" b="0" i="0" u="none" strike="noStrike" kern="1200" cap="none" spc="0" normalizeH="0" baseline="0" noProof="0" dirty="0">
              <a:ln>
                <a:noFill/>
              </a:ln>
              <a:solidFill>
                <a:srgbClr val="FF0000"/>
              </a:solidFill>
              <a:effectLst/>
              <a:uLnTx/>
              <a:uFillTx/>
              <a:latin typeface="Tahoma"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While Picking up the 3</a:t>
            </a:r>
            <a:r>
              <a:rPr kumimoji="0" lang="en-US" sz="1200" b="0" i="0" u="none" strike="noStrike" kern="1200" cap="none" spc="0" normalizeH="0" baseline="30000" noProof="0" dirty="0">
                <a:ln>
                  <a:noFill/>
                </a:ln>
                <a:solidFill>
                  <a:prstClr val="black"/>
                </a:solidFill>
                <a:effectLst/>
                <a:uLnTx/>
                <a:uFillTx/>
                <a:latin typeface="Calibri" panose="020F0502020204030204" pitchFamily="34" charset="0"/>
                <a:ea typeface="Calibri" panose="020F0502020204030204" pitchFamily="34" charset="0"/>
                <a:cs typeface="+mn-cs"/>
              </a:rPr>
              <a:t>rd</a:t>
            </a: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 joint of 2-7/8”  HT PAC pipes from the mouse hole using the 2-7/8” center latch drill pipe elevator and at about 20cm above the mouse hole, the Drill pipe joint slipped through the elevator bore and fall  back inside the mousehole.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No injury to personnel</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No equipment damage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Work was stopped and safety stand down performed.  </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rPr>
              <a:t>Why it happened/Finding :</a:t>
            </a:r>
            <a:endParaRPr kumimoji="0" lang="en-GB" altLang="zh-CN" sz="1600" b="1" i="0" u="none" strike="noStrike" kern="1200" cap="none" spc="0" normalizeH="0" baseline="0" noProof="0" dirty="0">
              <a:ln>
                <a:noFill/>
              </a:ln>
              <a:solidFill>
                <a:prstClr val="black"/>
              </a:solidFill>
              <a:effectLst/>
              <a:uLnTx/>
              <a:uFillTx/>
              <a:latin typeface="Tahoma" pitchFamily="34" charset="0"/>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rPr>
              <a:t>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Center latch elevator </a:t>
            </a:r>
            <a:r>
              <a:rPr kumimoji="0" lang="en-US" sz="1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was sent to rig site as per callout, without the right handling tools for </a:t>
            </a: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2-7/8” HT PAC pipe.</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rPr>
              <a:t> </a:t>
            </a:r>
            <a:r>
              <a:rPr kumimoji="0" lang="en-US" sz="1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D</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riller raised concern of missing lifting sub while Rigging up to Night Tool Pusher, however they missed to escalate the           matter to the next level</a:t>
            </a: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rPr>
              <a:t> </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S</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OP was not available for handling 2 7/8 PAC pipes. </a:t>
            </a: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The elevator was checked physically on joint and was holding, however the </a:t>
            </a:r>
            <a:r>
              <a:rPr kumimoji="0" lang="en-US" sz="1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dimensional check of 2 7/8” tool joint OD was not done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rPr>
              <a:t>Your learning from this incident..</a:t>
            </a:r>
          </a:p>
          <a:p>
            <a:pPr marL="114300" marR="0" lvl="0" indent="-114300" algn="just"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05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rPr>
              <a:t>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Always inspect and perform dimensional check prior to start the job including 3</a:t>
            </a:r>
            <a:r>
              <a:rPr kumimoji="0" lang="en-US" sz="1200" b="0" i="0" u="none" strike="noStrike" kern="1200" cap="none" spc="0" normalizeH="0" baseline="30000" noProof="0" dirty="0">
                <a:ln>
                  <a:noFill/>
                </a:ln>
                <a:solidFill>
                  <a:prstClr val="black"/>
                </a:solidFill>
                <a:effectLst/>
                <a:uLnTx/>
                <a:uFillTx/>
                <a:latin typeface="Calibri" panose="020F0502020204030204"/>
                <a:ea typeface="+mn-ea"/>
                <a:cs typeface="+mn-cs"/>
              </a:rPr>
              <a:t>rd</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party equipment</a:t>
            </a:r>
            <a:endParaRPr kumimoji="0" lang="en-US" sz="1200" b="0"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rPr>
              <a:t>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Always involve the Rig Manager and DSV for callout review and whenever there is unclarity</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Always ensure to have SOP for handling 2 7/8 PAC pipe.</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rPr>
              <a:t>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Always ensure to conduct an effective 7 steps of Musta’ed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p:txBody>
      </p:sp>
      <p:sp>
        <p:nvSpPr>
          <p:cNvPr id="13" name="Rectangle 8">
            <a:extLst>
              <a:ext uri="{FF2B5EF4-FFF2-40B4-BE49-F238E27FC236}">
                <a16:creationId xmlns:a16="http://schemas.microsoft.com/office/drawing/2014/main" id="{59D43B35-686F-4F9F-AEB7-36497BC783E8}"/>
              </a:ext>
            </a:extLst>
          </p:cNvPr>
          <p:cNvSpPr>
            <a:spLocks noChangeArrowheads="1"/>
          </p:cNvSpPr>
          <p:nvPr/>
        </p:nvSpPr>
        <p:spPr bwMode="auto">
          <a:xfrm>
            <a:off x="416361" y="630421"/>
            <a:ext cx="11626955" cy="338554"/>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18/02/2024</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HiPo#  , Near Miss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Drops</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lang="en-US" sz="1400" b="1" dirty="0">
                <a:solidFill>
                  <a:schemeClr val="accent1"/>
                </a:solidFill>
                <a:latin typeface="Tahoma" pitchFamily="34" charset="0"/>
              </a:rPr>
              <a:t>C4P</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    Activity:</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Pick up 2 7/8” PAC Pipe  </a:t>
            </a:r>
          </a:p>
        </p:txBody>
      </p:sp>
      <p:sp>
        <p:nvSpPr>
          <p:cNvPr id="14" name="Rectangle 13">
            <a:extLst>
              <a:ext uri="{FF2B5EF4-FFF2-40B4-BE49-F238E27FC236}">
                <a16:creationId xmlns:a16="http://schemas.microsoft.com/office/drawing/2014/main" id="{27AC772E-6015-4076-A0DC-005445BF4556}"/>
              </a:ext>
            </a:extLst>
          </p:cNvPr>
          <p:cNvSpPr/>
          <p:nvPr/>
        </p:nvSpPr>
        <p:spPr>
          <a:xfrm>
            <a:off x="416362" y="984640"/>
            <a:ext cx="6814756" cy="400110"/>
          </a:xfrm>
          <a:prstGeom prst="rect">
            <a:avLst/>
          </a:prstGeom>
          <a:solidFill>
            <a:srgbClr val="FFC0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D38B3"/>
                </a:solidFill>
                <a:effectLst/>
                <a:uLnTx/>
                <a:uFillTx/>
                <a:latin typeface="Arial" panose="020B0604020202020204" pitchFamily="34" charset="0"/>
                <a:ea typeface="+mn-ea"/>
                <a:cs typeface="Arial" panose="020B0604020202020204" pitchFamily="34" charset="0"/>
              </a:rPr>
              <a:t>Target Audience: </a:t>
            </a:r>
            <a:r>
              <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rPr>
              <a:t>Drilling </a:t>
            </a:r>
            <a:endParaRPr kumimoji="0" lang="en-US" sz="1800" b="1" i="0" u="none" strike="noStrike" kern="1200" cap="none" spc="0" normalizeH="0" baseline="0" noProof="0" dirty="0">
              <a:ln>
                <a:noFill/>
              </a:ln>
              <a:solidFill>
                <a:srgbClr val="FF0000"/>
              </a:solidFill>
              <a:effectLst/>
              <a:uLnTx/>
              <a:uFillTx/>
              <a:latin typeface="Calibri Light" panose="020F0302020204030204"/>
              <a:ea typeface="+mn-ea"/>
              <a:cs typeface="Calibri" pitchFamily="34" charset="0"/>
            </a:endParaRPr>
          </a:p>
        </p:txBody>
      </p:sp>
      <p:sp>
        <p:nvSpPr>
          <p:cNvPr id="15" name="Title 1">
            <a:extLst>
              <a:ext uri="{FF2B5EF4-FFF2-40B4-BE49-F238E27FC236}">
                <a16:creationId xmlns:a16="http://schemas.microsoft.com/office/drawing/2014/main" id="{8C774F04-A5A4-4EBD-93B5-DF1F74CE87CA}"/>
              </a:ext>
            </a:extLst>
          </p:cNvPr>
          <p:cNvSpPr txBox="1">
            <a:spLocks/>
          </p:cNvSpPr>
          <p:nvPr/>
        </p:nvSpPr>
        <p:spPr>
          <a:xfrm>
            <a:off x="346509" y="0"/>
            <a:ext cx="11845491" cy="532596"/>
          </a:xfrm>
          <a:prstGeom prst="rect">
            <a:avLst/>
          </a:prstGeom>
          <a:solidFill>
            <a:srgbClr val="FFC91D"/>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00B050"/>
                </a:solidFill>
                <a:effectLst/>
                <a:uLnTx/>
                <a:uFillTx/>
                <a:latin typeface="Tahoma" panose="020B0604030504040204" pitchFamily="34" charset="0"/>
                <a:ea typeface="Tahoma" panose="020B0604030504040204" pitchFamily="34" charset="0"/>
                <a:cs typeface="Tahoma" panose="020B0604030504040204" pitchFamily="34" charset="0"/>
              </a:rPr>
              <a:t>PDO Second Alert</a:t>
            </a: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rPr>
              <a:t>     </a:t>
            </a:r>
          </a:p>
        </p:txBody>
      </p:sp>
      <p:sp>
        <p:nvSpPr>
          <p:cNvPr id="2" name="TextBox 1">
            <a:extLst>
              <a:ext uri="{FF2B5EF4-FFF2-40B4-BE49-F238E27FC236}">
                <a16:creationId xmlns:a16="http://schemas.microsoft.com/office/drawing/2014/main" id="{79534F91-FFF5-4BE2-969F-08BDA81C29D8}"/>
              </a:ext>
            </a:extLst>
          </p:cNvPr>
          <p:cNvSpPr txBox="1"/>
          <p:nvPr/>
        </p:nvSpPr>
        <p:spPr>
          <a:xfrm>
            <a:off x="552848" y="6381497"/>
            <a:ext cx="7672095" cy="338554"/>
          </a:xfrm>
          <a:prstGeom prst="rect">
            <a:avLst/>
          </a:prstGeom>
          <a:solidFill>
            <a:schemeClr val="accent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00"/>
                </a:solidFill>
                <a:effectLst/>
                <a:uLnTx/>
                <a:uFillTx/>
                <a:latin typeface="Calibri" panose="020F0502020204030204"/>
                <a:ea typeface="+mn-ea"/>
                <a:cs typeface="+mn-cs"/>
              </a:rPr>
              <a:t>Always perform dimensional checks, and use proper tools for handling  2 7/8” PAC Pipe</a:t>
            </a:r>
          </a:p>
        </p:txBody>
      </p:sp>
      <p:pic>
        <p:nvPicPr>
          <p:cNvPr id="3" name="Picture 2" descr="Not using lifting sub while lifting the PAC pipe 2-7/8&quot;">
            <a:extLst>
              <a:ext uri="{FF2B5EF4-FFF2-40B4-BE49-F238E27FC236}">
                <a16:creationId xmlns:a16="http://schemas.microsoft.com/office/drawing/2014/main" id="{D162FC88-A6EB-0E8B-9D44-6B60CC9364BA}"/>
              </a:ext>
            </a:extLst>
          </p:cNvPr>
          <p:cNvPicPr>
            <a:picLocks noChangeAspect="1"/>
          </p:cNvPicPr>
          <p:nvPr/>
        </p:nvPicPr>
        <p:blipFill>
          <a:blip r:embed="rId3"/>
          <a:stretch>
            <a:fillRect/>
          </a:stretch>
        </p:blipFill>
        <p:spPr>
          <a:xfrm>
            <a:off x="8711009" y="988471"/>
            <a:ext cx="3480991" cy="2097865"/>
          </a:xfrm>
          <a:prstGeom prst="rect">
            <a:avLst/>
          </a:prstGeom>
        </p:spPr>
      </p:pic>
      <p:grpSp>
        <p:nvGrpSpPr>
          <p:cNvPr id="6" name="Group 131">
            <a:extLst>
              <a:ext uri="{FF2B5EF4-FFF2-40B4-BE49-F238E27FC236}">
                <a16:creationId xmlns:a16="http://schemas.microsoft.com/office/drawing/2014/main" id="{AB7F76C3-B921-4139-99D6-E25E2E64024C}"/>
              </a:ext>
            </a:extLst>
          </p:cNvPr>
          <p:cNvGrpSpPr>
            <a:grpSpLocks/>
          </p:cNvGrpSpPr>
          <p:nvPr/>
        </p:nvGrpSpPr>
        <p:grpSpPr bwMode="auto">
          <a:xfrm>
            <a:off x="11758320" y="2473693"/>
            <a:ext cx="258231" cy="497398"/>
            <a:chOff x="3504" y="544"/>
            <a:chExt cx="2287" cy="1855"/>
          </a:xfrm>
        </p:grpSpPr>
        <p:sp>
          <p:nvSpPr>
            <p:cNvPr id="16" name="Line 129">
              <a:extLst>
                <a:ext uri="{FF2B5EF4-FFF2-40B4-BE49-F238E27FC236}">
                  <a16:creationId xmlns:a16="http://schemas.microsoft.com/office/drawing/2014/main" id="{7C9DB3BB-4C45-4E1C-8153-70932167E504}"/>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17" name="Line 130">
              <a:extLst>
                <a:ext uri="{FF2B5EF4-FFF2-40B4-BE49-F238E27FC236}">
                  <a16:creationId xmlns:a16="http://schemas.microsoft.com/office/drawing/2014/main" id="{7E9AC540-A978-46C0-A6CF-A0428D4BD327}"/>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pSp>
      <p:pic>
        <p:nvPicPr>
          <p:cNvPr id="19" name="Picture 18">
            <a:extLst>
              <a:ext uri="{FF2B5EF4-FFF2-40B4-BE49-F238E27FC236}">
                <a16:creationId xmlns:a16="http://schemas.microsoft.com/office/drawing/2014/main" id="{D3D1A2C1-22CF-8964-48BE-149F60601F4F}"/>
              </a:ext>
            </a:extLst>
          </p:cNvPr>
          <p:cNvPicPr>
            <a:picLocks noChangeAspect="1"/>
          </p:cNvPicPr>
          <p:nvPr/>
        </p:nvPicPr>
        <p:blipFill>
          <a:blip r:embed="rId4"/>
          <a:stretch>
            <a:fillRect/>
          </a:stretch>
        </p:blipFill>
        <p:spPr>
          <a:xfrm>
            <a:off x="8711009" y="3542211"/>
            <a:ext cx="3480991" cy="2166139"/>
          </a:xfrm>
          <a:prstGeom prst="rect">
            <a:avLst/>
          </a:prstGeom>
        </p:spPr>
      </p:pic>
      <p:sp>
        <p:nvSpPr>
          <p:cNvPr id="20" name="Freeform 132">
            <a:extLst>
              <a:ext uri="{FF2B5EF4-FFF2-40B4-BE49-F238E27FC236}">
                <a16:creationId xmlns:a16="http://schemas.microsoft.com/office/drawing/2014/main" id="{A68310E0-CF63-4276-BC7B-52B36A6230C6}"/>
              </a:ext>
            </a:extLst>
          </p:cNvPr>
          <p:cNvSpPr>
            <a:spLocks/>
          </p:cNvSpPr>
          <p:nvPr/>
        </p:nvSpPr>
        <p:spPr bwMode="auto">
          <a:xfrm>
            <a:off x="11632588" y="4963428"/>
            <a:ext cx="410728" cy="457200"/>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5" name="TextBox 4">
            <a:extLst>
              <a:ext uri="{FF2B5EF4-FFF2-40B4-BE49-F238E27FC236}">
                <a16:creationId xmlns:a16="http://schemas.microsoft.com/office/drawing/2014/main" id="{F21930A6-0C42-12D4-8A2A-5ED47019744D}"/>
              </a:ext>
            </a:extLst>
          </p:cNvPr>
          <p:cNvSpPr txBox="1"/>
          <p:nvPr/>
        </p:nvSpPr>
        <p:spPr>
          <a:xfrm>
            <a:off x="9465276" y="3075042"/>
            <a:ext cx="252991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Elevator latched directly on DP</a:t>
            </a:r>
          </a:p>
        </p:txBody>
      </p:sp>
      <p:sp>
        <p:nvSpPr>
          <p:cNvPr id="9" name="TextBox 8">
            <a:extLst>
              <a:ext uri="{FF2B5EF4-FFF2-40B4-BE49-F238E27FC236}">
                <a16:creationId xmlns:a16="http://schemas.microsoft.com/office/drawing/2014/main" id="{62E353EA-4717-85D5-1935-2BB48C668646}"/>
              </a:ext>
            </a:extLst>
          </p:cNvPr>
          <p:cNvSpPr txBox="1"/>
          <p:nvPr/>
        </p:nvSpPr>
        <p:spPr>
          <a:xfrm>
            <a:off x="9465276" y="5733557"/>
            <a:ext cx="229304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Using lifting sub</a:t>
            </a:r>
          </a:p>
        </p:txBody>
      </p:sp>
    </p:spTree>
    <p:extLst>
      <p:ext uri="{BB962C8B-B14F-4D97-AF65-F5344CB8AC3E}">
        <p14:creationId xmlns:p14="http://schemas.microsoft.com/office/powerpoint/2010/main" val="27803435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45F78-3908-4D1A-82F1-C1ADC42E3FB1}"/>
              </a:ext>
            </a:extLst>
          </p:cNvPr>
          <p:cNvSpPr>
            <a:spLocks noGrp="1"/>
          </p:cNvSpPr>
          <p:nvPr>
            <p:ph type="title"/>
          </p:nvPr>
        </p:nvSpPr>
        <p:spPr>
          <a:xfrm>
            <a:off x="180870" y="-6892"/>
            <a:ext cx="12011130" cy="453582"/>
          </a:xfrm>
          <a:solidFill>
            <a:srgbClr val="FFC91D"/>
          </a:solidFill>
        </p:spPr>
        <p:txBody>
          <a:bodyPr>
            <a:normAutofit fontScale="90000"/>
          </a:bodyPr>
          <a:lstStyle/>
          <a:p>
            <a:pPr algn="ctr"/>
            <a:br>
              <a:rPr lang="en-GB" sz="2200" b="1" dirty="0">
                <a:solidFill>
                  <a:srgbClr val="00B050"/>
                </a:solidFill>
                <a:ea typeface="MS PGothic" pitchFamily="34" charset="-128"/>
              </a:rPr>
            </a:br>
            <a:br>
              <a:rPr lang="en-GB" sz="2200" b="1" dirty="0">
                <a:solidFill>
                  <a:srgbClr val="00B050"/>
                </a:solidFill>
                <a:ea typeface="MS PGothic" pitchFamily="34" charset="-128"/>
              </a:rPr>
            </a:br>
            <a:br>
              <a:rPr lang="en-GB" sz="2200" b="1" dirty="0">
                <a:solidFill>
                  <a:srgbClr val="00B050"/>
                </a:solidFill>
                <a:ea typeface="MS PGothic" pitchFamily="34" charset="-128"/>
              </a:rPr>
            </a:br>
            <a:r>
              <a:rPr lang="en-GB" sz="2700" b="1" dirty="0">
                <a:solidFill>
                  <a:srgbClr val="00B050"/>
                </a:solidFill>
                <a:ea typeface="MS PGothic" pitchFamily="34" charset="-128"/>
              </a:rPr>
              <a:t>Management self audit </a:t>
            </a:r>
            <a:br>
              <a:rPr lang="en-GB" sz="2700" b="1" dirty="0">
                <a:solidFill>
                  <a:srgbClr val="00B050"/>
                </a:solidFill>
                <a:ea typeface="MS PGothic" pitchFamily="34" charset="-128"/>
              </a:rPr>
            </a:br>
            <a:br>
              <a:rPr lang="en-GB" sz="2200" b="1" dirty="0">
                <a:solidFill>
                  <a:srgbClr val="00B050"/>
                </a:solidFill>
                <a:ea typeface="MS PGothic" pitchFamily="34" charset="-128"/>
              </a:rPr>
            </a:br>
            <a:endParaRPr lang="en-US" dirty="0"/>
          </a:p>
        </p:txBody>
      </p:sp>
      <p:sp>
        <p:nvSpPr>
          <p:cNvPr id="6" name="Rectangle 5">
            <a:extLst>
              <a:ext uri="{FF2B5EF4-FFF2-40B4-BE49-F238E27FC236}">
                <a16:creationId xmlns:a16="http://schemas.microsoft.com/office/drawing/2014/main" id="{2A4C66E9-CF65-4A0F-9A16-76B64C582F3A}"/>
              </a:ext>
            </a:extLst>
          </p:cNvPr>
          <p:cNvSpPr/>
          <p:nvPr/>
        </p:nvSpPr>
        <p:spPr>
          <a:xfrm>
            <a:off x="425605" y="1022338"/>
            <a:ext cx="10928195" cy="523220"/>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As a learning from this incident and ensure continual improvement all contract managers must review their HSE risk management against the questions asked below        </a:t>
            </a:r>
          </a:p>
        </p:txBody>
      </p:sp>
      <p:sp>
        <p:nvSpPr>
          <p:cNvPr id="7" name="Rectangle 6">
            <a:extLst>
              <a:ext uri="{FF2B5EF4-FFF2-40B4-BE49-F238E27FC236}">
                <a16:creationId xmlns:a16="http://schemas.microsoft.com/office/drawing/2014/main" id="{4D883F2B-B3CE-4AB4-AB99-0AA90A5717A9}"/>
              </a:ext>
            </a:extLst>
          </p:cNvPr>
          <p:cNvSpPr/>
          <p:nvPr/>
        </p:nvSpPr>
        <p:spPr>
          <a:xfrm>
            <a:off x="631902" y="1690641"/>
            <a:ext cx="10928195" cy="3077766"/>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ahoma" pitchFamily="34" charset="0"/>
                <a:ea typeface="+mn-ea"/>
                <a:cs typeface="+mn-cs"/>
              </a:rPr>
              <a:t>Confirm the following:</a:t>
            </a:r>
            <a:endParaRPr kumimoji="0" lang="en-US" sz="1800" b="0" i="0" u="none" strike="noStrike" kern="1200" cap="none" spc="0" normalizeH="0" baseline="0" noProof="0" dirty="0">
              <a:ln>
                <a:noFill/>
              </a:ln>
              <a:solidFill>
                <a:prstClr val="black"/>
              </a:solidFill>
              <a:effectLst/>
              <a:uLnTx/>
              <a:uFillTx/>
              <a:latin typeface="Tahoma"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rPr>
              <a:t>Do you ensure that your call out is aligned with the vendor’s 2 7/8 PAC pipes package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rPr>
              <a:t>Do you have specific SOP for handling 2 7/8” PAC pipe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rPr>
              <a:t>Do you ensure that dimensional checks are performed prior to pick up 2 7/8” PAC pipes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sym typeface="Wingdings" pitchFamily="2" charset="2"/>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rPr>
              <a:t>Do you involve Rig Manager and DSV to review the callout and whenever there is unclarity?</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sym typeface="Wingdings" pitchFamily="2" charset="2"/>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rPr>
              <a:t>Do you ensure proper implementation of Musta’ed process ?</a:t>
            </a:r>
            <a:endParaRPr kumimoji="0" lang="en-US"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sym typeface="Wingdings"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sym typeface="Wingdings" pitchFamily="2" charset="2"/>
            </a:endParaRPr>
          </a:p>
        </p:txBody>
      </p:sp>
      <p:sp>
        <p:nvSpPr>
          <p:cNvPr id="8" name="Rectangle 8">
            <a:extLst>
              <a:ext uri="{FF2B5EF4-FFF2-40B4-BE49-F238E27FC236}">
                <a16:creationId xmlns:a16="http://schemas.microsoft.com/office/drawing/2014/main" id="{FD577DAC-99C0-A79C-E9AD-B6BB1A6B79FB}"/>
              </a:ext>
            </a:extLst>
          </p:cNvPr>
          <p:cNvSpPr>
            <a:spLocks noChangeArrowheads="1"/>
          </p:cNvSpPr>
          <p:nvPr/>
        </p:nvSpPr>
        <p:spPr bwMode="auto">
          <a:xfrm>
            <a:off x="425605" y="477910"/>
            <a:ext cx="11626955" cy="338554"/>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18/02/2024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400" b="0" i="0" u="none" strike="noStrike" kern="1200" cap="none" spc="0" normalizeH="0" baseline="0" noProof="0" dirty="0">
                <a:ln>
                  <a:noFill/>
                </a:ln>
                <a:solidFill>
                  <a:prstClr val="black"/>
                </a:solidFill>
                <a:effectLst/>
                <a:uLnTx/>
                <a:uFillTx/>
                <a:latin typeface="Tahoma" pitchFamily="34" charset="0"/>
                <a:ea typeface="+mn-ea"/>
                <a:cs typeface="+mn-cs"/>
              </a:rPr>
              <a:t>2 7/8" PAC pipe fell inside mousehole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chemeClr val="accent1"/>
                </a:solidFill>
                <a:effectLst/>
                <a:uLnTx/>
                <a:uFillTx/>
                <a:latin typeface="Tahoma" pitchFamily="34" charset="0"/>
                <a:ea typeface="+mn-ea"/>
                <a:cs typeface="+mn-cs"/>
              </a:rPr>
              <a:t>DROPs</a:t>
            </a:r>
            <a:r>
              <a:rPr lang="en-US" sz="1200" b="1" dirty="0">
                <a:solidFill>
                  <a:schemeClr val="accent1"/>
                </a:solidFill>
                <a:latin typeface="Tahoma" pitchFamily="34" charset="0"/>
              </a:rPr>
              <a:t> </a:t>
            </a:r>
            <a:r>
              <a:rPr kumimoji="0" lang="en-US" sz="1600" b="1" i="0" u="none" strike="noStrike" kern="1200" cap="none" spc="0" normalizeH="0" baseline="0" noProof="0" dirty="0">
                <a:ln>
                  <a:noFill/>
                </a:ln>
                <a:solidFill>
                  <a:schemeClr val="accent1"/>
                </a:solidFill>
                <a:effectLst/>
                <a:uLnTx/>
                <a:uFillTx/>
                <a:latin typeface="Tahoma" pitchFamily="34" charset="0"/>
                <a:ea typeface="+mn-ea"/>
                <a:cs typeface="+mn-cs"/>
              </a:rPr>
              <a:t> </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kumimoji="0" lang="en-US" sz="1400" b="1" i="0" u="none" strike="noStrike" kern="1200" cap="none" spc="0" normalizeH="0" baseline="0" noProof="0" dirty="0">
                <a:ln>
                  <a:noFill/>
                </a:ln>
                <a:solidFill>
                  <a:schemeClr val="accent1"/>
                </a:solidFill>
                <a:effectLst/>
                <a:uLnTx/>
                <a:uFillTx/>
                <a:latin typeface="Tahoma" pitchFamily="34" charset="0"/>
                <a:ea typeface="+mn-ea"/>
                <a:cs typeface="+mn-cs"/>
              </a:rPr>
              <a:t>C4P</a:t>
            </a:r>
            <a:endParaRPr kumimoji="0" lang="en-US" sz="1600" b="1" i="0" u="none" strike="noStrike" kern="1200" cap="none" spc="0" normalizeH="0" baseline="0" noProof="0" dirty="0">
              <a:ln>
                <a:noFill/>
              </a:ln>
              <a:solidFill>
                <a:schemeClr val="accent1"/>
              </a:solidFill>
              <a:effectLst/>
              <a:uLnTx/>
              <a:uFillTx/>
              <a:latin typeface="Tahoma" pitchFamily="34" charset="0"/>
              <a:ea typeface="+mn-ea"/>
              <a:cs typeface="+mn-cs"/>
            </a:endParaRPr>
          </a:p>
        </p:txBody>
      </p:sp>
      <p:sp>
        <p:nvSpPr>
          <p:cNvPr id="2" name="Rectangle 1">
            <a:extLst>
              <a:ext uri="{FF2B5EF4-FFF2-40B4-BE49-F238E27FC236}">
                <a16:creationId xmlns:a16="http://schemas.microsoft.com/office/drawing/2014/main" id="{BC353F8A-9C95-A7AC-43EE-28B504D7F7EF}"/>
              </a:ext>
            </a:extLst>
          </p:cNvPr>
          <p:cNvSpPr/>
          <p:nvPr/>
        </p:nvSpPr>
        <p:spPr>
          <a:xfrm>
            <a:off x="297388" y="4960520"/>
            <a:ext cx="11894611" cy="101566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rgbClr val="FF0000"/>
                </a:solidFill>
                <a:latin typeface="Aptos" panose="02110004020202020204"/>
              </a:rPr>
              <a:t>Disclaimer </a:t>
            </a:r>
            <a:endParaRPr lang="en-US" sz="1200" dirty="0">
              <a:solidFill>
                <a:srgbClr val="FF0000"/>
              </a:solidFill>
              <a:latin typeface="Aptos" panose="02110004020202020204"/>
            </a:endParaRPr>
          </a:p>
          <a:p>
            <a:r>
              <a:rPr lang="en-US" sz="1200" dirty="0">
                <a:solidFill>
                  <a:srgbClr val="FF0000"/>
                </a:solidFill>
                <a:latin typeface="Aptos" panose="02110004020202020204"/>
              </a:rPr>
              <a:t>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extLst>
      <p:ext uri="{BB962C8B-B14F-4D97-AF65-F5344CB8AC3E}">
        <p14:creationId xmlns:p14="http://schemas.microsoft.com/office/powerpoint/2010/main" val="2560717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4252053" y="1298331"/>
            <a:ext cx="7791263" cy="5755422"/>
          </a:xfrm>
          <a:prstGeom prst="rect">
            <a:avLst/>
          </a:prstGeom>
          <a:noFill/>
          <a:ln w="19050">
            <a:noFill/>
            <a:miter lim="800000"/>
            <a:headEnd/>
            <a:tailEnd/>
          </a:ln>
        </p:spPr>
        <p:txBody>
          <a:bodyPr wrap="square">
            <a:spAutoFit/>
          </a:bodyPr>
          <a:lstStyle/>
          <a:p>
            <a:pPr marL="114300" marR="0" lvl="0" indent="-114300" algn="r" defTabSz="914400" rtl="1" eaLnBrk="1" fontAlgn="auto" latinLnBrk="0" hangingPunct="1">
              <a:lnSpc>
                <a:spcPct val="100000"/>
              </a:lnSpc>
              <a:spcBef>
                <a:spcPts val="0"/>
              </a:spcBef>
              <a:spcAft>
                <a:spcPts val="0"/>
              </a:spcAft>
              <a:buClrTx/>
              <a:buSzTx/>
              <a:buFontTx/>
              <a:buNone/>
              <a:tabLst/>
              <a:defRPr/>
            </a:pPr>
            <a:r>
              <a:rPr kumimoji="0" lang="ar-OM" sz="1800" b="1" i="0" u="none" strike="noStrike" kern="1200" cap="none" spc="0" normalizeH="0" baseline="0" noProof="0" dirty="0">
                <a:ln>
                  <a:noFill/>
                </a:ln>
                <a:solidFill>
                  <a:srgbClr val="FF0000"/>
                </a:solidFill>
                <a:effectLst/>
                <a:uLnTx/>
                <a:uFillTx/>
                <a:latin typeface="Sakkal Majalla" panose="02000000000000000000" pitchFamily="2" charset="-78"/>
                <a:ea typeface="+mn-ea"/>
                <a:cs typeface="Sakkal Majalla" panose="02000000000000000000" pitchFamily="2" charset="-78"/>
              </a:rPr>
              <a:t>ماذا حدث؟</a:t>
            </a:r>
            <a:endParaRPr kumimoji="0" lang="en-US" sz="1800" b="1" i="0" u="none" strike="noStrike" kern="1200" cap="none" spc="0" normalizeH="0" baseline="0" noProof="0" dirty="0">
              <a:ln>
                <a:noFill/>
              </a:ln>
              <a:solidFill>
                <a:srgbClr val="FF0000"/>
              </a:solidFill>
              <a:effectLst/>
              <a:uLnTx/>
              <a:uFillTx/>
              <a:latin typeface="Sakkal Majalla" panose="02000000000000000000" pitchFamily="2" charset="-78"/>
              <a:ea typeface="+mn-ea"/>
              <a:cs typeface="Sakkal Majalla"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OM" altLang="zh-CN" sz="1500" b="1" i="0" u="none" strike="noStrike" kern="1200" cap="none" spc="0" normalizeH="0" baseline="0" noProof="0" dirty="0">
                <a:ln>
                  <a:noFill/>
                </a:ln>
                <a:solidFill>
                  <a:prstClr val="black"/>
                </a:solidFill>
                <a:effectLst/>
                <a:uLnTx/>
                <a:uFillTx/>
                <a:latin typeface="Sakkal Majalla" panose="02000000000000000000" pitchFamily="2" charset="-78"/>
                <a:ea typeface="宋体" panose="02010600030101010101" pitchFamily="2" charset="-122"/>
                <a:cs typeface="Sakkal Majalla" panose="02000000000000000000" pitchFamily="2" charset="-78"/>
              </a:rPr>
              <a:t>شرح مفصَل عن الحا</a:t>
            </a:r>
            <a:r>
              <a:rPr kumimoji="0" lang="ar-OM" sz="1500" b="1" i="0" u="none" strike="noStrike" kern="1200" cap="none" spc="0" normalizeH="0" baseline="0" noProof="0" dirty="0">
                <a:ln>
                  <a:noFill/>
                </a:ln>
                <a:solidFill>
                  <a:prstClr val="black"/>
                </a:solidFill>
                <a:effectLst/>
                <a:uLnTx/>
                <a:uFillTx/>
                <a:latin typeface="Sakkal Majalla" panose="02000000000000000000" pitchFamily="2" charset="-78"/>
                <a:ea typeface="宋体" panose="02010600030101010101" pitchFamily="2" charset="-122"/>
                <a:cs typeface="Sakkal Majalla" panose="02000000000000000000" pitchFamily="2" charset="-78"/>
              </a:rPr>
              <a:t>دث</a:t>
            </a:r>
            <a:endParaRPr kumimoji="0" lang="en-US" altLang="zh-CN" sz="1500" b="1" i="0" u="none" strike="noStrike" kern="1200" cap="none" spc="0" normalizeH="0" baseline="0" noProof="0" dirty="0">
              <a:ln>
                <a:noFill/>
              </a:ln>
              <a:solidFill>
                <a:prstClr val="black"/>
              </a:solidFill>
              <a:effectLst/>
              <a:uLnTx/>
              <a:uFillTx/>
              <a:latin typeface="Sakkal Majalla" panose="02000000000000000000" pitchFamily="2" charset="-78"/>
              <a:ea typeface="宋体" panose="02010600030101010101" pitchFamily="2" charset="-122"/>
              <a:cs typeface="Sakkal Majalla"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OM" altLang="zh-CN" sz="1500" b="1"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Sakkal Majalla" panose="02000000000000000000" pitchFamily="2" charset="-78"/>
              </a:rPr>
              <a:t>أثناء رفع  ثالث أنوب حفر حجم  </a:t>
            </a:r>
            <a:r>
              <a:rPr kumimoji="0" lang="en-US" altLang="zh-CN" sz="1500" b="1"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Sakkal Majalla" panose="02000000000000000000" pitchFamily="2" charset="-78"/>
              </a:rPr>
              <a:t>2-7/8”</a:t>
            </a:r>
            <a:r>
              <a:rPr kumimoji="0" lang="ar-OM" altLang="zh-CN" sz="1500" b="1"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Sakkal Majalla" panose="02000000000000000000" pitchFamily="2" charset="-78"/>
              </a:rPr>
              <a:t> </a:t>
            </a:r>
            <a:r>
              <a:rPr kumimoji="0" lang="en-US" altLang="zh-CN" sz="1500" b="1"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Sakkal Majalla" panose="02000000000000000000" pitchFamily="2" charset="-78"/>
              </a:rPr>
              <a:t>HT Pac</a:t>
            </a:r>
            <a:r>
              <a:rPr kumimoji="0" lang="ar-OM" altLang="zh-CN" sz="1500" b="1"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Sakkal Majalla" panose="02000000000000000000" pitchFamily="2" charset="-78"/>
              </a:rPr>
              <a:t>  20 سم من الماوس هول  بستعمال حاملة الأنابيب  انزلق الانبوب من حاملة  الأنابيب  وسقط في الماوس هول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OM" altLang="zh-CN" sz="1500" b="1"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Sakkal Majalla" panose="02000000000000000000" pitchFamily="2" charset="-78"/>
              </a:rPr>
              <a:t>لاتوجد إصابات  لأي عامل في منصة الحفر  ولم تضضرر المعدة جراء هذه الحادثة</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OM" altLang="zh-CN" sz="1500" b="1"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Sakkal Majalla" panose="02000000000000000000" pitchFamily="2" charset="-78"/>
              </a:rPr>
              <a:t>تم إيقاف العمل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OM" altLang="zh-CN" sz="1500" b="1"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Sakkal Majalla" panose="02000000000000000000" pitchFamily="2" charset="-78"/>
              </a:rPr>
              <a:t>تمت مناقشة الخطأ مع فريق العمل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OM" altLang="zh-CN" sz="1200" b="1" i="0" u="none" strike="noStrike" kern="1200" cap="none" spc="0" normalizeH="0" baseline="0" noProof="0" dirty="0">
                <a:ln>
                  <a:noFill/>
                </a:ln>
                <a:solidFill>
                  <a:srgbClr val="0070C0"/>
                </a:solidFill>
                <a:effectLst/>
                <a:uLnTx/>
                <a:uFillTx/>
                <a:latin typeface="Calibri" panose="020F0502020204030204"/>
                <a:ea typeface="宋体" panose="02010600030101010101" pitchFamily="2" charset="-122"/>
                <a:cs typeface="Sakkal Majalla" panose="02000000000000000000" pitchFamily="2" charset="-78"/>
              </a:rPr>
              <a:t> </a:t>
            </a:r>
            <a:r>
              <a:rPr kumimoji="0" lang="ar-OM" altLang="zh-CN" sz="1800" b="1" i="0" u="none" strike="noStrike" kern="1200" cap="none" spc="0" normalizeH="0" baseline="0" noProof="0" dirty="0">
                <a:ln>
                  <a:noFill/>
                </a:ln>
                <a:solidFill>
                  <a:srgbClr val="0070C0"/>
                </a:solidFill>
                <a:effectLst/>
                <a:uLnTx/>
                <a:uFillTx/>
                <a:latin typeface="Sakkal Majalla" panose="02000000000000000000" pitchFamily="2" charset="-78"/>
                <a:ea typeface="宋体" panose="02010600030101010101" pitchFamily="2" charset="-122"/>
                <a:cs typeface="Sakkal Majalla" panose="02000000000000000000" pitchFamily="2" charset="-78"/>
              </a:rPr>
              <a:t>نتائج التحقيق:</a:t>
            </a:r>
            <a:endParaRPr kumimoji="0" lang="en-GB" altLang="zh-CN" sz="1800" b="1" i="0" u="none" strike="noStrike" kern="1200" cap="none" spc="0" normalizeH="0" baseline="0" noProof="0" dirty="0">
              <a:ln>
                <a:noFill/>
              </a:ln>
              <a:solidFill>
                <a:prstClr val="black"/>
              </a:solidFill>
              <a:effectLst/>
              <a:uLnTx/>
              <a:uFillTx/>
              <a:latin typeface="Sakkal Majalla" panose="02000000000000000000" pitchFamily="2" charset="-78"/>
              <a:ea typeface="等线" panose="02010600030101010101" pitchFamily="2" charset="-122"/>
              <a:cs typeface="Sakkal Majalla" panose="02000000000000000000" pitchFamily="2" charset="-78"/>
            </a:endParaRPr>
          </a:p>
          <a:p>
            <a:pPr marL="0" marR="0" lvl="0" indent="-228600" algn="r" defTabSz="457200" rtl="1"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ar-OM" sz="1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 </a:t>
            </a:r>
            <a:r>
              <a:rPr kumimoji="0" lang="ar-OM" sz="16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حاملة الأنابيب  كانت مرسله إلى موقع الحفاره من دون الأدوات الصحيحة  لرفع أنابيب حجم </a:t>
            </a:r>
            <a:r>
              <a:rPr kumimoji="0" lang="en-US" sz="16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2-7/8</a:t>
            </a:r>
            <a:r>
              <a:rPr kumimoji="0" lang="en-US" sz="1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a:t>
            </a:r>
            <a:endParaRPr kumimoji="0" lang="ar-OM" sz="1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a:p>
            <a:pPr marL="0" marR="0" lvl="0" indent="-228600" algn="r" defTabSz="457200" rtl="1"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ar-OM" sz="1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 </a:t>
            </a:r>
            <a:r>
              <a:rPr kumimoji="0" lang="ar-OM" sz="16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خطوات وإجراءات العمل كانت حاضره ولكن لم تنص على  إستخدام حاملة الأنابيب تلك لحمل ذات الأنابيب </a:t>
            </a:r>
          </a:p>
          <a:p>
            <a:pPr marL="0" marR="0" lvl="0" indent="-228600" algn="r" defTabSz="457200" rtl="1"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ar-OM" sz="1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a:t>
            </a:r>
            <a:r>
              <a:rPr kumimoji="0" lang="ar-OM" sz="16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لم يتم قياس أنابيب </a:t>
            </a:r>
            <a:r>
              <a:rPr kumimoji="0" lang="en-US" sz="16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2-7/8”</a:t>
            </a:r>
            <a:r>
              <a:rPr kumimoji="0" lang="ar-OM" sz="16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 بشكل المطلوب </a:t>
            </a:r>
          </a:p>
          <a:p>
            <a:pPr marL="0" marR="0" lvl="0" indent="-228600" algn="r" defTabSz="457200" rtl="1"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ar-OM" sz="16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نبه الحفار مسوؤل الفترة المسائية بإن </a:t>
            </a:r>
            <a:r>
              <a:rPr kumimoji="0" lang="en-US" sz="16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lifting sub</a:t>
            </a:r>
            <a:r>
              <a:rPr kumimoji="0" lang="ar-OM" sz="16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 مفقوده أثناء الرفع ومع ذلك تم إستكمال العمل للمرحلة التي تليها </a:t>
            </a:r>
          </a:p>
          <a:p>
            <a:pPr marL="114300" marR="0" lvl="0" indent="-114300" algn="just" defTabSz="457200" rtl="1" eaLnBrk="1" fontAlgn="auto" latinLnBrk="0" hangingPunct="1">
              <a:lnSpc>
                <a:spcPct val="100000"/>
              </a:lnSpc>
              <a:spcBef>
                <a:spcPts val="0"/>
              </a:spcBef>
              <a:spcAft>
                <a:spcPts val="0"/>
              </a:spcAft>
              <a:buClrTx/>
              <a:buSzTx/>
              <a:buFontTx/>
              <a:buNone/>
              <a:tabLst/>
              <a:defRPr/>
            </a:pPr>
            <a:r>
              <a:rPr kumimoji="0" lang="ar-OM" sz="1800" b="1" i="0" u="none" strike="noStrike" kern="1200" cap="none" spc="0" normalizeH="0" baseline="0" noProof="0" dirty="0">
                <a:ln>
                  <a:noFill/>
                </a:ln>
                <a:solidFill>
                  <a:srgbClr val="0070C0"/>
                </a:solidFill>
                <a:effectLst/>
                <a:uLnTx/>
                <a:uFillTx/>
                <a:latin typeface="Sakkal Majalla" panose="02000000000000000000" pitchFamily="2" charset="-78"/>
                <a:ea typeface="宋体" panose="02010600030101010101" pitchFamily="2" charset="-122"/>
                <a:cs typeface="Sakkal Majalla" panose="02000000000000000000" pitchFamily="2" charset="-78"/>
              </a:rPr>
              <a:t>الدروس المستفادة من الحادثة:</a:t>
            </a:r>
            <a:endParaRPr kumimoji="0" lang="en-US" sz="1600" b="0" i="0" u="none" strike="noStrike" kern="120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endParaRPr>
          </a:p>
          <a:p>
            <a:pPr marL="228600" marR="0" lvl="0" indent="-228600" algn="r" defTabSz="457200" rtl="1"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 </a:t>
            </a:r>
            <a:r>
              <a:rPr kumimoji="0" lang="ar-OM" sz="1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 </a:t>
            </a:r>
            <a:r>
              <a:rPr kumimoji="0" lang="ar-OM" sz="16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دائما" افحص أدوات العمل قبل البدء وإفحص أيضا" معدات شركات الطرف الثالث </a:t>
            </a:r>
          </a:p>
          <a:p>
            <a:pPr marL="228600" marR="0" lvl="0" indent="-228600" algn="r" defTabSz="457200" rtl="1"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ar-OM" sz="16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دائما" شارك مدير الحفر في عمل قبل بدء العمل في حالة عدم وضوح خطوات وطرق العمل</a:t>
            </a:r>
            <a:r>
              <a:rPr kumimoji="0" lang="en-US" sz="16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a:t>
            </a:r>
            <a:endParaRPr kumimoji="0" lang="ar-OM" sz="16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a:p>
            <a:pPr marL="228600" marR="0" lvl="0" indent="-228600" algn="r" defTabSz="457200" rtl="1"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ar-OM" sz="16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دائما تاكد من وجود  خطوات وإجراءات العمل لرفع أنابيب حجم </a:t>
            </a:r>
            <a:r>
              <a:rPr kumimoji="0" lang="en-US" sz="16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2-7/8</a:t>
            </a:r>
            <a:endParaRPr kumimoji="0" lang="ar-OM" sz="16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a:p>
            <a:pPr marL="228600" marR="0" lvl="0" indent="-228600" algn="r" defTabSz="457200" rtl="1"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ar-OM" sz="16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دائما" إبدء عملك بإستعمال خطوات مستعد السبعه وتأكد من تطبيقها </a:t>
            </a:r>
          </a:p>
          <a:p>
            <a:pPr marL="228600" marR="0" lvl="0" indent="-228600" algn="r" defTabSz="457200" rtl="1"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ar-OM" sz="1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a:p>
            <a:pPr marL="228600" marR="0" lvl="0" indent="-228600" algn="r" defTabSz="457200" rtl="1"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ar-OM" sz="1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a:p>
            <a:pPr marL="228600" marR="0" lvl="0" indent="-228600" algn="r" defTabSz="457200" rtl="1"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ar-OM" sz="1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a:p>
            <a:pPr marL="0" marR="0" lvl="0" indent="0" algn="r" defTabSz="457200" rtl="1" eaLnBrk="1" fontAlgn="auto" latinLnBrk="0" hangingPunct="1">
              <a:lnSpc>
                <a:spcPct val="100000"/>
              </a:lnSpc>
              <a:spcBef>
                <a:spcPts val="0"/>
              </a:spcBef>
              <a:spcAft>
                <a:spcPts val="0"/>
              </a:spcAft>
              <a:buClrTx/>
              <a:buSzTx/>
              <a:buFontTx/>
              <a:buNone/>
              <a:tabLst/>
              <a:defRPr/>
            </a:pPr>
            <a:r>
              <a:rPr kumimoji="0" lang="ar-OM" sz="16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 </a:t>
            </a:r>
          </a:p>
        </p:txBody>
      </p:sp>
      <p:sp>
        <p:nvSpPr>
          <p:cNvPr id="14" name="Rectangle 13">
            <a:extLst>
              <a:ext uri="{FF2B5EF4-FFF2-40B4-BE49-F238E27FC236}">
                <a16:creationId xmlns:a16="http://schemas.microsoft.com/office/drawing/2014/main" id="{27AC772E-6015-4076-A0DC-005445BF4556}"/>
              </a:ext>
            </a:extLst>
          </p:cNvPr>
          <p:cNvSpPr/>
          <p:nvPr/>
        </p:nvSpPr>
        <p:spPr>
          <a:xfrm>
            <a:off x="5514364" y="928999"/>
            <a:ext cx="6677636" cy="369332"/>
          </a:xfrm>
          <a:prstGeom prst="rect">
            <a:avLst/>
          </a:prstGeom>
          <a:solidFill>
            <a:srgbClr val="FFC000"/>
          </a:solid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OM" sz="1800" b="1" i="0" u="none" strike="noStrike" kern="1200" cap="none" spc="0" normalizeH="0" baseline="0" noProof="0" dirty="0">
                <a:ln>
                  <a:noFill/>
                </a:ln>
                <a:solidFill>
                  <a:srgbClr val="4472C4"/>
                </a:solidFill>
                <a:effectLst/>
                <a:uLnTx/>
                <a:uFillTx/>
                <a:latin typeface="Sakkal Majalla" panose="02000000000000000000" pitchFamily="2" charset="-78"/>
                <a:ea typeface="+mn-ea"/>
                <a:cs typeface="Sakkal Majalla" panose="02000000000000000000" pitchFamily="2" charset="-78"/>
              </a:rPr>
              <a:t>الفئة المستهدفة:</a:t>
            </a:r>
            <a:r>
              <a:rPr kumimoji="0" lang="en-US" sz="1800" b="1" i="0" u="none" strike="noStrike" kern="1200" cap="none" spc="0" normalizeH="0" baseline="0" noProof="0" dirty="0">
                <a:ln>
                  <a:noFill/>
                </a:ln>
                <a:solidFill>
                  <a:srgbClr val="4472C4"/>
                </a:solidFill>
                <a:effectLst/>
                <a:uLnTx/>
                <a:uFillTx/>
                <a:latin typeface="Sakkal Majalla" panose="02000000000000000000" pitchFamily="2" charset="-78"/>
                <a:ea typeface="+mn-ea"/>
                <a:cs typeface="Sakkal Majalla" panose="02000000000000000000" pitchFamily="2" charset="-78"/>
              </a:rPr>
              <a:t>  </a:t>
            </a:r>
            <a:r>
              <a:rPr kumimoji="0" lang="ar-OM" sz="1800" b="1" i="0" u="none" strike="noStrike" kern="1200" cap="none" spc="0" normalizeH="0" baseline="0" noProof="0" dirty="0">
                <a:ln>
                  <a:noFill/>
                </a:ln>
                <a:solidFill>
                  <a:srgbClr val="4472C4"/>
                </a:solidFill>
                <a:effectLst/>
                <a:uLnTx/>
                <a:uFillTx/>
                <a:latin typeface="Sakkal Majalla" panose="02000000000000000000" pitchFamily="2" charset="-78"/>
                <a:ea typeface="+mn-ea"/>
                <a:cs typeface="Sakkal Majalla" panose="02000000000000000000" pitchFamily="2" charset="-78"/>
              </a:rPr>
              <a:t> </a:t>
            </a:r>
            <a:endParaRPr kumimoji="0" lang="en-US" sz="1800" b="1" i="0" u="none" strike="noStrike" kern="1200" cap="none" spc="0" normalizeH="0" baseline="0" noProof="0" dirty="0">
              <a:ln>
                <a:noFill/>
              </a:ln>
              <a:solidFill>
                <a:srgbClr val="FF0000"/>
              </a:solidFill>
              <a:effectLst/>
              <a:uLnTx/>
              <a:uFillTx/>
              <a:latin typeface="Sakkal Majalla" panose="02000000000000000000" pitchFamily="2" charset="-78"/>
              <a:ea typeface="+mn-ea"/>
              <a:cs typeface="Sakkal Majalla" panose="02000000000000000000" pitchFamily="2" charset="-78"/>
            </a:endParaRPr>
          </a:p>
        </p:txBody>
      </p:sp>
      <p:sp>
        <p:nvSpPr>
          <p:cNvPr id="15" name="Title 1">
            <a:extLst>
              <a:ext uri="{FF2B5EF4-FFF2-40B4-BE49-F238E27FC236}">
                <a16:creationId xmlns:a16="http://schemas.microsoft.com/office/drawing/2014/main" id="{8C774F04-A5A4-4EBD-93B5-DF1F74CE87CA}"/>
              </a:ext>
            </a:extLst>
          </p:cNvPr>
          <p:cNvSpPr txBox="1">
            <a:spLocks/>
          </p:cNvSpPr>
          <p:nvPr/>
        </p:nvSpPr>
        <p:spPr>
          <a:xfrm>
            <a:off x="1" y="0"/>
            <a:ext cx="12192000" cy="532596"/>
          </a:xfrm>
          <a:prstGeom prst="rect">
            <a:avLst/>
          </a:prstGeom>
          <a:solidFill>
            <a:srgbClr val="FFC000"/>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00B050"/>
                </a:solidFill>
                <a:effectLst/>
                <a:uLnTx/>
                <a:uFillTx/>
                <a:latin typeface="Tahoma" panose="020B0604030504040204" pitchFamily="34" charset="0"/>
                <a:ea typeface="Tahoma" panose="020B0604030504040204" pitchFamily="34" charset="0"/>
                <a:cs typeface="Tahoma" panose="020B0604030504040204" pitchFamily="34" charset="0"/>
              </a:rPr>
              <a:t>PDO Second Alert</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1200" b="1" i="0" u="none" strike="noStrike" kern="1200" cap="none" spc="0" normalizeH="0" baseline="0" noProof="0" dirty="0">
              <a:ln>
                <a:noFill/>
              </a:ln>
              <a:solidFill>
                <a:srgbClr val="00B050"/>
              </a:solidFill>
              <a:effectLst/>
              <a:uLnTx/>
              <a:uFillTx/>
              <a:latin typeface="Tahoma" pitchFamily="34" charset="0"/>
              <a:ea typeface="+mj-ea"/>
              <a:cs typeface="+mj-cs"/>
            </a:endParaRPr>
          </a:p>
        </p:txBody>
      </p:sp>
      <p:sp>
        <p:nvSpPr>
          <p:cNvPr id="2" name="TextBox 1">
            <a:extLst>
              <a:ext uri="{FF2B5EF4-FFF2-40B4-BE49-F238E27FC236}">
                <a16:creationId xmlns:a16="http://schemas.microsoft.com/office/drawing/2014/main" id="{79534F91-FFF5-4BE2-969F-08BDA81C29D8}"/>
              </a:ext>
            </a:extLst>
          </p:cNvPr>
          <p:cNvSpPr txBox="1"/>
          <p:nvPr/>
        </p:nvSpPr>
        <p:spPr>
          <a:xfrm>
            <a:off x="2969944" y="6407714"/>
            <a:ext cx="6196212" cy="369332"/>
          </a:xfrm>
          <a:prstGeom prst="rect">
            <a:avLst/>
          </a:prstGeom>
          <a:solidFill>
            <a:schemeClr val="accent1"/>
          </a:solidFill>
        </p:spPr>
        <p:txBody>
          <a:bodyPr wrap="square" rtlCol="0">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OM" sz="1800" b="1" i="0" u="none" strike="noStrike" kern="1200" cap="none" spc="0" normalizeH="0" baseline="0" noProof="0" dirty="0">
                <a:ln>
                  <a:noFill/>
                </a:ln>
                <a:solidFill>
                  <a:srgbClr val="FFFF00"/>
                </a:solidFill>
                <a:effectLst/>
                <a:uLnTx/>
                <a:uFillTx/>
                <a:latin typeface="Sakkal Majalla" panose="02000000000000000000" pitchFamily="2" charset="-78"/>
                <a:ea typeface="+mn-ea"/>
                <a:cs typeface="Sakkal Majalla" panose="02000000000000000000" pitchFamily="2" charset="-78"/>
              </a:rPr>
              <a:t>دائما افحص أدوات العمل قبل البدء</a:t>
            </a:r>
            <a:r>
              <a:rPr kumimoji="0" lang="en-US" sz="1800" b="1" i="0" u="none" strike="noStrike" kern="1200" cap="none" spc="0" normalizeH="0" baseline="0" noProof="0" dirty="0">
                <a:ln>
                  <a:noFill/>
                </a:ln>
                <a:solidFill>
                  <a:srgbClr val="FFFF00"/>
                </a:solidFill>
                <a:effectLst/>
                <a:uLnTx/>
                <a:uFillTx/>
                <a:latin typeface="Sakkal Majalla" panose="02000000000000000000" pitchFamily="2" charset="-78"/>
                <a:ea typeface="+mn-ea"/>
                <a:cs typeface="Sakkal Majalla" panose="02000000000000000000" pitchFamily="2" charset="-78"/>
              </a:rPr>
              <a:t> </a:t>
            </a:r>
            <a:r>
              <a:rPr kumimoji="0" lang="ar-DZ" sz="1800" b="1" i="0" u="none" strike="noStrike" kern="1200" cap="none" spc="0" normalizeH="0" baseline="0" noProof="0" dirty="0">
                <a:ln>
                  <a:noFill/>
                </a:ln>
                <a:solidFill>
                  <a:srgbClr val="FFFF00"/>
                </a:solidFill>
                <a:effectLst/>
                <a:uLnTx/>
                <a:uFillTx/>
                <a:latin typeface="Sakkal Majalla" panose="02000000000000000000" pitchFamily="2" charset="-78"/>
                <a:ea typeface="+mn-ea"/>
                <a:cs typeface="Sakkal Majalla" panose="02000000000000000000" pitchFamily="2" charset="-78"/>
              </a:rPr>
              <a:t>واستخدم الأدوات المناسبة للتعامل مع أنابيب</a:t>
            </a:r>
            <a:r>
              <a:rPr kumimoji="0" lang="en-US" sz="1800" b="1" i="0" u="none" strike="noStrike" kern="1200" cap="none" spc="0" normalizeH="0" baseline="0" noProof="0" dirty="0">
                <a:ln>
                  <a:noFill/>
                </a:ln>
                <a:solidFill>
                  <a:srgbClr val="FFFF00"/>
                </a:solidFill>
                <a:effectLst/>
                <a:uLnTx/>
                <a:uFillTx/>
                <a:latin typeface="Sakkal Majalla" panose="02000000000000000000" pitchFamily="2" charset="-78"/>
                <a:ea typeface="+mn-ea"/>
                <a:cs typeface="Sakkal Majalla" panose="02000000000000000000" pitchFamily="2" charset="-78"/>
              </a:rPr>
              <a:t> 2 7/8”</a:t>
            </a:r>
            <a:r>
              <a:rPr kumimoji="0" lang="en-US" sz="1800" b="0" i="0" u="none" strike="noStrike" kern="1200" cap="none" spc="0" normalizeH="0" baseline="0" noProof="0" dirty="0">
                <a:ln>
                  <a:noFill/>
                </a:ln>
                <a:solidFill>
                  <a:srgbClr val="FFFF00"/>
                </a:solidFill>
                <a:effectLst/>
                <a:uLnTx/>
                <a:uFillTx/>
                <a:latin typeface="Sakkal Majalla" panose="02000000000000000000" pitchFamily="2" charset="-78"/>
                <a:ea typeface="+mn-ea"/>
                <a:cs typeface="Sakkal Majalla" panose="02000000000000000000" pitchFamily="2" charset="-78"/>
              </a:rPr>
              <a:t> </a:t>
            </a:r>
            <a:r>
              <a:rPr kumimoji="0" lang="ar-DZ" sz="1800" b="0" i="0" u="none" strike="noStrike" kern="1200" cap="none" spc="0" normalizeH="0" baseline="0" noProof="0" dirty="0">
                <a:ln>
                  <a:noFill/>
                </a:ln>
                <a:solidFill>
                  <a:srgbClr val="FFFF00"/>
                </a:solidFill>
                <a:effectLst/>
                <a:uLnTx/>
                <a:uFillTx/>
                <a:latin typeface="Sakkal Majalla" panose="02000000000000000000" pitchFamily="2" charset="-78"/>
                <a:ea typeface="+mn-ea"/>
                <a:cs typeface="Sakkal Majalla" panose="02000000000000000000" pitchFamily="2" charset="-78"/>
              </a:rPr>
              <a:t> </a:t>
            </a:r>
            <a:endParaRPr kumimoji="0" lang="ar-OM" sz="1800" b="0" i="0" u="none" strike="noStrike" kern="1200" cap="none" spc="0" normalizeH="0" baseline="0" noProof="0" dirty="0">
              <a:ln>
                <a:noFill/>
              </a:ln>
              <a:solidFill>
                <a:srgbClr val="FFFF00"/>
              </a:solidFill>
              <a:effectLst/>
              <a:uLnTx/>
              <a:uFillTx/>
              <a:latin typeface="Sakkal Majalla" panose="02000000000000000000" pitchFamily="2" charset="-78"/>
              <a:ea typeface="+mn-ea"/>
              <a:cs typeface="Sakkal Majalla" panose="02000000000000000000" pitchFamily="2" charset="-78"/>
            </a:endParaRPr>
          </a:p>
        </p:txBody>
      </p:sp>
      <p:pic>
        <p:nvPicPr>
          <p:cNvPr id="3" name="Picture 2" descr="Not using lifting sub while lifting the PAC pipe 2-7/8&quot;">
            <a:extLst>
              <a:ext uri="{FF2B5EF4-FFF2-40B4-BE49-F238E27FC236}">
                <a16:creationId xmlns:a16="http://schemas.microsoft.com/office/drawing/2014/main" id="{F28E9B72-81C0-CAAD-A518-8E33CEC4EB90}"/>
              </a:ext>
            </a:extLst>
          </p:cNvPr>
          <p:cNvPicPr>
            <a:picLocks noChangeAspect="1"/>
          </p:cNvPicPr>
          <p:nvPr/>
        </p:nvPicPr>
        <p:blipFill>
          <a:blip r:embed="rId3"/>
          <a:stretch>
            <a:fillRect/>
          </a:stretch>
        </p:blipFill>
        <p:spPr>
          <a:xfrm>
            <a:off x="186373" y="928999"/>
            <a:ext cx="3406976" cy="2179053"/>
          </a:xfrm>
          <a:prstGeom prst="rect">
            <a:avLst/>
          </a:prstGeom>
        </p:spPr>
      </p:pic>
      <p:grpSp>
        <p:nvGrpSpPr>
          <p:cNvPr id="5" name="Group 131">
            <a:extLst>
              <a:ext uri="{FF2B5EF4-FFF2-40B4-BE49-F238E27FC236}">
                <a16:creationId xmlns:a16="http://schemas.microsoft.com/office/drawing/2014/main" id="{D2AC029F-E326-4A86-60B2-942DF78EBDEF}"/>
              </a:ext>
            </a:extLst>
          </p:cNvPr>
          <p:cNvGrpSpPr>
            <a:grpSpLocks/>
          </p:cNvGrpSpPr>
          <p:nvPr/>
        </p:nvGrpSpPr>
        <p:grpSpPr bwMode="auto">
          <a:xfrm>
            <a:off x="2966412" y="2142281"/>
            <a:ext cx="336550" cy="578374"/>
            <a:chOff x="3504" y="544"/>
            <a:chExt cx="2287" cy="1855"/>
          </a:xfrm>
        </p:grpSpPr>
        <p:sp>
          <p:nvSpPr>
            <p:cNvPr id="6" name="Line 129">
              <a:extLst>
                <a:ext uri="{FF2B5EF4-FFF2-40B4-BE49-F238E27FC236}">
                  <a16:creationId xmlns:a16="http://schemas.microsoft.com/office/drawing/2014/main" id="{44C10F13-8E75-36D8-ED1B-D4C04500F14F}"/>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7" name="Line 130">
              <a:extLst>
                <a:ext uri="{FF2B5EF4-FFF2-40B4-BE49-F238E27FC236}">
                  <a16:creationId xmlns:a16="http://schemas.microsoft.com/office/drawing/2014/main" id="{F5A2E8C3-7D8A-E226-BA8D-B86F663087B4}"/>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pSp>
      <p:pic>
        <p:nvPicPr>
          <p:cNvPr id="17" name="Picture 16">
            <a:extLst>
              <a:ext uri="{FF2B5EF4-FFF2-40B4-BE49-F238E27FC236}">
                <a16:creationId xmlns:a16="http://schemas.microsoft.com/office/drawing/2014/main" id="{F68450A8-6FC0-BC98-7210-1B3230BFF3EB}"/>
              </a:ext>
            </a:extLst>
          </p:cNvPr>
          <p:cNvPicPr>
            <a:picLocks noChangeAspect="1"/>
          </p:cNvPicPr>
          <p:nvPr/>
        </p:nvPicPr>
        <p:blipFill>
          <a:blip r:embed="rId4"/>
          <a:stretch>
            <a:fillRect/>
          </a:stretch>
        </p:blipFill>
        <p:spPr>
          <a:xfrm>
            <a:off x="158457" y="3692211"/>
            <a:ext cx="3434892" cy="2236789"/>
          </a:xfrm>
          <a:prstGeom prst="rect">
            <a:avLst/>
          </a:prstGeom>
        </p:spPr>
      </p:pic>
      <p:sp>
        <p:nvSpPr>
          <p:cNvPr id="18" name="Freeform 132">
            <a:extLst>
              <a:ext uri="{FF2B5EF4-FFF2-40B4-BE49-F238E27FC236}">
                <a16:creationId xmlns:a16="http://schemas.microsoft.com/office/drawing/2014/main" id="{2D40D296-579A-7AFC-3434-824709B0572A}"/>
              </a:ext>
            </a:extLst>
          </p:cNvPr>
          <p:cNvSpPr>
            <a:spLocks/>
          </p:cNvSpPr>
          <p:nvPr/>
        </p:nvSpPr>
        <p:spPr bwMode="auto">
          <a:xfrm>
            <a:off x="2906087" y="4973961"/>
            <a:ext cx="457200" cy="457200"/>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19" name="Rectangle 8">
            <a:extLst>
              <a:ext uri="{FF2B5EF4-FFF2-40B4-BE49-F238E27FC236}">
                <a16:creationId xmlns:a16="http://schemas.microsoft.com/office/drawing/2014/main" id="{FC1C6548-B7DC-96C8-CE44-5AC0D7C4DA20}"/>
              </a:ext>
            </a:extLst>
          </p:cNvPr>
          <p:cNvSpPr>
            <a:spLocks noChangeArrowheads="1"/>
          </p:cNvSpPr>
          <p:nvPr/>
        </p:nvSpPr>
        <p:spPr bwMode="auto">
          <a:xfrm>
            <a:off x="416361" y="630421"/>
            <a:ext cx="11626955" cy="338554"/>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18/02/2024</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200" b="1" i="0" u="none" strike="noStrike" kern="1200" cap="none" spc="0" normalizeH="0" baseline="0" noProof="0" dirty="0" err="1">
                <a:ln>
                  <a:noFill/>
                </a:ln>
                <a:solidFill>
                  <a:srgbClr val="4472C4"/>
                </a:solidFill>
                <a:effectLst/>
                <a:uLnTx/>
                <a:uFillTx/>
                <a:latin typeface="Tahoma" pitchFamily="34" charset="0"/>
                <a:ea typeface="+mn-ea"/>
                <a:cs typeface="+mn-cs"/>
              </a:rPr>
              <a:t>HiPo</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 Near Miss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Drops</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Activity:</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Pick up 2 7/8” PAC Pipe  </a:t>
            </a:r>
          </a:p>
        </p:txBody>
      </p:sp>
      <p:sp>
        <p:nvSpPr>
          <p:cNvPr id="11" name="TextBox 10">
            <a:extLst>
              <a:ext uri="{FF2B5EF4-FFF2-40B4-BE49-F238E27FC236}">
                <a16:creationId xmlns:a16="http://schemas.microsoft.com/office/drawing/2014/main" id="{378B9F05-9133-1F6D-DDB3-360EC91FC2D0}"/>
              </a:ext>
            </a:extLst>
          </p:cNvPr>
          <p:cNvSpPr txBox="1"/>
          <p:nvPr/>
        </p:nvSpPr>
        <p:spPr>
          <a:xfrm>
            <a:off x="548641" y="3246243"/>
            <a:ext cx="18865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OM" sz="14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استخدام مباشر لحامل الانبوب</a:t>
            </a: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FACD3724-1BEC-9F80-2B4F-C6B5C3695D7D}"/>
              </a:ext>
            </a:extLst>
          </p:cNvPr>
          <p:cNvSpPr txBox="1"/>
          <p:nvPr/>
        </p:nvSpPr>
        <p:spPr>
          <a:xfrm>
            <a:off x="596767" y="6073690"/>
            <a:ext cx="2332825"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OM" sz="14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استخدام الطريقة الصحيحة</a:t>
            </a: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ar-OM" sz="14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a:t>
            </a: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ar-OM" sz="14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a:t>
            </a: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446656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xml><?xml version="1.0" encoding="utf-8"?>
<p:tagLst xmlns:a="http://schemas.openxmlformats.org/drawingml/2006/main" xmlns:r="http://schemas.openxmlformats.org/officeDocument/2006/relationships" xmlns:p="http://schemas.openxmlformats.org/presentationml/2006/main">
  <p:tag name="SHAPENAME" val="3. Subtitle"/>
</p:tagLst>
</file>

<file path=ppt/tags/tag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xml><?xml version="1.0" encoding="utf-8"?>
<p:tagLst xmlns:a="http://schemas.openxmlformats.org/drawingml/2006/main" xmlns:r="http://schemas.openxmlformats.org/officeDocument/2006/relationships" xmlns:p="http://schemas.openxmlformats.org/presentationml/2006/main">
  <p:tag name="SHAPENAME" val="5. Source"/>
</p:tagLst>
</file>

<file path=ppt/tags/tag7.xml><?xml version="1.0" encoding="utf-8"?>
<p:tagLst xmlns:a="http://schemas.openxmlformats.org/drawingml/2006/main" xmlns:r="http://schemas.openxmlformats.org/officeDocument/2006/relationships" xmlns:p="http://schemas.openxmlformats.org/presentationml/2006/main">
  <p:tag name="SHAPENAME" val="1. On-page tracker"/>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93004</DocId>
    <ImageCreateDate xmlns="4880E4F8-4B7D-4BDD-91E3-E10D47036ECA" xsi:nil="true"/>
    <wic_System_Copyright xmlns="http://schemas.microsoft.com/sharepoint/v3/fields" xsi:nil="true"/>
  </documentManagement>
</p:properties>
</file>

<file path=customXml/itemProps1.xml><?xml version="1.0" encoding="utf-8"?>
<ds:datastoreItem xmlns:ds="http://schemas.openxmlformats.org/officeDocument/2006/customXml" ds:itemID="{55868A62-037B-4890-A40D-BE3657CE6521}"/>
</file>

<file path=customXml/itemProps2.xml><?xml version="1.0" encoding="utf-8"?>
<ds:datastoreItem xmlns:ds="http://schemas.openxmlformats.org/officeDocument/2006/customXml" ds:itemID="{5DAE2233-BC0A-4BE1-A270-EB4270FEB80F}"/>
</file>

<file path=customXml/itemProps3.xml><?xml version="1.0" encoding="utf-8"?>
<ds:datastoreItem xmlns:ds="http://schemas.openxmlformats.org/officeDocument/2006/customXml" ds:itemID="{4A13447E-8EA5-4E3C-A4DA-CA96290E8C09}"/>
</file>

<file path=docProps/app.xml><?xml version="1.0" encoding="utf-8"?>
<Properties xmlns="http://schemas.openxmlformats.org/officeDocument/2006/extended-properties" xmlns:vt="http://schemas.openxmlformats.org/officeDocument/2006/docPropsVTypes">
  <TotalTime>33</TotalTime>
  <Words>1135</Words>
  <Application>Microsoft Office PowerPoint</Application>
  <PresentationFormat>Widescreen</PresentationFormat>
  <Paragraphs>97</Paragraphs>
  <Slides>3</Slides>
  <Notes>3</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3</vt:i4>
      </vt:variant>
    </vt:vector>
  </HeadingPairs>
  <TitlesOfParts>
    <vt:vector size="15" baseType="lpstr">
      <vt:lpstr>MS PGothic</vt:lpstr>
      <vt:lpstr>Aptos</vt:lpstr>
      <vt:lpstr>Arial</vt:lpstr>
      <vt:lpstr>Arial Narrow</vt:lpstr>
      <vt:lpstr>Calibri</vt:lpstr>
      <vt:lpstr>Calibri Light</vt:lpstr>
      <vt:lpstr>Sakkal Majalla</vt:lpstr>
      <vt:lpstr>Tahoma</vt:lpstr>
      <vt:lpstr>Times New Roman</vt:lpstr>
      <vt:lpstr>Wingdings</vt:lpstr>
      <vt:lpstr>1_Office Theme</vt:lpstr>
      <vt:lpstr>think-cell Slide</vt:lpstr>
      <vt:lpstr>PowerPoint Presentation</vt:lpstr>
      <vt:lpstr>   Management self audit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HiPo_07_Drop_1163042 Dropped Drill pipe</dc:title>
  <dc:creator>Rawahi, Ahmed MSE34</dc:creator>
  <cp:lastModifiedBy>Masroori, Ahmed MSE31</cp:lastModifiedBy>
  <cp:revision>5</cp:revision>
  <dcterms:created xsi:type="dcterms:W3CDTF">2024-10-19T17:24:44Z</dcterms:created>
  <dcterms:modified xsi:type="dcterms:W3CDTF">2026-06-22T05:21:41Z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ies>
</file>