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8"/>
  </p:notesMasterIdLst>
  <p:handoutMasterIdLst>
    <p:handoutMasterId r:id="rId9"/>
  </p:handoutMasterIdLst>
  <p:sldIdLst>
    <p:sldId id="356" r:id="rId5"/>
    <p:sldId id="351" r:id="rId6"/>
    <p:sldId id="214737699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EF5965-7C91-1432-FD05-DF42F418AFB1}" name="Rashid Al Gharibi" initials="RA" userId="S::rashid.algharibi@shaleem.co::0e4ca820-9deb-44f6-abf5-da3eb08446a9" providerId="AD"/>
  <p188:author id="{E9A3B76B-E886-630D-7167-6D6F47492107}" name="Dohani, Saud UWN5" initials="DSU" userId="S::Saud.Dohani@pdo.co.om::76361e99-5d33-41fc-8390-9b26defd3717" providerId="AD"/>
  <p188:author id="{DDC630C6-0AB5-B2C9-FB07-6ABFA395E3A3}" name="AbduAlraheem Al-Ghailani" initials="AAG" userId="S::abdualraheem.alghailani@shaleem.co::fc589ed9-3398-458a-bde7-9a12694ec78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cmAuthor id="2" name="Shaleem HSE"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16942A"/>
    <a:srgbClr val="00B050"/>
    <a:srgbClr val="FFC715"/>
    <a:srgbClr val="24A316"/>
    <a:srgbClr val="FFCB25"/>
    <a:srgbClr val="FFFC00"/>
    <a:srgbClr val="EAEAEA"/>
    <a:srgbClr val="F2F3D7"/>
    <a:srgbClr val="FDD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B40FF9-26B1-4749-9B26-1302EA1C062F}" v="21" dt="2026-06-24T05:41:34.194"/>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873" autoAdjust="0"/>
  </p:normalViewPr>
  <p:slideViewPr>
    <p:cSldViewPr snapToGrid="0" snapToObjects="1">
      <p:cViewPr varScale="1">
        <p:scale>
          <a:sx n="103" d="100"/>
          <a:sy n="103" d="100"/>
        </p:scale>
        <p:origin x="912" y="120"/>
      </p:cViewPr>
      <p:guideLst/>
    </p:cSldViewPr>
  </p:slideViewPr>
  <p:notesTextViewPr>
    <p:cViewPr>
      <p:scale>
        <a:sx n="140" d="100"/>
        <a:sy n="140" d="100"/>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hatri, Hamed DHS" userId="14d80654-ad51-4792-9885-346e82e7db80" providerId="ADAL" clId="{B9B32F78-D49D-445B-8312-43E555AEB7B5}"/>
    <pc:docChg chg="undo custSel addSld delSld modSld">
      <pc:chgData name="Khatri, Hamed DHS" userId="14d80654-ad51-4792-9885-346e82e7db80" providerId="ADAL" clId="{B9B32F78-D49D-445B-8312-43E555AEB7B5}" dt="2026-06-24T05:59:50.787" v="162" actId="478"/>
      <pc:docMkLst>
        <pc:docMk/>
      </pc:docMkLst>
      <pc:sldChg chg="delSp modSp mod">
        <pc:chgData name="Khatri, Hamed DHS" userId="14d80654-ad51-4792-9885-346e82e7db80" providerId="ADAL" clId="{B9B32F78-D49D-445B-8312-43E555AEB7B5}" dt="2026-06-24T05:59:50.787" v="162" actId="478"/>
        <pc:sldMkLst>
          <pc:docMk/>
          <pc:sldMk cId="2429660822" sldId="351"/>
        </pc:sldMkLst>
        <pc:spChg chg="mod">
          <ac:chgData name="Khatri, Hamed DHS" userId="14d80654-ad51-4792-9885-346e82e7db80" providerId="ADAL" clId="{B9B32F78-D49D-445B-8312-43E555AEB7B5}" dt="2026-06-24T05:58:43.077" v="160" actId="1076"/>
          <ac:spMkLst>
            <pc:docMk/>
            <pc:sldMk cId="2429660822" sldId="351"/>
            <ac:spMk id="7" creationId="{4D883F2B-B3CE-4AB4-AB99-0AA90A5717A9}"/>
          </ac:spMkLst>
        </pc:spChg>
        <pc:picChg chg="del mod">
          <ac:chgData name="Khatri, Hamed DHS" userId="14d80654-ad51-4792-9885-346e82e7db80" providerId="ADAL" clId="{B9B32F78-D49D-445B-8312-43E555AEB7B5}" dt="2026-06-24T05:59:50.787" v="162" actId="478"/>
          <ac:picMkLst>
            <pc:docMk/>
            <pc:sldMk cId="2429660822" sldId="351"/>
            <ac:picMk id="2" creationId="{49C83480-07FA-41ED-8967-2820327476A1}"/>
          </ac:picMkLst>
        </pc:picChg>
      </pc:sldChg>
      <pc:sldChg chg="addSp modSp mod">
        <pc:chgData name="Khatri, Hamed DHS" userId="14d80654-ad51-4792-9885-346e82e7db80" providerId="ADAL" clId="{B9B32F78-D49D-445B-8312-43E555AEB7B5}" dt="2026-06-24T05:37:16.022" v="148" actId="108"/>
        <pc:sldMkLst>
          <pc:docMk/>
          <pc:sldMk cId="1611345157" sldId="356"/>
        </pc:sldMkLst>
        <pc:spChg chg="add">
          <ac:chgData name="Khatri, Hamed DHS" userId="14d80654-ad51-4792-9885-346e82e7db80" providerId="ADAL" clId="{B9B32F78-D49D-445B-8312-43E555AEB7B5}" dt="2026-06-24T05:17:57.279" v="4"/>
          <ac:spMkLst>
            <pc:docMk/>
            <pc:sldMk cId="1611345157" sldId="356"/>
            <ac:spMk id="2" creationId="{065F7B25-AEC4-404D-2C11-D38C67CC367F}"/>
          </ac:spMkLst>
        </pc:spChg>
        <pc:spChg chg="mod">
          <ac:chgData name="Khatri, Hamed DHS" userId="14d80654-ad51-4792-9885-346e82e7db80" providerId="ADAL" clId="{B9B32F78-D49D-445B-8312-43E555AEB7B5}" dt="2026-06-24T05:35:24.186" v="141"/>
          <ac:spMkLst>
            <pc:docMk/>
            <pc:sldMk cId="1611345157" sldId="356"/>
            <ac:spMk id="4" creationId="{B8F5D341-9478-460E-8ACF-8E2BF1B80AC6}"/>
          </ac:spMkLst>
        </pc:spChg>
        <pc:spChg chg="mod">
          <ac:chgData name="Khatri, Hamed DHS" userId="14d80654-ad51-4792-9885-346e82e7db80" providerId="ADAL" clId="{B9B32F78-D49D-445B-8312-43E555AEB7B5}" dt="2026-06-24T05:37:16.022" v="148" actId="108"/>
          <ac:spMkLst>
            <pc:docMk/>
            <pc:sldMk cId="1611345157" sldId="356"/>
            <ac:spMk id="13" creationId="{59D43B35-686F-4F9F-AEB7-36497BC783E8}"/>
          </ac:spMkLst>
        </pc:spChg>
      </pc:sldChg>
      <pc:sldChg chg="modSp">
        <pc:chgData name="Khatri, Hamed DHS" userId="14d80654-ad51-4792-9885-346e82e7db80" providerId="ADAL" clId="{B9B32F78-D49D-445B-8312-43E555AEB7B5}" dt="2026-06-24T05:41:34.194" v="157"/>
        <pc:sldMkLst>
          <pc:docMk/>
          <pc:sldMk cId="1143879931" sldId="2147376999"/>
        </pc:sldMkLst>
        <pc:spChg chg="mod">
          <ac:chgData name="Khatri, Hamed DHS" userId="14d80654-ad51-4792-9885-346e82e7db80" providerId="ADAL" clId="{B9B32F78-D49D-445B-8312-43E555AEB7B5}" dt="2026-06-24T05:41:34.194" v="157"/>
          <ac:spMkLst>
            <pc:docMk/>
            <pc:sldMk cId="1143879931" sldId="2147376999"/>
            <ac:spMk id="2" creationId="{397F5709-7E52-AF62-3AA6-474A2619BE14}"/>
          </ac:spMkLst>
        </pc:spChg>
      </pc:sldChg>
      <pc:sldChg chg="addSp delSp modSp new del mod">
        <pc:chgData name="Khatri, Hamed DHS" userId="14d80654-ad51-4792-9885-346e82e7db80" providerId="ADAL" clId="{B9B32F78-D49D-445B-8312-43E555AEB7B5}" dt="2026-06-24T05:41:00.499" v="156" actId="2696"/>
        <pc:sldMkLst>
          <pc:docMk/>
          <pc:sldMk cId="1494748343" sldId="2147377000"/>
        </pc:sldMkLst>
        <pc:spChg chg="del">
          <ac:chgData name="Khatri, Hamed DHS" userId="14d80654-ad51-4792-9885-346e82e7db80" providerId="ADAL" clId="{B9B32F78-D49D-445B-8312-43E555AEB7B5}" dt="2026-06-24T05:19:17.778" v="9" actId="478"/>
          <ac:spMkLst>
            <pc:docMk/>
            <pc:sldMk cId="1494748343" sldId="2147377000"/>
            <ac:spMk id="2" creationId="{D8BD7291-ACD4-CDDE-5991-E200B22CA827}"/>
          </ac:spMkLst>
        </pc:spChg>
        <pc:spChg chg="del">
          <ac:chgData name="Khatri, Hamed DHS" userId="14d80654-ad51-4792-9885-346e82e7db80" providerId="ADAL" clId="{B9B32F78-D49D-445B-8312-43E555AEB7B5}" dt="2026-06-24T05:19:26.267" v="10"/>
          <ac:spMkLst>
            <pc:docMk/>
            <pc:sldMk cId="1494748343" sldId="2147377000"/>
            <ac:spMk id="3" creationId="{784BE1F2-C012-1FAE-BF23-B06652D69CAC}"/>
          </ac:spMkLst>
        </pc:spChg>
        <pc:spChg chg="add mod">
          <ac:chgData name="Khatri, Hamed DHS" userId="14d80654-ad51-4792-9885-346e82e7db80" providerId="ADAL" clId="{B9B32F78-D49D-445B-8312-43E555AEB7B5}" dt="2026-06-24T05:35:05.346" v="140" actId="20577"/>
          <ac:spMkLst>
            <pc:docMk/>
            <pc:sldMk cId="1494748343" sldId="2147377000"/>
            <ac:spMk id="4" creationId="{FCECB6EF-EA80-54E9-989A-79ADDF6B97B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24/06/2026</a:t>
            </a:fld>
            <a:endParaRPr lang="en-US" dirty="0">
              <a:latin typeface="Calibri" panose="020F050202020403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t>24/06/2026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t>‹#›</a:t>
            </a:fld>
            <a:endParaRPr lang="en-US" dirty="0"/>
          </a:p>
        </p:txBody>
      </p:sp>
    </p:spTree>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spcAft>
                <a:spcPts val="200"/>
              </a:spcAft>
            </a:pPr>
            <a:r>
              <a:rPr lang="en-US" sz="1800" dirty="0">
                <a:solidFill>
                  <a:srgbClr val="000000"/>
                </a:solidFill>
                <a:effectLst/>
                <a:latin typeface="Calibri" panose="020F0502020204030204" pitchFamily="34" charset="0"/>
              </a:rPr>
              <a:t>Guideline for Effective Learning &amp; Sustainability</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replicated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across</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similar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contractor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activities</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Shall be SMART- Specific ,Measurable , Achievable ,Realistic &amp; Timebound</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implemented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in</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 months' time</a:t>
            </a:r>
            <a:r>
              <a:rPr lang="en-US" sz="1800" dirty="0">
                <a:solidFill>
                  <a:srgbClr val="000000"/>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solidFill>
                  <a:srgbClr val="4E586A"/>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effectLst/>
                <a:latin typeface="Calibri" panose="020F0502020204030204" pitchFamily="34" charset="0"/>
              </a:rPr>
              <a:t> </a:t>
            </a: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13019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4F6AEF2-20D4-7547-BF78-1F3F36FB60DC}" type="datetimeFigureOut">
              <a:rPr lang="en-US" smtClean="0"/>
              <a:t>24/06/2026</a:t>
            </a:fld>
            <a:endParaRPr lang="en-US" dirty="0"/>
          </a:p>
        </p:txBody>
      </p:sp>
      <p:sp>
        <p:nvSpPr>
          <p:cNvPr id="8" name="Footer Placeholder 7"/>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p:cNvSpPr>
            <a:spLocks noGrp="1"/>
          </p:cNvSpPr>
          <p:nvPr>
            <p:ph type="sldNum" sz="quarter" idx="12"/>
          </p:nvPr>
        </p:nvSpPr>
        <p:spPr/>
        <p:txBody>
          <a:bodyPr/>
          <a:lstStyle/>
          <a:p>
            <a:fld id="{7A6F64E4-CF39-E842-A871-400C57C21E39}"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t>24/06/2026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t>‹#›</a:t>
            </a:fld>
            <a:endParaRPr lang="en-US" dirty="0"/>
          </a:p>
        </p:txBody>
      </p:sp>
      <p:pic>
        <p:nvPicPr>
          <p:cNvPr id="7" name="Picture 6"/>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p:cNvGrpSpPr/>
          <p:nvPr userDrawn="1"/>
        </p:nvGrpSpPr>
        <p:grpSpPr>
          <a:xfrm>
            <a:off x="9289915" y="6117536"/>
            <a:ext cx="2340722" cy="740868"/>
            <a:chOff x="9289915" y="6117536"/>
            <a:chExt cx="2340722" cy="740868"/>
          </a:xfrm>
        </p:grpSpPr>
        <p:pic>
          <p:nvPicPr>
            <p:cNvPr id="9" name="Picture 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p:cNvPicPr>
              <a:picLocks noChangeAspect="1"/>
            </p:cNvPicPr>
            <p:nvPr/>
          </p:nvPicPr>
          <p:blipFill>
            <a:blip r:embed="rId15"/>
            <a:stretch>
              <a:fillRect/>
            </a:stretch>
          </p:blipFill>
          <p:spPr>
            <a:xfrm>
              <a:off x="9289915" y="6671146"/>
              <a:ext cx="2340722" cy="187258"/>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305756" y="1100636"/>
            <a:ext cx="7791263" cy="5193729"/>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What happened?</a:t>
            </a:r>
          </a:p>
          <a:p>
            <a:pPr marL="9525" indent="-9525">
              <a:defRPr/>
            </a:pPr>
            <a:r>
              <a:rPr lang="en-US" sz="1050" dirty="0"/>
              <a:t>On 5 May at 11:45 AM, while working on Hoist-28, a trained Floorman was covering for the Derrickman, who had stepped away for a short rest. After completing the acid soak and preparing to Run-In-Hole (RIH) to displace the acid, the Floorman attempted to latch a stand into the elevator without securing his safety lanyard. While leaning forward, he lost his balance and stumbled toward the mast. He managed to grab onto the mast, and his safety harness prevented a fall. After recovering, he returned to the Monkey Board and properly secured himself to the safety lanyard. No injury occurred.</a:t>
            </a:r>
          </a:p>
          <a:p>
            <a:pPr marL="9525" indent="-9525">
              <a:defRPr/>
            </a:pPr>
            <a:r>
              <a:rPr kumimoji="0" lang="en-GB" altLang="zh-CN" sz="16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rPr>
              <a:t>Why it happened</a:t>
            </a:r>
            <a:r>
              <a:rPr lang="en-GB" altLang="zh-CN" sz="1600" b="1" dirty="0">
                <a:solidFill>
                  <a:srgbClr val="0070C0"/>
                </a:solidFill>
                <a:latin typeface="Times New Roman" panose="02020603050405020304" pitchFamily="18" charset="0"/>
                <a:ea typeface="宋体" panose="02010600030101010101" pitchFamily="2" charset="-122"/>
                <a:cs typeface="Times New Roman" panose="02020603050405020304" pitchFamily="18" charset="0"/>
              </a:rPr>
              <a:t>? </a:t>
            </a:r>
            <a:r>
              <a:rPr kumimoji="0" lang="en-GB" altLang="zh-CN" sz="16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rPr>
              <a:t>Finding:</a:t>
            </a:r>
          </a:p>
          <a:p>
            <a:pPr marL="171450" indent="-171450">
              <a:spcBef>
                <a:spcPts val="40"/>
              </a:spcBef>
              <a:buFont typeface="Arial" panose="020B0604020202020204" pitchFamily="34" charset="0"/>
              <a:buChar char="•"/>
            </a:pPr>
            <a:r>
              <a:rPr lang="en-US" sz="1100" dirty="0">
                <a:latin typeface="Times New Roman" panose="02020603050405020304" pitchFamily="18" charset="0"/>
                <a:cs typeface="Times New Roman" panose="02020603050405020304" pitchFamily="18" charset="0"/>
              </a:rPr>
              <a:t>The work plan was not confirmed with the Floorman to ensure he understood his responsibilities, particularly the requirement to use fall protection while RIH. Although he had completed Work-at-Height training, it was overlooked that he had not performed Derrickman duties for over a month.</a:t>
            </a:r>
          </a:p>
          <a:p>
            <a:pPr marL="171450" indent="-171450">
              <a:spcBef>
                <a:spcPts val="40"/>
              </a:spcBef>
              <a:buFont typeface="Arial" panose="020B0604020202020204" pitchFamily="34" charset="0"/>
              <a:buChar char="•"/>
            </a:pPr>
            <a:r>
              <a:rPr lang="en-US" sz="1100" dirty="0">
                <a:latin typeface="Times New Roman" panose="02020603050405020304" pitchFamily="18" charset="0"/>
                <a:cs typeface="Times New Roman" panose="02020603050405020304" pitchFamily="18" charset="0"/>
              </a:rPr>
              <a:t>The lanyard was available and in good condition, but the Floorman failed to inspect or attach it as required.</a:t>
            </a:r>
          </a:p>
          <a:p>
            <a:pPr marL="171450" indent="-171450">
              <a:spcBef>
                <a:spcPts val="40"/>
              </a:spcBef>
              <a:buFont typeface="Arial" panose="020B0604020202020204" pitchFamily="34" charset="0"/>
              <a:buChar char="•"/>
            </a:pPr>
            <a:r>
              <a:rPr lang="en-US" sz="1100" dirty="0">
                <a:latin typeface="Times New Roman" panose="02020603050405020304" pitchFamily="18" charset="0"/>
                <a:cs typeface="Times New Roman" panose="02020603050405020304" pitchFamily="18" charset="0"/>
              </a:rPr>
              <a:t>The Driller discussed preparations with the Assistant Driller, but did not verify that the Floorman on the Monkey Board had his fall protection lanyard attached.</a:t>
            </a:r>
          </a:p>
          <a:p>
            <a:pPr marL="171450" indent="-171450">
              <a:spcBef>
                <a:spcPts val="40"/>
              </a:spcBef>
              <a:buFont typeface="Arial" panose="020B0604020202020204" pitchFamily="34" charset="0"/>
              <a:buChar char="•"/>
            </a:pPr>
            <a:r>
              <a:rPr lang="en-US" sz="1100" dirty="0">
                <a:latin typeface="Times New Roman" panose="02020603050405020304" pitchFamily="18" charset="0"/>
                <a:cs typeface="Times New Roman" panose="02020603050405020304" pitchFamily="18" charset="0"/>
              </a:rPr>
              <a:t>An experienced Floorman was substituting for the Derrickman, but there was poor communication between the Driller and the Derrickman to confirm the lanyard was secured. During the Toolbox Talk, there was only a general discussion about working at height, the team was advised to wear safety shoes and use fall arrestors, but no specific verification occurred.</a:t>
            </a:r>
          </a:p>
          <a:p>
            <a:pPr marL="171450" indent="-171450">
              <a:spcBef>
                <a:spcPts val="40"/>
              </a:spcBef>
              <a:buFont typeface="Arial" panose="020B0604020202020204" pitchFamily="34" charset="0"/>
              <a:buChar char="•"/>
            </a:pPr>
            <a:r>
              <a:rPr lang="en-US" sz="1100" dirty="0">
                <a:latin typeface="Times New Roman" panose="02020603050405020304" pitchFamily="18" charset="0"/>
                <a:cs typeface="Times New Roman" panose="02020603050405020304" pitchFamily="18" charset="0"/>
              </a:rPr>
              <a:t>the Driller lacked adequate supervision during operations on the Monkey Board.</a:t>
            </a:r>
          </a:p>
          <a:p>
            <a:pPr marL="171450" indent="-171450">
              <a:spcBef>
                <a:spcPts val="40"/>
              </a:spcBef>
              <a:buFont typeface="Arial" panose="020B0604020202020204" pitchFamily="34" charset="0"/>
              <a:buChar char="•"/>
            </a:pPr>
            <a:r>
              <a:rPr lang="en-US" sz="1100" dirty="0">
                <a:latin typeface="Times New Roman" panose="02020603050405020304" pitchFamily="18" charset="0"/>
                <a:cs typeface="Times New Roman" panose="02020603050405020304" pitchFamily="18" charset="0"/>
              </a:rPr>
              <a:t>No designated person was assigned during the Toolbox Talk to monitor or assist the Driller in confirming that the Floorman was wearing his lanyard, nor was it confirmed that the Floorman fully understood his duties on the Monkey Board.</a:t>
            </a:r>
          </a:p>
          <a:p>
            <a:pPr marL="171450" indent="-171450">
              <a:spcBef>
                <a:spcPts val="40"/>
              </a:spcBef>
              <a:buFont typeface="Arial" panose="020B0604020202020204" pitchFamily="34" charset="0"/>
              <a:buChar char="•"/>
            </a:pPr>
            <a:r>
              <a:rPr lang="en-US" sz="1100" dirty="0">
                <a:latin typeface="Times New Roman" panose="02020603050405020304" pitchFamily="18" charset="0"/>
                <a:cs typeface="Times New Roman" panose="02020603050405020304" pitchFamily="18" charset="0"/>
              </a:rPr>
              <a:t>The Floorman failed to connect his safety lanyard, and no crew member intervened to stop the unsafe act. </a:t>
            </a:r>
          </a:p>
          <a:p>
            <a:pPr marL="114300" indent="-114300" algn="just">
              <a:defRPr/>
            </a:pPr>
            <a:r>
              <a:rPr lang="en-US" sz="1600" b="1" dirty="0">
                <a:solidFill>
                  <a:srgbClr val="0070C0"/>
                </a:solidFill>
                <a:latin typeface="Times New Roman" panose="02020603050405020304" pitchFamily="18" charset="0"/>
                <a:ea typeface="宋体" panose="02010600030101010101" pitchFamily="2" charset="-122"/>
                <a:cs typeface="Times New Roman" panose="02020603050405020304" pitchFamily="18" charset="0"/>
              </a:rPr>
              <a:t>Your learning from this incident:</a:t>
            </a:r>
            <a:endParaRPr lang="en-US" sz="1100" b="1" dirty="0">
              <a:solidFill>
                <a:srgbClr val="0070C0"/>
              </a:solidFill>
              <a:latin typeface="Times New Roman" panose="02020603050405020304" pitchFamily="18" charset="0"/>
              <a:ea typeface="宋体" panose="02010600030101010101" pitchFamily="2" charset="-122"/>
              <a:cs typeface="Times New Roman" panose="02020603050405020304" pitchFamily="18"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a:buChar char="•"/>
              <a:tabLst/>
              <a:defRPr/>
            </a:pPr>
            <a:r>
              <a:rPr kumimoji="0" 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Always ensure all </a:t>
            </a:r>
            <a:r>
              <a:rPr kumimoji="0" lang="en-US" sz="11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Musta’ed</a:t>
            </a:r>
            <a:r>
              <a:rPr kumimoji="0" 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steps are implemented.</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a:buChar char="•"/>
              <a:tabLst/>
              <a:defRPr/>
            </a:pPr>
            <a:r>
              <a:rPr kumimoji="0" 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Always ensure every team member understands their safety duties and responsibilities.</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a:buChar char="•"/>
              <a:tabLst/>
              <a:defRPr/>
            </a:pPr>
            <a:r>
              <a:rPr kumimoji="0" 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Always focus on one task at a time, especially when working at height.</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a:buChar char="•"/>
              <a:tabLst/>
              <a:defRPr/>
            </a:pPr>
            <a:r>
              <a:rPr kumimoji="0" 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Always ensure effective supervision is in place during high-risk operations.</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a:buChar char="•"/>
              <a:tabLst/>
              <a:defRPr/>
            </a:pPr>
            <a:r>
              <a:rPr kumimoji="0" 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Always ensure clear, direct communication between the Driller and Derrickman (or substitute).</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a:buChar char="•"/>
              <a:tabLst/>
              <a:defRPr/>
            </a:pPr>
            <a:r>
              <a:rPr kumimoji="0" 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Always ensure the Toolbox Talk is effective, not just a formality. Confirm understanding and assign accountability.</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a:buChar char="•"/>
              <a:tabLst/>
              <a:defRPr/>
            </a:pPr>
            <a:r>
              <a:rPr kumimoji="0" 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Always wear full fall protection (safety harness, lanyard, and fall arrester) when working at height, no exceptions.</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a:buChar char="•"/>
              <a:tabLst/>
              <a:defRPr/>
            </a:pPr>
            <a:r>
              <a:rPr kumimoji="0" 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Always stop an unsafe act or condition, intervene immediately if you see someone at risk.</a:t>
            </a:r>
            <a:endParaRPr kumimoji="0" lang="en-US" alt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7" name="Rectangle 6">
            <a:extLst>
              <a:ext uri="{FF2B5EF4-FFF2-40B4-BE49-F238E27FC236}">
                <a16:creationId xmlns:a16="http://schemas.microsoft.com/office/drawing/2014/main" id="{C9406DC3-6140-45AE-93A8-1D6947A73029}"/>
              </a:ext>
            </a:extLst>
          </p:cNvPr>
          <p:cNvSpPr/>
          <p:nvPr/>
        </p:nvSpPr>
        <p:spPr>
          <a:xfrm>
            <a:off x="8294647" y="1295352"/>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what was done wrong</a:t>
            </a:r>
          </a:p>
        </p:txBody>
      </p:sp>
      <p:sp>
        <p:nvSpPr>
          <p:cNvPr id="8" name="Rectangle 7">
            <a:extLst>
              <a:ext uri="{FF2B5EF4-FFF2-40B4-BE49-F238E27FC236}">
                <a16:creationId xmlns:a16="http://schemas.microsoft.com/office/drawing/2014/main" id="{AA16C3A5-10F2-408B-9D18-ED534C5F017C}"/>
              </a:ext>
            </a:extLst>
          </p:cNvPr>
          <p:cNvSpPr/>
          <p:nvPr/>
        </p:nvSpPr>
        <p:spPr>
          <a:xfrm>
            <a:off x="8294647" y="3808612"/>
            <a:ext cx="3748668" cy="2286000"/>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346509" y="438033"/>
            <a:ext cx="11812710" cy="307777"/>
          </a:xfrm>
          <a:prstGeom prst="rect">
            <a:avLst/>
          </a:prstGeom>
          <a:noFill/>
          <a:ln w="9525">
            <a:noFill/>
            <a:miter lim="800000"/>
            <a:headEnd/>
            <a:tailEnd/>
          </a:ln>
        </p:spPr>
        <p:txBody>
          <a:bodyPr wrap="square">
            <a:spAutoFit/>
          </a:bodyPr>
          <a:lstStyle/>
          <a:p>
            <a:pPr marL="114300" lvl="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lang="en-GB" sz="1200" b="1" dirty="0">
                <a:solidFill>
                  <a:srgbClr val="4472C4"/>
                </a:solidFill>
                <a:latin typeface="Tahoma" pitchFamily="34" charset="0"/>
              </a:rPr>
              <a:t>05/ 05 / 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lang="en-GB" sz="1200" b="1" dirty="0">
                <a:solidFill>
                  <a:srgbClr val="4472C4"/>
                </a:solidFill>
                <a:latin typeface="Tahoma" pitchFamily="34" charset="0"/>
              </a:rPr>
              <a:t>HIPO#14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Fall from Height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a:t>
            </a:r>
            <a:r>
              <a:rPr lang="en-US" sz="1400" b="1" dirty="0">
                <a:solidFill>
                  <a:schemeClr val="accent1"/>
                </a:solidFill>
                <a:latin typeface="Tahoma" pitchFamily="34" charset="0"/>
              </a:rPr>
              <a:t>C4</a:t>
            </a:r>
            <a:r>
              <a:rPr kumimoji="0" lang="en-US" sz="1400" b="1" i="0" u="none" strike="noStrike" kern="1200" cap="none" spc="0" normalizeH="0" baseline="0" noProof="0" dirty="0">
                <a:ln>
                  <a:noFill/>
                </a:ln>
                <a:solidFill>
                  <a:schemeClr val="accent1"/>
                </a:solidFill>
                <a:effectLst/>
                <a:uLnTx/>
                <a:uFillTx/>
                <a:latin typeface="Tahoma" pitchFamily="34" charset="0"/>
                <a:ea typeface="+mn-ea"/>
                <a:cs typeface="+mn-cs"/>
              </a:rPr>
              <a:t>P   </a:t>
            </a:r>
            <a:r>
              <a:rPr lang="en-US" sz="1400" b="1" dirty="0">
                <a:latin typeface="Tahoma" pitchFamily="34" charset="0"/>
              </a:rPr>
              <a:t>Activity</a:t>
            </a:r>
            <a:r>
              <a:rPr lang="en-US" sz="1400" b="1" dirty="0">
                <a:solidFill>
                  <a:srgbClr val="4472C4"/>
                </a:solidFill>
                <a:latin typeface="Tahoma" pitchFamily="34" charset="0"/>
              </a:rPr>
              <a:t>: </a:t>
            </a:r>
            <a:r>
              <a:rPr lang="en-US" sz="1200" b="1" dirty="0">
                <a:solidFill>
                  <a:srgbClr val="4472C4"/>
                </a:solidFill>
                <a:latin typeface="Tahoma" pitchFamily="34" charset="0"/>
              </a:rPr>
              <a:t>Run-In-Hole (RIH) </a:t>
            </a:r>
          </a:p>
        </p:txBody>
      </p:sp>
      <p:sp>
        <p:nvSpPr>
          <p:cNvPr id="14" name="Rectangle 13">
            <a:extLst>
              <a:ext uri="{FF2B5EF4-FFF2-40B4-BE49-F238E27FC236}">
                <a16:creationId xmlns:a16="http://schemas.microsoft.com/office/drawing/2014/main" id="{27AC772E-6015-4076-A0DC-005445BF4556}"/>
              </a:ext>
            </a:extLst>
          </p:cNvPr>
          <p:cNvSpPr/>
          <p:nvPr/>
        </p:nvSpPr>
        <p:spPr>
          <a:xfrm>
            <a:off x="379291" y="749857"/>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rPr>
              <a:t>Derrickman,</a:t>
            </a:r>
            <a:r>
              <a:rPr lang="en-US" b="1" dirty="0">
                <a:solidFill>
                  <a:srgbClr val="FF0000"/>
                </a:solidFill>
                <a:latin typeface="Calibri" panose="020F0502020204030204"/>
              </a:rPr>
              <a:t>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rPr>
              <a:t>Drillers, NTP &amp; Rig Manager</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483223"/>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2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18" name="TextBox 17">
            <a:extLst>
              <a:ext uri="{FF2B5EF4-FFF2-40B4-BE49-F238E27FC236}">
                <a16:creationId xmlns:a16="http://schemas.microsoft.com/office/drawing/2014/main" id="{1E582979-7573-A1DF-2384-7C7F4C03C51B}"/>
              </a:ext>
            </a:extLst>
          </p:cNvPr>
          <p:cNvSpPr txBox="1"/>
          <p:nvPr/>
        </p:nvSpPr>
        <p:spPr>
          <a:xfrm>
            <a:off x="445316" y="6221951"/>
            <a:ext cx="7512141" cy="584775"/>
          </a:xfrm>
          <a:prstGeom prst="rect">
            <a:avLst/>
          </a:prstGeom>
          <a:solidFill>
            <a:schemeClr val="accent1"/>
          </a:solidFill>
        </p:spPr>
        <p:txBody>
          <a:bodyPr wrap="square" rtlCol="0">
            <a:spAutoFit/>
          </a:bodyPr>
          <a:lstStyle/>
          <a:p>
            <a:pPr marL="0" indent="0" algn="ctr"/>
            <a:r>
              <a:rPr lang="en-US" sz="1600" b="1" dirty="0">
                <a:solidFill>
                  <a:srgbClr val="FFFF00"/>
                </a:solidFill>
                <a:latin typeface="Times New Roman" panose="02020603050405020304" pitchFamily="18" charset="0"/>
                <a:cs typeface="Times New Roman" panose="02020603050405020304" pitchFamily="18" charset="0"/>
              </a:rPr>
              <a:t>DM to always ensure lanyard and fall arrestor are attached to the safety harness before starting the activity</a:t>
            </a:r>
            <a:endParaRPr lang="en-US" sz="1600" b="1" dirty="0">
              <a:solidFill>
                <a:srgbClr val="FFFF00"/>
              </a:solidFill>
              <a:latin typeface="Times New Roman" panose="02020603050405020304" pitchFamily="18" charset="0"/>
              <a:ea typeface="MS PGothic" pitchFamily="34" charset="-128"/>
              <a:cs typeface="Times New Roman" panose="02020603050405020304" pitchFamily="18" charset="0"/>
            </a:endParaRPr>
          </a:p>
        </p:txBody>
      </p:sp>
      <p:pic>
        <p:nvPicPr>
          <p:cNvPr id="23" name="Picture 22">
            <a:extLst>
              <a:ext uri="{FF2B5EF4-FFF2-40B4-BE49-F238E27FC236}">
                <a16:creationId xmlns:a16="http://schemas.microsoft.com/office/drawing/2014/main" id="{51D824EF-FFD5-96B6-3576-95619ABC549C}"/>
              </a:ext>
            </a:extLst>
          </p:cNvPr>
          <p:cNvPicPr>
            <a:picLocks noChangeAspect="1"/>
          </p:cNvPicPr>
          <p:nvPr/>
        </p:nvPicPr>
        <p:blipFill>
          <a:blip r:embed="rId3"/>
          <a:stretch>
            <a:fillRect/>
          </a:stretch>
        </p:blipFill>
        <p:spPr>
          <a:xfrm>
            <a:off x="8294647" y="1252058"/>
            <a:ext cx="3748668" cy="2300316"/>
          </a:xfrm>
          <a:prstGeom prst="rect">
            <a:avLst/>
          </a:prstGeom>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527636" y="2654858"/>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24" name="Picture 23">
            <a:extLst>
              <a:ext uri="{FF2B5EF4-FFF2-40B4-BE49-F238E27FC236}">
                <a16:creationId xmlns:a16="http://schemas.microsoft.com/office/drawing/2014/main" id="{0EF2AB84-6501-D767-8A73-39273A1D9B46}"/>
              </a:ext>
            </a:extLst>
          </p:cNvPr>
          <p:cNvPicPr>
            <a:picLocks noChangeAspect="1"/>
          </p:cNvPicPr>
          <p:nvPr/>
        </p:nvPicPr>
        <p:blipFill>
          <a:blip r:embed="rId4"/>
          <a:stretch>
            <a:fillRect/>
          </a:stretch>
        </p:blipFill>
        <p:spPr>
          <a:xfrm>
            <a:off x="8294647" y="3797858"/>
            <a:ext cx="3748668" cy="2286000"/>
          </a:xfrm>
          <a:prstGeom prst="rect">
            <a:avLst/>
          </a:prstGeom>
        </p:spPr>
      </p:pic>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467311" y="5342181"/>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Effective Learning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indent="-342900">
              <a:defRPr/>
            </a:pPr>
            <a:r>
              <a:rPr lang="en-US" sz="1400" b="1" dirty="0">
                <a:latin typeface="Tahoma" pitchFamily="34" charset="0"/>
              </a:rPr>
              <a:t>To make sure learning is translated to the site day to day activities , please answer the below questions :-</a:t>
            </a:r>
          </a:p>
        </p:txBody>
      </p:sp>
      <p:sp>
        <p:nvSpPr>
          <p:cNvPr id="7" name="Rectangle 6">
            <a:extLst>
              <a:ext uri="{FF2B5EF4-FFF2-40B4-BE49-F238E27FC236}">
                <a16:creationId xmlns:a16="http://schemas.microsoft.com/office/drawing/2014/main" id="{4D883F2B-B3CE-4AB4-AB99-0AA90A5717A9}"/>
              </a:ext>
            </a:extLst>
          </p:cNvPr>
          <p:cNvSpPr/>
          <p:nvPr/>
        </p:nvSpPr>
        <p:spPr>
          <a:xfrm>
            <a:off x="425606" y="1680481"/>
            <a:ext cx="11051047" cy="5177636"/>
          </a:xfrm>
          <a:prstGeom prst="rect">
            <a:avLst/>
          </a:prstGeom>
        </p:spPr>
        <p:txBody>
          <a:bodyPr wrap="square">
            <a:spAutoFit/>
          </a:bodyPr>
          <a:lstStyle/>
          <a:p>
            <a:pPr marL="342900" indent="-342900">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learning </a:t>
            </a:r>
            <a:r>
              <a:rPr lang="en-US" b="1" dirty="0">
                <a:latin typeface="Tahoma" pitchFamily="34" charset="0"/>
              </a:rPr>
              <a:t>can be implemented at site ? </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Assure </a:t>
            </a:r>
            <a:r>
              <a:rPr lang="en-GB" sz="1600" dirty="0">
                <a:solidFill>
                  <a:srgbClr val="0033CC"/>
                </a:solidFill>
                <a:latin typeface="Calibri" panose="020F0502020204030204" pitchFamily="34" charset="0"/>
              </a:rPr>
              <a:t>SOP are reviewed in TBT and good understanding of task by crew.</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Assure</a:t>
            </a:r>
            <a:r>
              <a:rPr lang="en-GB" sz="1600" dirty="0">
                <a:latin typeface="Book Antiqua" panose="02040602050305030304" pitchFamily="18" charset="0"/>
                <a:cs typeface="Arial" panose="020B0604020202020204" pitchFamily="34" charset="0"/>
              </a:rPr>
              <a:t> </a:t>
            </a:r>
            <a:r>
              <a:rPr lang="en-GB" sz="1600" dirty="0">
                <a:solidFill>
                  <a:srgbClr val="0033CC"/>
                </a:solidFill>
                <a:latin typeface="Calibri" panose="020F0502020204030204" pitchFamily="34" charset="0"/>
              </a:rPr>
              <a:t>derrick man or acting Derrickman using the safety lanyard for monkey board while working on it</a:t>
            </a:r>
            <a:endParaRPr lang="en-US" sz="1600" dirty="0">
              <a:solidFill>
                <a:srgbClr val="0033CC"/>
              </a:solidFill>
              <a:latin typeface="Calibri" panose="020F0502020204030204" pitchFamily="34" charset="0"/>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Assure </a:t>
            </a:r>
            <a:r>
              <a:rPr lang="en-GB" sz="1600" dirty="0">
                <a:solidFill>
                  <a:srgbClr val="0033CC"/>
                </a:solidFill>
                <a:latin typeface="Calibri" panose="020F0502020204030204" pitchFamily="34" charset="0"/>
              </a:rPr>
              <a:t>adequate communication between driller and derrick man while working on the derrick</a:t>
            </a:r>
            <a:r>
              <a:rPr lang="en-US" sz="1600" dirty="0">
                <a:solidFill>
                  <a:srgbClr val="0033CC"/>
                </a:solidFill>
                <a:latin typeface="Calibri" panose="020F0502020204030204" pitchFamily="34" charset="0"/>
                <a:sym typeface="Wingdings" pitchFamily="2" charset="2"/>
              </a:rPr>
              <a:t>. </a:t>
            </a:r>
          </a:p>
          <a:p>
            <a:pPr marL="342900" indent="-342900">
              <a:buFont typeface="+mj-lt"/>
              <a:buAutoNum type="arabicPeriod"/>
              <a:defRPr/>
            </a:pPr>
            <a:r>
              <a:rPr lang="en-US" sz="1600" dirty="0">
                <a:solidFill>
                  <a:srgbClr val="0033CC"/>
                </a:solidFill>
                <a:latin typeface="Calibri" panose="020F0502020204030204" pitchFamily="34" charset="0"/>
                <a:sym typeface="+mn-ea"/>
              </a:rPr>
              <a:t>Assure to </a:t>
            </a:r>
            <a:r>
              <a:rPr lang="en-GB" sz="1600" dirty="0">
                <a:solidFill>
                  <a:srgbClr val="0033CC"/>
                </a:solidFill>
                <a:latin typeface="Calibri" panose="020F0502020204030204" pitchFamily="34" charset="0"/>
              </a:rPr>
              <a:t>always monitor the CCTV, ensure everything is safe before starting working in Monkey Board</a:t>
            </a:r>
            <a:endParaRPr lang="en-US" sz="1600" dirty="0">
              <a:solidFill>
                <a:srgbClr val="0033CC"/>
              </a:solidFill>
              <a:latin typeface="Calibri" panose="020F0502020204030204" pitchFamily="34" charset="0"/>
            </a:endParaRPr>
          </a:p>
          <a:p>
            <a:pPr>
              <a:defRPr/>
            </a:pPr>
            <a:endParaRPr lang="en-US" b="1" dirty="0">
              <a:solidFill>
                <a:srgbClr val="0000FF"/>
              </a:solidFill>
              <a:latin typeface="Tahoma" pitchFamily="34" charset="0"/>
            </a:endParaRPr>
          </a:p>
          <a:p>
            <a:pPr>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can you </a:t>
            </a:r>
            <a:r>
              <a:rPr lang="en-US" sz="1600" b="1" dirty="0">
                <a:latin typeface="Tahoma" pitchFamily="34" charset="0"/>
              </a:rPr>
              <a:t>sustain the action ? </a:t>
            </a:r>
            <a:endParaRPr lang="en-US" sz="1600" dirty="0">
              <a:latin typeface="Tahoma"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rPr>
              <a:t>Carryout awareness campaign among units on working at height including attaching the lanyard to the harness</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defRPr/>
            </a:pPr>
            <a:r>
              <a:rPr lang="en-US" sz="1600" dirty="0">
                <a:solidFill>
                  <a:srgbClr val="0033CC"/>
                </a:solidFill>
                <a:latin typeface="Calibri" panose="020F0502020204030204" pitchFamily="34" charset="0"/>
              </a:rPr>
              <a:t>Paging system enhancement communication between Derrickman and Driller.</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defRPr/>
            </a:pPr>
            <a:r>
              <a:rPr lang="en-US" sz="1600" dirty="0">
                <a:solidFill>
                  <a:srgbClr val="0033CC"/>
                </a:solidFill>
                <a:latin typeface="Calibri" panose="020F0502020204030204" pitchFamily="34" charset="0"/>
              </a:rPr>
              <a:t>Revised Standard Operating Procedure to cover the working at height requirement.</a:t>
            </a:r>
          </a:p>
          <a:p>
            <a:pPr marL="342900" indent="-342900">
              <a:buFont typeface="+mj-lt"/>
              <a:buAutoNum type="arabicPeriod"/>
              <a:defRPr/>
            </a:pPr>
            <a:endParaRPr lang="en-US" sz="1600" dirty="0">
              <a:solidFill>
                <a:srgbClr val="0033CC"/>
              </a:solidFill>
              <a:latin typeface="Calibri" panose="020F0502020204030204" pitchFamily="34" charset="0"/>
            </a:endParaRPr>
          </a:p>
          <a:p>
            <a:pPr>
              <a:defRPr/>
            </a:pPr>
            <a:endParaRPr lang="en-US" sz="1600" dirty="0">
              <a:solidFill>
                <a:srgbClr val="0033CC"/>
              </a:solidFill>
              <a:latin typeface="Calibri" panose="020F0502020204030204" pitchFamily="34" charset="0"/>
            </a:endParaRP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marL="285750" indent="-285750">
              <a:lnSpc>
                <a:spcPct val="107000"/>
              </a:lnSpc>
              <a:spcBef>
                <a:spcPts val="200"/>
              </a:spcBef>
              <a:spcAft>
                <a:spcPts val="200"/>
              </a:spcAft>
              <a:buFont typeface="Wingdings" panose="05000000000000000000" pitchFamily="2" charset="2"/>
              <a:buChar char="ü"/>
            </a:pPr>
            <a:endParaRPr lang="en-US" sz="1600" dirty="0">
              <a:effectLst/>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p:txBody>
      </p:sp>
      <p:sp>
        <p:nvSpPr>
          <p:cNvPr id="4" name="Rectangle 8">
            <a:extLst>
              <a:ext uri="{FF2B5EF4-FFF2-40B4-BE49-F238E27FC236}">
                <a16:creationId xmlns:a16="http://schemas.microsoft.com/office/drawing/2014/main" id="{B28D2167-3723-0EEF-6005-3CD70FDEDB39}"/>
              </a:ext>
            </a:extLst>
          </p:cNvPr>
          <p:cNvSpPr>
            <a:spLocks noChangeArrowheads="1"/>
          </p:cNvSpPr>
          <p:nvPr/>
        </p:nvSpPr>
        <p:spPr bwMode="auto">
          <a:xfrm>
            <a:off x="282522" y="589760"/>
            <a:ext cx="11626955" cy="306705"/>
          </a:xfrm>
          <a:prstGeom prst="rect">
            <a:avLst/>
          </a:prstGeom>
          <a:noFill/>
          <a:ln w="9525">
            <a:noFill/>
            <a:miter lim="800000"/>
          </a:ln>
        </p:spPr>
        <p:txBody>
          <a:bodyPr wrap="square">
            <a:spAutoFit/>
          </a:bodyPr>
          <a:lstStyle/>
          <a:p>
            <a:pPr marL="114300" marR="0" lvl="0" indent="-114300" algn="just" defTabSz="457200" rtl="0" eaLnBrk="1" fontAlgn="auto" latinLnBrk="0" hangingPunct="1">
              <a:lnSpc>
                <a:spcPct val="100000"/>
              </a:lnSpc>
              <a:spcBef>
                <a:spcPts val="0"/>
              </a:spcBef>
              <a:spcAft>
                <a:spcPts val="0"/>
              </a:spcAft>
              <a:buClrTx/>
              <a:buSzTx/>
              <a:buFontTx/>
              <a:buNone/>
              <a:defRPr/>
            </a:pPr>
            <a:r>
              <a:rPr kumimoji="0" lang="en-GB"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Date: </a:t>
            </a:r>
            <a:r>
              <a:rPr kumimoji="0" lang="en-US" sz="14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05</a:t>
            </a:r>
            <a:r>
              <a:rPr lang="en-GB" sz="1400" b="1" dirty="0">
                <a:solidFill>
                  <a:srgbClr val="0000FF"/>
                </a:solidFill>
                <a:latin typeface="Tahoma" panose="020B0604030504040204" pitchFamily="34" charset="0"/>
              </a:rPr>
              <a:t>/0</a:t>
            </a:r>
            <a:r>
              <a:rPr lang="en-US" sz="1400" b="1" dirty="0">
                <a:solidFill>
                  <a:srgbClr val="0000FF"/>
                </a:solidFill>
                <a:latin typeface="Tahoma" panose="020B0604030504040204" pitchFamily="34" charset="0"/>
              </a:rPr>
              <a:t>5</a:t>
            </a:r>
            <a:r>
              <a:rPr lang="en-GB" sz="1400" b="1" dirty="0">
                <a:solidFill>
                  <a:srgbClr val="0000FF"/>
                </a:solidFill>
                <a:latin typeface="Tahoma" panose="020B0604030504040204" pitchFamily="34" charset="0"/>
              </a:rPr>
              <a:t>/202</a:t>
            </a:r>
            <a:r>
              <a:rPr lang="en-US" altLang="en-GB" sz="1400" b="1" dirty="0">
                <a:solidFill>
                  <a:srgbClr val="0000FF"/>
                </a:solidFill>
                <a:latin typeface="Tahoma" panose="020B0604030504040204" pitchFamily="34" charset="0"/>
              </a:rPr>
              <a:t>4</a:t>
            </a:r>
            <a:r>
              <a:rPr lang="en-US" sz="1400" b="1" dirty="0">
                <a:solidFill>
                  <a:srgbClr val="0000FF"/>
                </a:solidFill>
                <a:latin typeface="Tahoma" panose="020B0604030504040204" pitchFamily="34" charset="0"/>
              </a:rPr>
              <a:t>  </a:t>
            </a:r>
            <a:r>
              <a:rPr kumimoji="0" lang="en-US" sz="14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Incident title: </a:t>
            </a:r>
            <a:r>
              <a:rPr lang="en-US" sz="1400" b="1" dirty="0">
                <a:solidFill>
                  <a:srgbClr val="0000FF"/>
                </a:solidFill>
                <a:latin typeface="Tahoma" panose="020B0604030504040204" pitchFamily="34" charset="0"/>
              </a:rPr>
              <a:t>working at height</a:t>
            </a:r>
            <a:r>
              <a:rPr kumimoji="0" lang="en-US" sz="14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Pattern: </a:t>
            </a:r>
            <a:r>
              <a:rPr lang="en-US" sz="1400" b="1" dirty="0">
                <a:solidFill>
                  <a:srgbClr val="0000FF"/>
                </a:solidFill>
                <a:latin typeface="Tahoma" panose="020B0604030504040204" pitchFamily="34" charset="0"/>
              </a:rPr>
              <a:t>     </a:t>
            </a:r>
            <a:r>
              <a:rPr kumimoji="0" lang="en-US" sz="12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a:t>
            </a:r>
            <a:r>
              <a:rPr lang="en-US" sz="1400" b="1" dirty="0">
                <a:solidFill>
                  <a:srgbClr val="0000FF"/>
                </a:solidFill>
                <a:latin typeface="Tahoma" panose="020B0604030504040204" pitchFamily="34" charset="0"/>
              </a:rPr>
              <a:t>HIPO</a:t>
            </a:r>
            <a:r>
              <a:rPr kumimoji="0" lang="en-US" sz="14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Potential severity: </a:t>
            </a:r>
            <a:r>
              <a:rPr kumimoji="0" lang="en-US" sz="14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C5P</a:t>
            </a:r>
            <a:endParaRPr kumimoji="0" lang="ar-OM" sz="14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endParaRPr>
          </a:p>
        </p:txBody>
      </p:sp>
      <p:sp>
        <p:nvSpPr>
          <p:cNvPr id="3" name="Rectangle 2">
            <a:extLst>
              <a:ext uri="{FF2B5EF4-FFF2-40B4-BE49-F238E27FC236}">
                <a16:creationId xmlns:a16="http://schemas.microsoft.com/office/drawing/2014/main" id="{8E56E4DB-D784-1315-A34E-F5E3511CA2BB}"/>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42966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346509" y="1459731"/>
            <a:ext cx="7791263" cy="4339650"/>
          </a:xfrm>
          <a:prstGeom prst="rect">
            <a:avLst/>
          </a:prstGeom>
          <a:noFill/>
          <a:ln w="19050">
            <a:noFill/>
            <a:miter lim="800000"/>
            <a:headEnd/>
            <a:tailEnd/>
          </a:ln>
        </p:spPr>
        <p:txBody>
          <a:bodyPr wrap="square">
            <a:spAutoFit/>
          </a:bodyPr>
          <a:lstStyle/>
          <a:p>
            <a:pPr marL="114300" marR="0" lvl="0" indent="-114300" algn="just" defTabSz="914400" rtl="1" eaLnBrk="1" fontAlgn="auto" latinLnBrk="0" hangingPunct="1">
              <a:spcBef>
                <a:spcPts val="0"/>
              </a:spcBef>
              <a:spcAft>
                <a:spcPts val="0"/>
              </a:spcAft>
              <a:buClrTx/>
              <a:buSzTx/>
              <a:buFontTx/>
              <a:buNone/>
              <a:tabLst/>
              <a:defRPr/>
            </a:pPr>
            <a:r>
              <a:rPr lang="ar-SA" sz="1200" b="1" dirty="0">
                <a:solidFill>
                  <a:srgbClr val="FF0000"/>
                </a:solidFill>
                <a:latin typeface="Times New Roman" panose="02020603050405020304" pitchFamily="18" charset="0"/>
                <a:cs typeface="Times New Roman" panose="02020603050405020304" pitchFamily="18" charset="0"/>
              </a:rPr>
              <a:t>ماذا حدث؟</a:t>
            </a:r>
            <a:endParaRPr lang="en-US" sz="1200" b="1" dirty="0">
              <a:solidFill>
                <a:srgbClr val="FF0000"/>
              </a:solidFill>
              <a:latin typeface="Times New Roman" panose="02020603050405020304" pitchFamily="18" charset="0"/>
              <a:cs typeface="Times New Roman" panose="02020603050405020304" pitchFamily="18" charset="0"/>
            </a:endParaRPr>
          </a:p>
          <a:p>
            <a:pPr marL="9525" indent="-9525" algn="r" rtl="1">
              <a:defRPr/>
            </a:pPr>
            <a:r>
              <a:rPr lang="ar-SA" sz="1200" b="0" i="0" u="none" strike="noStrike" dirty="0">
                <a:solidFill>
                  <a:srgbClr val="000000"/>
                </a:solidFill>
                <a:effectLst/>
                <a:latin typeface="Segoe UI Web (Arabic)"/>
              </a:rPr>
              <a:t>في 5 مايو الساعة 11:45 صباحا ، الرافعة 28 ، بعد الانتهاء من نقع الحمض وأثناء الاستعداد ل </a:t>
            </a:r>
            <a:r>
              <a:rPr lang="en-US" sz="1200" b="0" i="0" u="none" strike="noStrike" dirty="0">
                <a:solidFill>
                  <a:srgbClr val="000000"/>
                </a:solidFill>
                <a:effectLst/>
                <a:latin typeface="Segoe UI Web (Arabic)"/>
              </a:rPr>
              <a:t>RIH </a:t>
            </a:r>
            <a:r>
              <a:rPr lang="ar-SA" sz="1200" b="0" i="0" u="none" strike="noStrike" dirty="0">
                <a:solidFill>
                  <a:srgbClr val="000000"/>
                </a:solidFill>
                <a:effectLst/>
                <a:latin typeface="Segoe UI Web (Arabic)"/>
              </a:rPr>
              <a:t>لإزاحة الحمض ، كان رجل الطابق المدرب يغطي </a:t>
            </a:r>
            <a:r>
              <a:rPr lang="en-US" sz="1200" b="0" i="0" u="none" strike="noStrike" dirty="0">
                <a:solidFill>
                  <a:srgbClr val="000000"/>
                </a:solidFill>
                <a:effectLst/>
                <a:latin typeface="Segoe UI Web (Arabic)"/>
              </a:rPr>
              <a:t>Derrickman </a:t>
            </a:r>
            <a:r>
              <a:rPr lang="ar-SA" sz="1200" b="0" i="0" u="none" strike="noStrike" dirty="0">
                <a:solidFill>
                  <a:srgbClr val="000000"/>
                </a:solidFill>
                <a:effectLst/>
                <a:latin typeface="Segoe UI Web (Arabic)"/>
              </a:rPr>
              <a:t>الذي ذهب لقضاء فترة راحة قصيرة. فشل </a:t>
            </a:r>
            <a:r>
              <a:rPr lang="en-US" sz="1200" b="0" i="0" u="none" strike="noStrike" dirty="0">
                <a:solidFill>
                  <a:srgbClr val="000000"/>
                </a:solidFill>
                <a:effectLst/>
                <a:latin typeface="Segoe UI Web (Arabic)"/>
              </a:rPr>
              <a:t>Floorman </a:t>
            </a:r>
            <a:r>
              <a:rPr lang="ar-SA" sz="1200" b="0" i="0" u="none" strike="noStrike" dirty="0">
                <a:solidFill>
                  <a:srgbClr val="000000"/>
                </a:solidFill>
                <a:effectLst/>
                <a:latin typeface="Segoe UI Web (Arabic)"/>
              </a:rPr>
              <a:t>في تأمين حبل الأمان الخاص به بينما كان يغلق الحامل على المصعد. تسبب الانحناء إلى الأمام دون ضبط حبل الأمان في فقدان </a:t>
            </a:r>
            <a:r>
              <a:rPr lang="en-US" sz="1200" b="0" i="0" u="none" strike="noStrike" dirty="0">
                <a:solidFill>
                  <a:srgbClr val="000000"/>
                </a:solidFill>
                <a:effectLst/>
                <a:latin typeface="Segoe UI Web (Arabic)"/>
              </a:rPr>
              <a:t>Floorman </a:t>
            </a:r>
            <a:r>
              <a:rPr lang="ar-SA" sz="1200" b="0" i="0" u="none" strike="noStrike" dirty="0">
                <a:solidFill>
                  <a:srgbClr val="000000"/>
                </a:solidFill>
                <a:effectLst/>
                <a:latin typeface="Segoe UI Web (Arabic)"/>
              </a:rPr>
              <a:t>للتوازن والتعثر نحو الصاري. كان قادرا على التمسك بالصاري. ومنعه حزام الأمان من السقوط. بعد التعافي ، عاد إلى </a:t>
            </a:r>
            <a:r>
              <a:rPr lang="en-US" sz="1200" b="0" i="0" u="none" strike="noStrike" dirty="0">
                <a:solidFill>
                  <a:srgbClr val="000000"/>
                </a:solidFill>
                <a:effectLst/>
                <a:latin typeface="Segoe UI Web (Arabic)"/>
              </a:rPr>
              <a:t>Monkey Board </a:t>
            </a:r>
            <a:r>
              <a:rPr lang="ar-SA" sz="1200" b="0" i="0" u="none" strike="noStrike" dirty="0">
                <a:solidFill>
                  <a:srgbClr val="000000"/>
                </a:solidFill>
                <a:effectLst/>
                <a:latin typeface="Segoe UI Web (Arabic)"/>
              </a:rPr>
              <a:t>وقام بتأمين نفسه بشكل صحيح على حبل الأمان. لم يصب بأذى.</a:t>
            </a:r>
            <a:endParaRPr lang="en-US" sz="1200" b="0" i="0" u="none" strike="noStrike" dirty="0">
              <a:solidFill>
                <a:srgbClr val="000000"/>
              </a:solidFill>
              <a:effectLst/>
              <a:latin typeface="Segoe UI Web (Arabic)"/>
            </a:endParaRPr>
          </a:p>
          <a:p>
            <a:pPr marL="9525" indent="-9525" algn="r" rtl="1">
              <a:defRPr/>
            </a:pPr>
            <a:r>
              <a:rPr lang="ar-SA" sz="1200" b="1" dirty="0">
                <a:solidFill>
                  <a:srgbClr val="0070C0"/>
                </a:solidFill>
                <a:latin typeface="Times New Roman" panose="02020603050405020304" pitchFamily="18" charset="0"/>
                <a:ea typeface="宋体" panose="02010600030101010101" pitchFamily="2" charset="-122"/>
                <a:cs typeface="Times New Roman" panose="02020603050405020304" pitchFamily="18" charset="0"/>
              </a:rPr>
              <a:t>لماذا حدث هذا؟ ايجاد:</a:t>
            </a:r>
            <a:endParaRPr lang="en-US" sz="1200" b="1" dirty="0">
              <a:solidFill>
                <a:srgbClr val="0070C0"/>
              </a:solidFill>
              <a:latin typeface="Times New Roman" panose="02020603050405020304" pitchFamily="18" charset="0"/>
              <a:ea typeface="宋体" panose="02010600030101010101" pitchFamily="2" charset="-122"/>
              <a:cs typeface="Times New Roman" panose="02020603050405020304" pitchFamily="18" charset="0"/>
            </a:endParaRPr>
          </a:p>
          <a:p>
            <a:pPr marL="285750" indent="-285750" algn="r" rtl="1">
              <a:buFont typeface="Arial" panose="020B0604020202020204" pitchFamily="34" charset="0"/>
              <a:buChar char="•"/>
              <a:defRPr/>
            </a:pPr>
            <a:r>
              <a:rPr lang="ar-SA" sz="1200" b="0" i="0" u="none" strike="noStrike" dirty="0">
                <a:solidFill>
                  <a:srgbClr val="000000"/>
                </a:solidFill>
                <a:effectLst/>
                <a:latin typeface="Segoe UI Web (Arabic)"/>
              </a:rPr>
              <a:t> لم يتم تأكيد الخطة للتأكد من أن رجل الأرضية يفهم مسؤولياته ، لا سيما في استخدام مانع السقوط أثناء </a:t>
            </a:r>
            <a:r>
              <a:rPr lang="en-US" sz="1200" b="0" i="0" u="none" strike="noStrike" dirty="0">
                <a:solidFill>
                  <a:srgbClr val="000000"/>
                </a:solidFill>
                <a:effectLst/>
                <a:latin typeface="Segoe UI Web (Arabic)"/>
              </a:rPr>
              <a:t>RIH. </a:t>
            </a:r>
            <a:r>
              <a:rPr lang="ar-SA" sz="1200" b="0" i="0" u="none" strike="noStrike" dirty="0">
                <a:solidFill>
                  <a:srgbClr val="000000"/>
                </a:solidFill>
                <a:effectLst/>
                <a:latin typeface="Segoe UI Web (Arabic)"/>
              </a:rPr>
              <a:t>على الرغم من أنه حضر العمل في تدريب المرتفعات ، إلا أنه تم التغاضي عن أنه لم يعمل كرجل </a:t>
            </a:r>
            <a:r>
              <a:rPr lang="ar-SA" sz="1200" b="0" i="0" u="none" strike="noStrike" dirty="0" err="1">
                <a:solidFill>
                  <a:srgbClr val="000000"/>
                </a:solidFill>
                <a:effectLst/>
                <a:latin typeface="Segoe UI Web (Arabic)"/>
              </a:rPr>
              <a:t>ديريكمان</a:t>
            </a:r>
            <a:r>
              <a:rPr lang="ar-SA" sz="1200" b="0" i="0" u="none" strike="noStrike" dirty="0">
                <a:solidFill>
                  <a:srgbClr val="000000"/>
                </a:solidFill>
                <a:effectLst/>
                <a:latin typeface="Segoe UI Web (Arabic)"/>
              </a:rPr>
              <a:t> لمدة شهر. فحص المعدات: كان الحبل متاحا في حالة جيدة ، لكن رجل الأرضية فشل في فحصه وفحصه كما هو مطلوب. منطقة </a:t>
            </a:r>
            <a:endParaRPr lang="en-US" sz="1200" b="0" i="0" u="none" strike="noStrike" dirty="0">
              <a:solidFill>
                <a:srgbClr val="000000"/>
              </a:solidFill>
              <a:effectLst/>
              <a:latin typeface="Segoe UI Web (Arabic)"/>
            </a:endParaRPr>
          </a:p>
          <a:p>
            <a:pPr marL="285750" indent="-285750" algn="r" rtl="1">
              <a:buFont typeface="Arial" panose="020B0604020202020204" pitchFamily="34" charset="0"/>
              <a:buChar char="•"/>
              <a:defRPr/>
            </a:pPr>
            <a:r>
              <a:rPr lang="ar-SA" sz="1200" b="0" i="0" u="none" strike="noStrike" dirty="0">
                <a:solidFill>
                  <a:srgbClr val="000000"/>
                </a:solidFill>
                <a:effectLst/>
                <a:latin typeface="Segoe UI Web (Arabic)"/>
              </a:rPr>
              <a:t>ناقش الحفار الاستعدادات مع مساعد الحفار ، لكنه فشل في التأكد من أن</a:t>
            </a:r>
            <a:r>
              <a:rPr lang="en-US" sz="1200" b="0" i="0" u="none" strike="noStrike" dirty="0">
                <a:solidFill>
                  <a:srgbClr val="000000"/>
                </a:solidFill>
                <a:effectLst/>
                <a:latin typeface="Segoe UI Web (Arabic)"/>
              </a:rPr>
              <a:t>Floorman </a:t>
            </a:r>
            <a:r>
              <a:rPr lang="ar-SA" sz="1200" b="0" i="0" u="none" strike="noStrike" dirty="0">
                <a:solidFill>
                  <a:srgbClr val="000000"/>
                </a:solidFill>
                <a:effectLst/>
                <a:latin typeface="Segoe UI Web (Arabic)"/>
              </a:rPr>
              <a:t>على لوحة قد تم إرفاق حبل الحماية من السقوط.</a:t>
            </a:r>
            <a:endParaRPr lang="en-US" sz="1200" b="0" i="0" u="none" strike="noStrike" dirty="0">
              <a:solidFill>
                <a:srgbClr val="000000"/>
              </a:solidFill>
              <a:effectLst/>
              <a:latin typeface="Segoe UI Web (Arabic)"/>
            </a:endParaRPr>
          </a:p>
          <a:p>
            <a:pPr marL="285750" indent="-285750" algn="r" rtl="1">
              <a:buFont typeface="Arial" panose="020B0604020202020204" pitchFamily="34" charset="0"/>
              <a:buChar char="•"/>
              <a:defRPr/>
            </a:pPr>
            <a:r>
              <a:rPr lang="ar-SA" sz="1200" b="0" i="0" u="none" strike="noStrike" dirty="0">
                <a:solidFill>
                  <a:srgbClr val="000000"/>
                </a:solidFill>
                <a:effectLst/>
                <a:latin typeface="Segoe UI Web (Arabic)"/>
              </a:rPr>
              <a:t>رجل الطابق من ذوي الخبرة يحل محل رجل ديريك ولكن كان هناك اتصال ضعيف بين الحفار وداريك مان لإعطاء إشارة مناسبة لتأكيد أنه متصل بالحبل. خلال حديث </a:t>
            </a:r>
            <a:r>
              <a:rPr lang="en-US" sz="1200" b="0" i="0" u="none" strike="noStrike" dirty="0">
                <a:solidFill>
                  <a:srgbClr val="000000"/>
                </a:solidFill>
                <a:effectLst/>
                <a:latin typeface="Segoe UI Web (Arabic)"/>
              </a:rPr>
              <a:t>Toolbox ، </a:t>
            </a:r>
            <a:r>
              <a:rPr lang="ar-SA" sz="1200" b="0" i="0" u="none" strike="noStrike" dirty="0">
                <a:solidFill>
                  <a:srgbClr val="000000"/>
                </a:solidFill>
                <a:effectLst/>
                <a:latin typeface="Segoe UI Web (Arabic)"/>
              </a:rPr>
              <a:t>كان هناك نقاش عام حول المخاطر المرتبطة بالعمل في المرتفعات ، ونصح فقط باستخدام أحذية السلامة ومانع السقوط. الحفار يفتقر إلى الإشراف أثناء التشغيل في </a:t>
            </a:r>
            <a:r>
              <a:rPr lang="en-US" sz="1200" b="0" i="0" u="none" strike="noStrike" dirty="0">
                <a:solidFill>
                  <a:srgbClr val="000000"/>
                </a:solidFill>
                <a:effectLst/>
                <a:latin typeface="Segoe UI Web (Arabic)"/>
              </a:rPr>
              <a:t>Monkey Board .. </a:t>
            </a:r>
            <a:endParaRPr lang="ar-SA" sz="1200" b="0" i="0" u="none" strike="noStrike" dirty="0">
              <a:solidFill>
                <a:srgbClr val="000000"/>
              </a:solidFill>
              <a:effectLst/>
              <a:latin typeface="Segoe UI Web (Arabic)"/>
            </a:endParaRPr>
          </a:p>
          <a:p>
            <a:pPr marL="285750" indent="-285750" algn="r" rtl="1">
              <a:buFont typeface="Arial" panose="020B0604020202020204" pitchFamily="34" charset="0"/>
              <a:buChar char="•"/>
              <a:defRPr/>
            </a:pPr>
            <a:r>
              <a:rPr lang="ar-SA" sz="1200" b="0" i="0" u="none" strike="noStrike" dirty="0">
                <a:solidFill>
                  <a:srgbClr val="000000"/>
                </a:solidFill>
                <a:effectLst/>
                <a:latin typeface="Segoe UI Web (Arabic)"/>
              </a:rPr>
              <a:t>شخص غير معين بشكل كاف لكل عنصر تحكم في الخطر أثناء مناقشة نقاش صندوق الأدوات لمساعدة الحفار على التحقق من رجل الأرضية الذي يرتدي الحبل والفشل في تأكيد فهم رجل الأرضية لواجبه في </a:t>
            </a:r>
            <a:r>
              <a:rPr lang="en-US" sz="1200" b="0" i="0" u="none" strike="noStrike" dirty="0">
                <a:solidFill>
                  <a:srgbClr val="000000"/>
                </a:solidFill>
                <a:effectLst/>
                <a:latin typeface="Segoe UI Web (Arabic)"/>
              </a:rPr>
              <a:t>Monkey Board. </a:t>
            </a:r>
            <a:endParaRPr lang="en-US" sz="1200" dirty="0">
              <a:solidFill>
                <a:srgbClr val="000000"/>
              </a:solidFill>
              <a:latin typeface="Segoe UI Web (Arabic)"/>
            </a:endParaRPr>
          </a:p>
          <a:p>
            <a:pPr marL="285750" indent="-285750" algn="r" rtl="1">
              <a:buFont typeface="Arial" panose="020B0604020202020204" pitchFamily="34" charset="0"/>
              <a:buChar char="•"/>
              <a:defRPr/>
            </a:pPr>
            <a:r>
              <a:rPr lang="ar-SA" sz="1200" b="0" i="0" u="none" strike="noStrike" dirty="0">
                <a:solidFill>
                  <a:srgbClr val="000000"/>
                </a:solidFill>
                <a:effectLst/>
                <a:latin typeface="Segoe UI Web (Arabic)"/>
              </a:rPr>
              <a:t> فشل </a:t>
            </a:r>
            <a:r>
              <a:rPr lang="en-US" sz="1200" b="0" i="0" u="none" strike="noStrike" dirty="0">
                <a:solidFill>
                  <a:srgbClr val="000000"/>
                </a:solidFill>
                <a:effectLst/>
                <a:latin typeface="Segoe UI Web (Arabic)"/>
              </a:rPr>
              <a:t>Floorman </a:t>
            </a:r>
            <a:r>
              <a:rPr lang="ar-SA" sz="1200" b="0" i="0" u="none" strike="noStrike" dirty="0">
                <a:solidFill>
                  <a:srgbClr val="000000"/>
                </a:solidFill>
                <a:effectLst/>
                <a:latin typeface="Segoe UI Web (Arabic)"/>
              </a:rPr>
              <a:t>في توصيل حبل الأمان الخاص به ولم يتدخل أي شخص آخر في الطاقم لإيقافه</a:t>
            </a:r>
            <a:endParaRPr lang="en-GB" altLang="zh-CN" sz="1200" b="1" dirty="0">
              <a:solidFill>
                <a:srgbClr val="0070C0"/>
              </a:solidFill>
              <a:latin typeface="Times New Roman" panose="02020603050405020304" pitchFamily="18" charset="0"/>
              <a:ea typeface="宋体" panose="02010600030101010101" pitchFamily="2" charset="-122"/>
              <a:cs typeface="Times New Roman" panose="02020603050405020304" pitchFamily="18" charset="0"/>
            </a:endParaRPr>
          </a:p>
          <a:p>
            <a:pPr marL="114300" indent="-114300" algn="just" rtl="1">
              <a:defRPr/>
            </a:pPr>
            <a:r>
              <a:rPr lang="ar-SA" sz="1200" b="1" dirty="0">
                <a:solidFill>
                  <a:srgbClr val="0070C0"/>
                </a:solidFill>
                <a:latin typeface="Times New Roman" panose="02020603050405020304" pitchFamily="18" charset="0"/>
                <a:ea typeface="宋体" panose="02010600030101010101" pitchFamily="2" charset="-122"/>
                <a:cs typeface="Times New Roman" panose="02020603050405020304" pitchFamily="18" charset="0"/>
              </a:rPr>
              <a:t>تعلمك من هذه الحادثة:</a:t>
            </a:r>
            <a:endParaRPr lang="en-US" sz="1200" b="1" dirty="0">
              <a:solidFill>
                <a:srgbClr val="0070C0"/>
              </a:solidFill>
              <a:latin typeface="Times New Roman" panose="02020603050405020304" pitchFamily="18" charset="0"/>
              <a:ea typeface="宋体" panose="02010600030101010101" pitchFamily="2" charset="-122"/>
              <a:cs typeface="Times New Roman" panose="02020603050405020304" pitchFamily="18" charset="0"/>
            </a:endParaRPr>
          </a:p>
          <a:p>
            <a:pPr marL="285750" indent="-285750" algn="just" rtl="1">
              <a:buFont typeface="Arial" panose="020B0604020202020204" pitchFamily="34" charset="0"/>
              <a:buChar char="•"/>
              <a:defRPr/>
            </a:pPr>
            <a:r>
              <a:rPr lang="ar-SA" sz="1200" b="0" i="0" u="none" strike="noStrike" dirty="0">
                <a:solidFill>
                  <a:srgbClr val="000000"/>
                </a:solidFill>
                <a:effectLst/>
                <a:latin typeface="Segoe UI Web (Arabic)"/>
              </a:rPr>
              <a:t>تأكد دائما من تنفيذ جميع خطوات مستعد. تأكد دائما من أن كل منصب يعرف واجباته ومسؤولياته المتعلقة بالسلامة.</a:t>
            </a:r>
            <a:endParaRPr lang="en-US" sz="1200" b="0" i="0" u="none" strike="noStrike" dirty="0">
              <a:solidFill>
                <a:srgbClr val="000000"/>
              </a:solidFill>
              <a:effectLst/>
              <a:latin typeface="Segoe UI Web (Arabic)"/>
            </a:endParaRPr>
          </a:p>
          <a:p>
            <a:pPr marL="285750" indent="-285750" algn="just" rtl="1">
              <a:buFont typeface="Arial" panose="020B0604020202020204" pitchFamily="34" charset="0"/>
              <a:buChar char="•"/>
              <a:defRPr/>
            </a:pPr>
            <a:r>
              <a:rPr lang="ar-SA" sz="1200" b="0" i="0" u="none" strike="noStrike" dirty="0">
                <a:solidFill>
                  <a:srgbClr val="000000"/>
                </a:solidFill>
                <a:effectLst/>
                <a:latin typeface="Segoe UI Web (Arabic)"/>
              </a:rPr>
              <a:t> تأكد دائما من التركيز على مهمة واحدة في كل مرة.</a:t>
            </a:r>
            <a:endParaRPr lang="en-US" sz="1200" b="0" i="0" u="none" strike="noStrike" dirty="0">
              <a:solidFill>
                <a:srgbClr val="000000"/>
              </a:solidFill>
              <a:effectLst/>
              <a:latin typeface="Segoe UI Web (Arabic)"/>
            </a:endParaRPr>
          </a:p>
          <a:p>
            <a:pPr marL="285750" indent="-285750" algn="just" rtl="1">
              <a:buFont typeface="Arial" panose="020B0604020202020204" pitchFamily="34" charset="0"/>
              <a:buChar char="•"/>
              <a:defRPr/>
            </a:pPr>
            <a:r>
              <a:rPr lang="ar-SA" sz="1200" b="0" i="0" u="none" strike="noStrike" dirty="0">
                <a:solidFill>
                  <a:srgbClr val="000000"/>
                </a:solidFill>
                <a:effectLst/>
                <a:latin typeface="Segoe UI Web (Arabic)"/>
              </a:rPr>
              <a:t> تأكد دائما من وجود إشراف فعال.</a:t>
            </a:r>
            <a:endParaRPr lang="en-US" sz="1200" b="0" i="0" u="none" strike="noStrike" dirty="0">
              <a:solidFill>
                <a:srgbClr val="000000"/>
              </a:solidFill>
              <a:effectLst/>
              <a:latin typeface="Segoe UI Web (Arabic)"/>
            </a:endParaRPr>
          </a:p>
          <a:p>
            <a:pPr marL="285750" indent="-285750" algn="just" rtl="1">
              <a:buFont typeface="Arial" panose="020B0604020202020204" pitchFamily="34" charset="0"/>
              <a:buChar char="•"/>
              <a:defRPr/>
            </a:pPr>
            <a:r>
              <a:rPr lang="ar-SA" sz="1200" b="0" i="0" u="none" strike="noStrike" dirty="0">
                <a:solidFill>
                  <a:srgbClr val="000000"/>
                </a:solidFill>
                <a:effectLst/>
                <a:latin typeface="Segoe UI Web (Arabic)"/>
              </a:rPr>
              <a:t> تأكد دائما من وجود اتصال فعال بين الحفار </a:t>
            </a:r>
            <a:r>
              <a:rPr lang="ar-SA" sz="1200" b="0" i="0" u="none" strike="noStrike" dirty="0" err="1">
                <a:solidFill>
                  <a:srgbClr val="000000"/>
                </a:solidFill>
                <a:effectLst/>
                <a:latin typeface="Segoe UI Web (Arabic)"/>
              </a:rPr>
              <a:t>وديريكمان</a:t>
            </a:r>
            <a:r>
              <a:rPr lang="ar-SA" sz="1200" b="0" i="0" u="none" strike="noStrike" dirty="0">
                <a:solidFill>
                  <a:srgbClr val="000000"/>
                </a:solidFill>
                <a:effectLst/>
                <a:latin typeface="Segoe UI Web (Arabic)"/>
              </a:rPr>
              <a:t>. دائما ،</a:t>
            </a:r>
            <a:endParaRPr lang="en-US" sz="1200" b="0" i="0" u="none" strike="noStrike" dirty="0">
              <a:solidFill>
                <a:srgbClr val="000000"/>
              </a:solidFill>
              <a:effectLst/>
              <a:latin typeface="Segoe UI Web (Arabic)"/>
            </a:endParaRPr>
          </a:p>
          <a:p>
            <a:pPr marL="285750" indent="-285750" algn="just" rtl="1">
              <a:buFont typeface="Arial" panose="020B0604020202020204" pitchFamily="34" charset="0"/>
              <a:buChar char="•"/>
              <a:defRPr/>
            </a:pPr>
            <a:r>
              <a:rPr lang="ar-SA" sz="1200" b="0" i="0" u="none" strike="noStrike" dirty="0">
                <a:solidFill>
                  <a:srgbClr val="000000"/>
                </a:solidFill>
                <a:effectLst/>
                <a:latin typeface="Segoe UI Web (Arabic)"/>
              </a:rPr>
              <a:t> تأكد من فعالية نقاش صندوق الأدوات قبل المهمة. تأكد دائما من ارتداء الحماية من السقوط (حزام أمان وحبل ومانع للسقوط) عند العمل على ارتفاع. </a:t>
            </a:r>
            <a:endParaRPr lang="en-US" sz="1200" b="0" i="0" u="none" strike="noStrike" dirty="0">
              <a:solidFill>
                <a:srgbClr val="000000"/>
              </a:solidFill>
              <a:effectLst/>
              <a:latin typeface="Segoe UI Web (Arabic)"/>
            </a:endParaRPr>
          </a:p>
          <a:p>
            <a:pPr marL="285750" indent="-285750" algn="just" rtl="1">
              <a:buFont typeface="Arial" panose="020B0604020202020204" pitchFamily="34" charset="0"/>
              <a:buChar char="•"/>
              <a:defRPr/>
            </a:pPr>
            <a:r>
              <a:rPr lang="ar-SA" sz="1200" b="0" i="0" u="none" strike="noStrike" dirty="0">
                <a:solidFill>
                  <a:srgbClr val="000000"/>
                </a:solidFill>
                <a:effectLst/>
                <a:latin typeface="Segoe UI Web (Arabic)"/>
              </a:rPr>
              <a:t>تأكد دائما من إيقاف أي فعل أو حالة غير آمنة.</a:t>
            </a:r>
            <a:endParaRPr lang="en-US" sz="1200" b="1" dirty="0">
              <a:solidFill>
                <a:srgbClr val="0070C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7" name="Rectangle 6">
            <a:extLst>
              <a:ext uri="{FF2B5EF4-FFF2-40B4-BE49-F238E27FC236}">
                <a16:creationId xmlns:a16="http://schemas.microsoft.com/office/drawing/2014/main" id="{C9406DC3-6140-45AE-93A8-1D6947A73029}"/>
              </a:ext>
            </a:extLst>
          </p:cNvPr>
          <p:cNvSpPr/>
          <p:nvPr/>
        </p:nvSpPr>
        <p:spPr>
          <a:xfrm>
            <a:off x="8294647" y="1295352"/>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what was done wrong</a:t>
            </a:r>
          </a:p>
        </p:txBody>
      </p:sp>
      <p:sp>
        <p:nvSpPr>
          <p:cNvPr id="8" name="Rectangle 7">
            <a:extLst>
              <a:ext uri="{FF2B5EF4-FFF2-40B4-BE49-F238E27FC236}">
                <a16:creationId xmlns:a16="http://schemas.microsoft.com/office/drawing/2014/main" id="{AA16C3A5-10F2-408B-9D18-ED534C5F017C}"/>
              </a:ext>
            </a:extLst>
          </p:cNvPr>
          <p:cNvSpPr/>
          <p:nvPr/>
        </p:nvSpPr>
        <p:spPr>
          <a:xfrm>
            <a:off x="8294647" y="3808612"/>
            <a:ext cx="3748668" cy="2286000"/>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 name="Rectangle 13">
            <a:extLst>
              <a:ext uri="{FF2B5EF4-FFF2-40B4-BE49-F238E27FC236}">
                <a16:creationId xmlns:a16="http://schemas.microsoft.com/office/drawing/2014/main" id="{27AC772E-6015-4076-A0DC-005445BF4556}"/>
              </a:ext>
            </a:extLst>
          </p:cNvPr>
          <p:cNvSpPr/>
          <p:nvPr/>
        </p:nvSpPr>
        <p:spPr>
          <a:xfrm>
            <a:off x="5377244" y="76316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r-SA" sz="2000" b="1" dirty="0">
                <a:solidFill>
                  <a:srgbClr val="0D38B3"/>
                </a:solidFill>
                <a:latin typeface="Arial" panose="020B0604020202020204" pitchFamily="34" charset="0"/>
                <a:cs typeface="Arial" panose="020B0604020202020204" pitchFamily="34" charset="0"/>
              </a:rPr>
              <a:t>الفئة المستهدفة:</a:t>
            </a:r>
            <a:r>
              <a:rPr lang="ar-SA" b="1" dirty="0">
                <a:solidFill>
                  <a:srgbClr val="FF0000"/>
                </a:solidFill>
                <a:latin typeface="Calibri" panose="020F0502020204030204"/>
                <a:cs typeface="Calibri" pitchFamily="34" charset="0"/>
              </a:rPr>
              <a:t> ديريك مان، حفار، نايت بوشر، مدير الحفر</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483223"/>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2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18" name="TextBox 17">
            <a:extLst>
              <a:ext uri="{FF2B5EF4-FFF2-40B4-BE49-F238E27FC236}">
                <a16:creationId xmlns:a16="http://schemas.microsoft.com/office/drawing/2014/main" id="{1E582979-7573-A1DF-2384-7C7F4C03C51B}"/>
              </a:ext>
            </a:extLst>
          </p:cNvPr>
          <p:cNvSpPr txBox="1"/>
          <p:nvPr/>
        </p:nvSpPr>
        <p:spPr>
          <a:xfrm>
            <a:off x="1341781" y="6262021"/>
            <a:ext cx="7512141" cy="338554"/>
          </a:xfrm>
          <a:prstGeom prst="rect">
            <a:avLst/>
          </a:prstGeom>
          <a:solidFill>
            <a:schemeClr val="accent1"/>
          </a:solidFill>
        </p:spPr>
        <p:txBody>
          <a:bodyPr wrap="square" rtlCol="0">
            <a:spAutoFit/>
          </a:bodyPr>
          <a:lstStyle/>
          <a:p>
            <a:pPr marL="0" indent="0" algn="ctr"/>
            <a:r>
              <a:rPr lang="en-US" sz="1600" b="1" dirty="0">
                <a:solidFill>
                  <a:srgbClr val="FFFF00"/>
                </a:solidFill>
                <a:latin typeface="Times New Roman" panose="02020603050405020304" pitchFamily="18" charset="0"/>
                <a:cs typeface="Times New Roman" panose="02020603050405020304" pitchFamily="18" charset="0"/>
              </a:rPr>
              <a:t>DM </a:t>
            </a:r>
            <a:r>
              <a:rPr lang="ar-SA" sz="1600" b="1" dirty="0">
                <a:solidFill>
                  <a:srgbClr val="FFFF00"/>
                </a:solidFill>
                <a:latin typeface="Times New Roman" panose="02020603050405020304" pitchFamily="18" charset="0"/>
                <a:cs typeface="Times New Roman" panose="02020603050405020304" pitchFamily="18" charset="0"/>
              </a:rPr>
              <a:t>للتأكد دائما من توصيل الحبل ومانع السقوط بحزام الأمان قبل بدء النشاط</a:t>
            </a:r>
            <a:endParaRPr lang="en-US" sz="1600" b="1" dirty="0">
              <a:solidFill>
                <a:srgbClr val="FFFF00"/>
              </a:solidFill>
              <a:latin typeface="Times New Roman" panose="02020603050405020304" pitchFamily="18" charset="0"/>
              <a:cs typeface="Times New Roman" panose="02020603050405020304" pitchFamily="18" charset="0"/>
            </a:endParaRPr>
          </a:p>
        </p:txBody>
      </p:sp>
      <p:pic>
        <p:nvPicPr>
          <p:cNvPr id="23" name="Picture 22">
            <a:extLst>
              <a:ext uri="{FF2B5EF4-FFF2-40B4-BE49-F238E27FC236}">
                <a16:creationId xmlns:a16="http://schemas.microsoft.com/office/drawing/2014/main" id="{51D824EF-FFD5-96B6-3576-95619ABC549C}"/>
              </a:ext>
            </a:extLst>
          </p:cNvPr>
          <p:cNvPicPr>
            <a:picLocks noChangeAspect="1"/>
          </p:cNvPicPr>
          <p:nvPr/>
        </p:nvPicPr>
        <p:blipFill>
          <a:blip r:embed="rId3"/>
          <a:stretch>
            <a:fillRect/>
          </a:stretch>
        </p:blipFill>
        <p:spPr>
          <a:xfrm>
            <a:off x="8294647" y="1252058"/>
            <a:ext cx="3748668" cy="2300316"/>
          </a:xfrm>
          <a:prstGeom prst="rect">
            <a:avLst/>
          </a:prstGeom>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527636" y="2654858"/>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24" name="Picture 23">
            <a:extLst>
              <a:ext uri="{FF2B5EF4-FFF2-40B4-BE49-F238E27FC236}">
                <a16:creationId xmlns:a16="http://schemas.microsoft.com/office/drawing/2014/main" id="{0EF2AB84-6501-D767-8A73-39273A1D9B46}"/>
              </a:ext>
            </a:extLst>
          </p:cNvPr>
          <p:cNvPicPr>
            <a:picLocks noChangeAspect="1"/>
          </p:cNvPicPr>
          <p:nvPr/>
        </p:nvPicPr>
        <p:blipFill>
          <a:blip r:embed="rId4"/>
          <a:stretch>
            <a:fillRect/>
          </a:stretch>
        </p:blipFill>
        <p:spPr>
          <a:xfrm>
            <a:off x="8294647" y="3797858"/>
            <a:ext cx="3748668" cy="2286000"/>
          </a:xfrm>
          <a:prstGeom prst="rect">
            <a:avLst/>
          </a:prstGeom>
        </p:spPr>
      </p:pic>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467311" y="5342181"/>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 name="Rectangle 8">
            <a:extLst>
              <a:ext uri="{FF2B5EF4-FFF2-40B4-BE49-F238E27FC236}">
                <a16:creationId xmlns:a16="http://schemas.microsoft.com/office/drawing/2014/main" id="{397F5709-7E52-AF62-3AA6-474A2619BE14}"/>
              </a:ext>
            </a:extLst>
          </p:cNvPr>
          <p:cNvSpPr>
            <a:spLocks noChangeArrowheads="1"/>
          </p:cNvSpPr>
          <p:nvPr/>
        </p:nvSpPr>
        <p:spPr bwMode="auto">
          <a:xfrm>
            <a:off x="346509" y="438033"/>
            <a:ext cx="11812710" cy="307777"/>
          </a:xfrm>
          <a:prstGeom prst="rect">
            <a:avLst/>
          </a:prstGeom>
          <a:noFill/>
          <a:ln w="9525">
            <a:noFill/>
            <a:miter lim="800000"/>
            <a:headEnd/>
            <a:tailEnd/>
          </a:ln>
        </p:spPr>
        <p:txBody>
          <a:bodyPr wrap="square">
            <a:spAutoFit/>
          </a:bodyPr>
          <a:lstStyle/>
          <a:p>
            <a:pPr marL="114300" lvl="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lang="en-GB" sz="1200" b="1" dirty="0">
                <a:solidFill>
                  <a:srgbClr val="4472C4"/>
                </a:solidFill>
                <a:latin typeface="Tahoma" pitchFamily="34" charset="0"/>
              </a:rPr>
              <a:t>05/ 05 / 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lang="en-GB" sz="1200" b="1" dirty="0">
                <a:solidFill>
                  <a:srgbClr val="4472C4"/>
                </a:solidFill>
                <a:latin typeface="Tahoma" pitchFamily="34" charset="0"/>
              </a:rPr>
              <a:t>HIPO#14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Fall from Height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a:t>
            </a:r>
            <a:r>
              <a:rPr lang="en-US" sz="1400" b="1" dirty="0">
                <a:solidFill>
                  <a:schemeClr val="accent1"/>
                </a:solidFill>
                <a:latin typeface="Tahoma" pitchFamily="34" charset="0"/>
              </a:rPr>
              <a:t>C4</a:t>
            </a:r>
            <a:r>
              <a:rPr kumimoji="0" lang="en-US" sz="1400" b="1" i="0" u="none" strike="noStrike" kern="1200" cap="none" spc="0" normalizeH="0" baseline="0" noProof="0" dirty="0">
                <a:ln>
                  <a:noFill/>
                </a:ln>
                <a:solidFill>
                  <a:schemeClr val="accent1"/>
                </a:solidFill>
                <a:effectLst/>
                <a:uLnTx/>
                <a:uFillTx/>
                <a:latin typeface="Tahoma" pitchFamily="34" charset="0"/>
                <a:ea typeface="+mn-ea"/>
                <a:cs typeface="+mn-cs"/>
              </a:rPr>
              <a:t>P   </a:t>
            </a:r>
            <a:r>
              <a:rPr lang="en-US" sz="1400" b="1" dirty="0">
                <a:latin typeface="Tahoma" pitchFamily="34" charset="0"/>
              </a:rPr>
              <a:t>Activity</a:t>
            </a:r>
            <a:r>
              <a:rPr lang="en-US" sz="1400" b="1" dirty="0">
                <a:solidFill>
                  <a:srgbClr val="4472C4"/>
                </a:solidFill>
                <a:latin typeface="Tahoma" pitchFamily="34" charset="0"/>
              </a:rPr>
              <a:t>: RIH Run-In-Hole (RIH) </a:t>
            </a:r>
            <a:endParaRPr lang="en-US" sz="1200" b="1" dirty="0">
              <a:solidFill>
                <a:srgbClr val="4472C4"/>
              </a:solidFill>
              <a:latin typeface="Tahoma" pitchFamily="34" charset="0"/>
            </a:endParaRPr>
          </a:p>
        </p:txBody>
      </p:sp>
    </p:spTree>
    <p:extLst>
      <p:ext uri="{BB962C8B-B14F-4D97-AF65-F5344CB8AC3E}">
        <p14:creationId xmlns:p14="http://schemas.microsoft.com/office/powerpoint/2010/main" val="11438799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93013</DocId>
    <ImageCreateDate xmlns="4880E4F8-4B7D-4BDD-91E3-E10D47036ECA" xsi:nil="true"/>
    <wic_System_Copyright xmlns="http://schemas.microsoft.com/sharepoint/v3/fields" xsi:nil="true"/>
  </documentManagement>
</p:properti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EB1FCF-0E89-482E-A62E-598FF58845D8}">
  <ds:schemaRefs/>
</ds:datastoreItem>
</file>

<file path=customXml/itemProps2.xml><?xml version="1.0" encoding="utf-8"?>
<ds:datastoreItem xmlns:ds="http://schemas.openxmlformats.org/officeDocument/2006/customXml" ds:itemID="{14623588-DBF2-4940-BDA2-E15656B07062}"/>
</file>

<file path=customXml/itemProps3.xml><?xml version="1.0" encoding="utf-8"?>
<ds:datastoreItem xmlns:ds="http://schemas.openxmlformats.org/officeDocument/2006/customXml" ds:itemID="{5643A46C-72B3-4012-8CB2-E0E23D8B71D1}">
  <ds:schemaRefs/>
</ds:datastoreItem>
</file>

<file path=docProps/app.xml><?xml version="1.0" encoding="utf-8"?>
<Properties xmlns="http://schemas.openxmlformats.org/officeDocument/2006/extended-properties" xmlns:vt="http://schemas.openxmlformats.org/officeDocument/2006/docPropsVTypes">
  <Template>TM02892315[[fn=Wisp]]</Template>
  <TotalTime>4880</TotalTime>
  <Words>1628</Words>
  <Application>Microsoft Office PowerPoint</Application>
  <PresentationFormat>Widescreen</PresentationFormat>
  <Paragraphs>97</Paragraphs>
  <Slides>3</Slides>
  <Notes>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vt:i4>
      </vt:variant>
    </vt:vector>
  </HeadingPairs>
  <TitlesOfParts>
    <vt:vector size="15" baseType="lpstr">
      <vt:lpstr>MS PGothic</vt:lpstr>
      <vt:lpstr>Aptos</vt:lpstr>
      <vt:lpstr>Arial</vt:lpstr>
      <vt:lpstr>Book Antiqua</vt:lpstr>
      <vt:lpstr>Calibri</vt:lpstr>
      <vt:lpstr>Calibri Light</vt:lpstr>
      <vt:lpstr>Segoe UI</vt:lpstr>
      <vt:lpstr>Segoe UI Web (Arabic)</vt:lpstr>
      <vt:lpstr>Tahoma</vt:lpstr>
      <vt:lpstr>Times New Roman</vt:lpstr>
      <vt:lpstr>Wingdings</vt:lpstr>
      <vt:lpstr>Office Theme</vt:lpstr>
      <vt:lpstr>PowerPoint Presentation</vt:lpstr>
      <vt:lpstr>   Effective Learning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HiPo_14 _1165663 NM Derrickman lanyard</dc:title>
  <dc:creator>nazar@umsoman.com</dc:creator>
  <cp:lastModifiedBy>Khatri, Hamed DHS</cp:lastModifiedBy>
  <cp:revision>647</cp:revision>
  <dcterms:created xsi:type="dcterms:W3CDTF">2018-09-24T07:27:00Z</dcterms:created>
  <dcterms:modified xsi:type="dcterms:W3CDTF">2026-06-24T05:59:53Z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y fmtid="{D5CDD505-2E9C-101B-9397-08002B2CF9AE}" pid="3" name="ICV">
    <vt:lpwstr>580231E499304AEB8098728CA1564324_12</vt:lpwstr>
  </property>
  <property fmtid="{D5CDD505-2E9C-101B-9397-08002B2CF9AE}" pid="4" name="KSOProductBuildVer">
    <vt:lpwstr>1033-12.2.0.13489</vt:lpwstr>
  </property>
</Properties>
</file>