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
  </p:notesMasterIdLst>
  <p:handoutMasterIdLst>
    <p:handoutMasterId r:id="rId8"/>
  </p:handoutMasterIdLst>
  <p:sldIdLst>
    <p:sldId id="356" r:id="rId5"/>
    <p:sldId id="35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0A26C8F-BDF4-268D-D81B-13E282E288C4}" name="Davis George" initials="DG" userId="S::davis@truckomangroup.com::e15467d1-42fa-45c6-a985-f08e211e06a6" providerId="AD"/>
  <p188:author id="{B1B703E3-6E89-5158-4BD9-8D3E4AC95A01}" name="Yu, Edmund Paul FPL6D" initials="YEPF" userId="S::EdmundPaul.EY.Yu@pdo.co.om::47530a43-cb2d-4947-afe9-a0bbefdfee5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extLst>
      <p:ext uri="{19B8F6BF-5375-455C-9EA6-DF929625EA0E}">
        <p15:presenceInfo xmlns:p15="http://schemas.microsoft.com/office/powerpoint/2012/main" userId="S::AlMutasem.AMA.AlMahrooqi@pdo.co.om::6429f863-105c-4fb8-be4e-2094f7491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C91D"/>
    <a:srgbClr val="FFFC00"/>
    <a:srgbClr val="EAEAEA"/>
    <a:srgbClr val="F2F3D7"/>
    <a:srgbClr val="24A316"/>
    <a:srgbClr val="16942A"/>
    <a:srgbClr val="FDD60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63C0633-DED0-47DE-A2E0-D8A64AE84296}" v="2" dt="2024-09-03T04:26:32.8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249" autoAdjust="0"/>
  </p:normalViewPr>
  <p:slideViewPr>
    <p:cSldViewPr snapToGrid="0" snapToObjects="1">
      <p:cViewPr varScale="1">
        <p:scale>
          <a:sx n="104" d="100"/>
          <a:sy n="104" d="100"/>
        </p:scale>
        <p:origin x="834" y="138"/>
      </p:cViewPr>
      <p:guideLst/>
    </p:cSldViewPr>
  </p:slideViewPr>
  <p:notesTextViewPr>
    <p:cViewPr>
      <p:scale>
        <a:sx n="1" d="1"/>
        <a:sy n="1" d="1"/>
      </p:scale>
      <p:origin x="0" y="0"/>
    </p:cViewPr>
  </p:notesText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8/10/relationships/authors" Target="authors.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 Id="rId14"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3D376-C7B6-419B-9FF1-F3C3290284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s-ES">
                <a:latin typeface="Calibri" panose="020F0502020204030204" pitchFamily="34" charset="0"/>
              </a:rPr>
              <a:t>1167741, HIPO#15, MVI TRUCKOMAN /Abu Inaz</a:t>
            </a:r>
            <a:endParaRPr lang="en-US" dirty="0">
              <a:latin typeface="Calibri" panose="020F0502020204030204" pitchFamily="34" charset="0"/>
            </a:endParaRPr>
          </a:p>
        </p:txBody>
      </p:sp>
      <p:sp>
        <p:nvSpPr>
          <p:cNvPr id="3" name="Date Placeholder 2">
            <a:extLst>
              <a:ext uri="{FF2B5EF4-FFF2-40B4-BE49-F238E27FC236}">
                <a16:creationId xmlns:a16="http://schemas.microsoft.com/office/drawing/2014/main" id="{117192C6-1C95-48A1-A4C6-F94F132F0AA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8341AC-BC74-4FAA-A2BA-136D509060EF}" type="datetimeFigureOut">
              <a:rPr lang="en-US" smtClean="0">
                <a:latin typeface="Calibri" panose="020F0502020204030204" pitchFamily="34" charset="0"/>
              </a:rPr>
              <a:t>24/06/2026</a:t>
            </a:fld>
            <a:endParaRPr lang="en-US" dirty="0">
              <a:latin typeface="Calibri" panose="020F0502020204030204" pitchFamily="34" charset="0"/>
            </a:endParaRPr>
          </a:p>
        </p:txBody>
      </p:sp>
      <p:sp>
        <p:nvSpPr>
          <p:cNvPr id="4" name="Footer Placeholder 3">
            <a:extLst>
              <a:ext uri="{FF2B5EF4-FFF2-40B4-BE49-F238E27FC236}">
                <a16:creationId xmlns:a16="http://schemas.microsoft.com/office/drawing/2014/main" id="{9245D574-C9C3-4949-A04E-C02C11D306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a:extLst>
              <a:ext uri="{FF2B5EF4-FFF2-40B4-BE49-F238E27FC236}">
                <a16:creationId xmlns:a16="http://schemas.microsoft.com/office/drawing/2014/main" id="{0E27CE67-CCF6-43EA-9EB4-FFC01F182A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1C225E-C8CB-4D13-B3BD-590B7CA9FD0A}"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3267991762"/>
      </p:ext>
    </p:extLst>
  </p:cSld>
  <p:clrMap bg1="lt1" tx1="dk1" bg2="lt2" tx2="dk2" accent1="accent1" accent2="accent2" accent3="accent3" accent4="accent4" accent5="accent5" accent6="accent6" hlink="hlink" folHlink="folHlink"/>
  <p:hf sldNum="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r>
              <a:rPr lang="es-ES"/>
              <a:t>1167741, HIPO#15, MVI TRUCKOMAN /Abu Inaz</a:t>
            </a:r>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EF51F27E-834E-4F26-A38E-D9AD78458120}" type="datetimeFigureOut">
              <a:rPr lang="en-US" smtClean="0"/>
              <a:pPr/>
              <a:t>24/06/2026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2"/>
            <a:ext cx="4884516" cy="458787"/>
          </a:xfrm>
          <a:prstGeom prst="rect">
            <a:avLst/>
          </a:prstGeom>
        </p:spPr>
        <p:txBody>
          <a:bodyPr vert="horz" lIns="91440" tIns="45720" rIns="91440" bIns="45720"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F88714CE-FB4E-4316-BED5-DE0DF6B1D8E5}" type="slidenum">
              <a:rPr lang="en-US" smtClean="0"/>
              <a:pPr/>
              <a:t>‹#›</a:t>
            </a:fld>
            <a:endParaRPr lang="en-US" dirty="0"/>
          </a:p>
        </p:txBody>
      </p:sp>
    </p:spTree>
    <p:extLst>
      <p:ext uri="{BB962C8B-B14F-4D97-AF65-F5344CB8AC3E}">
        <p14:creationId xmlns:p14="http://schemas.microsoft.com/office/powerpoint/2010/main" val="4183368233"/>
      </p:ext>
    </p:extLst>
  </p:cSld>
  <p:clrMap bg1="lt1" tx1="dk1" bg2="lt2" tx2="dk2" accent1="accent1" accent2="accent2" accent3="accent3" accent4="accent4" accent5="accent5" accent6="accent6" hlink="hlink" folHlink="folHlink"/>
  <p:hf sldNum="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6" name="Header Placeholder 5">
            <a:extLst>
              <a:ext uri="{FF2B5EF4-FFF2-40B4-BE49-F238E27FC236}">
                <a16:creationId xmlns:a16="http://schemas.microsoft.com/office/drawing/2014/main" id="{27C3DAA0-E876-CA6B-707D-0FDD208B5B42}"/>
              </a:ext>
            </a:extLst>
          </p:cNvPr>
          <p:cNvSpPr>
            <a:spLocks noGrp="1"/>
          </p:cNvSpPr>
          <p:nvPr>
            <p:ph type="hdr" sz="quarter"/>
          </p:nvPr>
        </p:nvSpPr>
        <p:spPr/>
        <p:txBody>
          <a:bodyPr/>
          <a:lstStyle/>
          <a:p>
            <a:r>
              <a:rPr lang="es-ES"/>
              <a:t>1167741, HIPO#15, MVI TRUCKOMAN /Abu Inaz</a:t>
            </a:r>
            <a:endParaRPr lang="en-US" dirty="0"/>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Make a list of closed questions (only ‘yes’ or ‘no’ as an answer) to ask others if they have the same issues based on the management or HSE-MS failings or shortfalls identified in the investigation.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Imagine you have to audit other companies to see if they could have the same issues.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These questions should start with: Do you ensure…………………?</a:t>
            </a:r>
            <a:endParaRPr kumimoji="0" lang="en-US" sz="1200" b="0" i="0" u="none" strike="noStrike" kern="1200" cap="none" spc="0" normalizeH="0" baseline="0" noProof="0" dirty="0">
              <a:ln>
                <a:noFill/>
              </a:ln>
              <a:solidFill>
                <a:srgbClr val="000000"/>
              </a:solidFill>
              <a:effectLst/>
              <a:uLnTx/>
              <a:uFillTx/>
              <a:ea typeface="+mn-ea"/>
              <a:cs typeface="Calibri" panose="020F0502020204030204" pitchFamily="34" charset="0"/>
            </a:endParaRP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6" name="Header Placeholder 5">
            <a:extLst>
              <a:ext uri="{FF2B5EF4-FFF2-40B4-BE49-F238E27FC236}">
                <a16:creationId xmlns:a16="http://schemas.microsoft.com/office/drawing/2014/main" id="{0F2ABF42-B36D-67E6-BCEE-A4F09A8313FE}"/>
              </a:ext>
            </a:extLst>
          </p:cNvPr>
          <p:cNvSpPr>
            <a:spLocks noGrp="1"/>
          </p:cNvSpPr>
          <p:nvPr>
            <p:ph type="hdr" sz="quarter"/>
          </p:nvPr>
        </p:nvSpPr>
        <p:spPr/>
        <p:txBody>
          <a:bodyPr/>
          <a:lstStyle/>
          <a:p>
            <a:r>
              <a:rPr lang="es-ES"/>
              <a:t>1167741, HIPO#15, MVI TRUCKOMAN /Abu Inaz</a:t>
            </a:r>
            <a:endParaRPr lang="en-US" dirty="0"/>
          </a:p>
        </p:txBody>
      </p:sp>
    </p:spTree>
    <p:extLst>
      <p:ext uri="{BB962C8B-B14F-4D97-AF65-F5344CB8AC3E}">
        <p14:creationId xmlns:p14="http://schemas.microsoft.com/office/powerpoint/2010/main" val="1620545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F5EF0334-61E7-4E9E-A57C-0B8163A747AF}" type="datetime1">
              <a:rPr lang="en-US" smtClean="0"/>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7036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AED9233F-4BCD-4E7B-9728-0631B54A74DB}" type="datetime1">
              <a:rPr lang="en-US" smtClean="0"/>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71791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21813801-9CF5-4084-B630-ED9AB747476C}" type="datetime1">
              <a:rPr lang="en-US" smtClean="0"/>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131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1E4918E9-AF74-45F2-B59C-2831ED1F26E3}" type="datetime1">
              <a:rPr lang="en-US" smtClean="0"/>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66863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3212CF6E-81F6-47B1-A8E7-0B0FED619863}" type="datetime1">
              <a:rPr lang="en-US" smtClean="0"/>
              <a:t>24/06/2026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83540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F7CAF4BD-AECD-492D-BC07-62D31BAB8F6B}" type="datetime1">
              <a:rPr lang="en-US" smtClean="0"/>
              <a:t>24/06/2026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178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267DF277-07EF-4D52-A16B-00DBB9D5FAE3}" type="datetime1">
              <a:rPr lang="en-US" smtClean="0"/>
              <a:t>24/06/2026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93358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DA439E56-5B0A-4CAB-931D-6FFEBB21E5A7}" type="datetime1">
              <a:rPr lang="en-US" smtClean="0"/>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711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B172454A-6CF6-4083-9ADF-BC86939CF524}" type="datetime1">
              <a:rPr lang="en-US" smtClean="0"/>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7301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7E26773B-C889-40FB-9A61-00FAF434E967}" type="datetime1">
              <a:rPr lang="en-US" smtClean="0"/>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7827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537F1F44-5DE1-405C-99A0-2884A4475166}" type="datetime1">
              <a:rPr lang="en-US" smtClean="0"/>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8211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EA04776-DCD0-435F-8FED-2F4B3A780111}" type="datetime1">
              <a:rPr lang="en-US" smtClean="0"/>
              <a:t>24/06/2026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467511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33680" y="1505411"/>
            <a:ext cx="7791263" cy="5062924"/>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Tahoma" pitchFamily="34" charset="0"/>
                <a:ea typeface="+mn-ea"/>
                <a:cs typeface="+mn-cs"/>
              </a:rPr>
              <a:t>What happened?</a:t>
            </a:r>
            <a:endParaRPr kumimoji="0" lang="en-US" sz="1600" b="0" i="0" u="none" strike="noStrike" kern="1200" cap="none" spc="0" normalizeH="0" baseline="0" noProof="0" dirty="0">
              <a:ln>
                <a:noFill/>
              </a:ln>
              <a:solidFill>
                <a:srgbClr val="FF0000"/>
              </a:solidFill>
              <a:effectLst/>
              <a:uLnTx/>
              <a:uFillTx/>
              <a:latin typeface="Tahoma" pitchFamily="34" charset="0"/>
              <a:ea typeface="+mn-ea"/>
              <a:cs typeface="+mn-cs"/>
            </a:endParaRPr>
          </a:p>
          <a:p>
            <a:pPr marL="342900" marR="0" lvl="0" indent="-342900"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On 27th June,2024 at 12:11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hrs</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 sub-contracted truck loaded with chemical bags on route to Fahud</a:t>
            </a:r>
          </a:p>
          <a:p>
            <a:pPr marL="342900" marR="0" lvl="0" indent="-342900"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supply yard was involved in rollover incident</a:t>
            </a:r>
            <a:r>
              <a:rPr lang="en-US" sz="1400" dirty="0">
                <a:solidFill>
                  <a:srgbClr val="000000"/>
                </a:solidFill>
                <a:latin typeface="Calibri" panose="020F0502020204030204" pitchFamily="34" charset="0"/>
              </a:rPr>
              <a:t> when 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he driver was not able to control the vehicle as he</a:t>
            </a:r>
          </a:p>
          <a:p>
            <a:pPr marL="342900" marR="0" lvl="0" indent="-342900"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descended an incline and veered on to a damaged section of the road embankment</a:t>
            </a:r>
            <a:r>
              <a:rPr lang="en-US" sz="1400" dirty="0">
                <a:solidFill>
                  <a:srgbClr val="000000"/>
                </a:solidFill>
                <a:latin typeface="Calibri" panose="020F0502020204030204" pitchFamily="34" charset="0"/>
              </a:rPr>
              <a:t> where it tipped over</a:t>
            </a:r>
          </a:p>
          <a:p>
            <a:pPr marL="342900" marR="0" lvl="0" indent="-342900" defTabSz="9144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Calibri" panose="020F0502020204030204" pitchFamily="34" charset="0"/>
              </a:rPr>
              <a:t> onto its right side.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The driver was taken to PDO clinic,  where he was assessed with a minor abrasion on</a:t>
            </a:r>
          </a:p>
          <a:p>
            <a:pPr marL="342900" marR="0" lvl="0" indent="-342900"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right hand.</a:t>
            </a: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 :</a:t>
            </a:r>
            <a:endParaRPr kumimoji="0" lang="en-US" sz="16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lang="en-US" sz="1400" dirty="0">
              <a:latin typeface="Calibri" panose="020F0502020204030204" pitchFamily="34" charset="0"/>
              <a:cs typeface="Tahoma"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Calibri" panose="020F0502020204030204" pitchFamily="34" charset="0"/>
                <a:cs typeface="Tahoma" pitchFamily="34" charset="0"/>
              </a:rPr>
              <a:t>Driving not focused on road and road conditions.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Calibri" panose="020F0502020204030204" pitchFamily="34" charset="0"/>
                <a:cs typeface="Tahoma" pitchFamily="34" charset="0"/>
              </a:rPr>
              <a:t>Ineffective communication of road related hazards.</a:t>
            </a:r>
            <a:endParaRPr kumimoji="0" lang="en-US" sz="1400" b="0" i="0" u="none" strike="noStrike" kern="1200" cap="none" spc="0" normalizeH="0" baseline="0" noProof="0" dirty="0">
              <a:ln>
                <a:noFill/>
              </a:ln>
              <a:effectLst/>
              <a:uLnTx/>
              <a:uFillTx/>
              <a:latin typeface="Calibri" panose="020F0502020204030204" pitchFamily="34" charset="0"/>
              <a:ea typeface="+mn-ea"/>
              <a:cs typeface="Tahoma"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effectLst/>
                <a:uLnTx/>
                <a:uFillTx/>
                <a:latin typeface="Calibri" panose="020F0502020204030204" pitchFamily="34" charset="0"/>
                <a:ea typeface="+mn-ea"/>
                <a:cs typeface="Tahoma" pitchFamily="34" charset="0"/>
              </a:rPr>
              <a:t>In</a:t>
            </a:r>
            <a:r>
              <a:rPr lang="en-US" sz="1400" dirty="0">
                <a:latin typeface="Calibri" panose="020F0502020204030204" pitchFamily="34" charset="0"/>
                <a:cs typeface="Tahoma" pitchFamily="34" charset="0"/>
              </a:rPr>
              <a:t>adequate review of road hazards and communication.</a:t>
            </a:r>
          </a:p>
          <a:p>
            <a:pPr marL="0" marR="0" lvl="0" indent="0" algn="l" defTabSz="914400" rtl="0" eaLnBrk="1" fontAlgn="auto" latinLnBrk="0" hangingPunct="1">
              <a:lnSpc>
                <a:spcPct val="100000"/>
              </a:lnSpc>
              <a:spcBef>
                <a:spcPts val="0"/>
              </a:spcBef>
              <a:spcAft>
                <a:spcPts val="0"/>
              </a:spcAft>
              <a:buClrTx/>
              <a:buSzTx/>
              <a:tabLst/>
              <a:defRPr/>
            </a:pPr>
            <a:endParaRPr lang="en-US" sz="1200" dirty="0">
              <a:solidFill>
                <a:prstClr val="black"/>
              </a:solidFill>
              <a:latin typeface="Calibri" panose="020F0502020204030204" pitchFamily="34" charset="0"/>
              <a:cs typeface="Tahoma" pitchFamily="34" charset="0"/>
            </a:endParaRPr>
          </a:p>
          <a:p>
            <a:pPr marL="114300" indent="-114300" algn="just">
              <a:defRPr/>
            </a:pPr>
            <a:r>
              <a:rPr lang="en-US" sz="1600" b="1" dirty="0">
                <a:solidFill>
                  <a:srgbClr val="0070C0"/>
                </a:solidFill>
                <a:latin typeface="Tahoma" pitchFamily="34" charset="0"/>
                <a:ea typeface="宋体" panose="02010600030101010101" pitchFamily="2" charset="-122"/>
              </a:rPr>
              <a:t>Your learning from this incident..</a:t>
            </a:r>
          </a:p>
          <a:p>
            <a:pPr marL="114300" indent="-114300" algn="just">
              <a:defRPr/>
            </a:pPr>
            <a:endParaRPr lang="en-US" sz="300" dirty="0">
              <a:solidFill>
                <a:srgbClr val="000000"/>
              </a:solidFill>
              <a:latin typeface="Calibri" panose="020F0502020204030204" pitchFamily="34" charset="0"/>
            </a:endParaRPr>
          </a:p>
          <a:p>
            <a:pPr marL="114300" indent="-114300">
              <a:defRPr/>
            </a:pPr>
            <a:endParaRPr lang="en-US" sz="1000" dirty="0">
              <a:solidFill>
                <a:srgbClr val="0000FF"/>
              </a:solidFill>
              <a:latin typeface="Calibri" panose="020F0502020204030204" pitchFamily="34" charset="0"/>
              <a:cs typeface="Tahoma" pitchFamily="34" charset="0"/>
            </a:endParaRPr>
          </a:p>
          <a:p>
            <a:pPr marL="171450" indent="-171450">
              <a:buFont typeface="Arial" panose="020B0604020202020204" pitchFamily="34" charset="0"/>
              <a:buChar char="•"/>
              <a:defRPr/>
            </a:pPr>
            <a:r>
              <a:rPr lang="en-US" sz="1400" dirty="0">
                <a:latin typeface="Calibri" panose="020F0502020204030204" pitchFamily="34" charset="0"/>
                <a:cs typeface="Tahoma" pitchFamily="34" charset="0"/>
              </a:rPr>
              <a:t>Always stay cautious on the road.</a:t>
            </a:r>
          </a:p>
          <a:p>
            <a:pPr marL="171450" indent="-171450">
              <a:buFont typeface="Arial" panose="020B0604020202020204" pitchFamily="34" charset="0"/>
              <a:buChar char="•"/>
              <a:defRPr/>
            </a:pPr>
            <a:r>
              <a:rPr lang="en-US" sz="1400" dirty="0">
                <a:latin typeface="Calibri" panose="020F0502020204030204" pitchFamily="34" charset="0"/>
                <a:cs typeface="Tahoma" pitchFamily="34" charset="0"/>
              </a:rPr>
              <a:t>Do not get distracted during driving.</a:t>
            </a:r>
          </a:p>
          <a:p>
            <a:pPr marL="171450" indent="-171450">
              <a:buFont typeface="Arial" panose="020B0604020202020204" pitchFamily="34" charset="0"/>
              <a:buChar char="•"/>
              <a:defRPr/>
            </a:pPr>
            <a:r>
              <a:rPr lang="en-US" sz="1400" dirty="0">
                <a:latin typeface="Calibri" panose="020F0502020204030204" pitchFamily="34" charset="0"/>
                <a:cs typeface="Tahoma" pitchFamily="34" charset="0"/>
              </a:rPr>
              <a:t>Do not concurrently engage in activities while driving.</a:t>
            </a:r>
          </a:p>
          <a:p>
            <a:pPr marL="171450" indent="-171450">
              <a:buFont typeface="Arial" panose="020B0604020202020204" pitchFamily="34" charset="0"/>
              <a:buChar char="•"/>
              <a:defRPr/>
            </a:pPr>
            <a:r>
              <a:rPr lang="en-US" sz="1400" dirty="0">
                <a:latin typeface="Calibri" panose="020F0502020204030204" pitchFamily="34" charset="0"/>
                <a:cs typeface="Tahoma" pitchFamily="34" charset="0"/>
              </a:rPr>
              <a:t>Always anticipate unexpected events and adhere to defensive driving techniques.</a:t>
            </a:r>
          </a:p>
          <a:p>
            <a:pPr>
              <a:defRPr/>
            </a:pPr>
            <a:endParaRPr lang="en-US" sz="1100" dirty="0">
              <a:latin typeface="Calibri" panose="020F0502020204030204" pitchFamily="34" charset="0"/>
              <a:cs typeface="Tahoma" pitchFamily="34" charset="0"/>
            </a:endParaRPr>
          </a:p>
          <a:p>
            <a:pPr>
              <a:buFont typeface="Arial" pitchFamily="34" charset="0"/>
              <a:buChar char="•"/>
              <a:defRPr/>
            </a:pPr>
            <a:endParaRPr lang="en-US" sz="1200" dirty="0">
              <a:latin typeface="Calibri" panose="020F0502020204030204" pitchFamily="34" charset="0"/>
              <a:cs typeface="Tahoma" pitchFamily="34" charset="0"/>
            </a:endParaRPr>
          </a:p>
          <a:p>
            <a:pPr>
              <a:buFont typeface="Arial" pitchFamily="34" charset="0"/>
              <a:buChar char="•"/>
              <a:defRPr/>
            </a:pPr>
            <a:endParaRPr lang="en-US" sz="1200" dirty="0">
              <a:latin typeface="Calibri" panose="020F0502020204030204" pitchFamily="34" charset="0"/>
              <a:cs typeface="Tahoma" pitchFamily="34" charset="0"/>
            </a:endParaRPr>
          </a:p>
          <a:p>
            <a:pPr>
              <a:buFont typeface="Arial" pitchFamily="34" charset="0"/>
              <a:buChar char="•"/>
              <a:defRPr/>
            </a:pPr>
            <a:endParaRPr lang="en-US" sz="1200" dirty="0">
              <a:latin typeface="Calibri" panose="020F0502020204030204" pitchFamily="34" charset="0"/>
              <a:cs typeface="Tahoma" pitchFamily="34" charset="0"/>
            </a:endParaRPr>
          </a:p>
          <a:p>
            <a:pPr marL="0" marR="0" lvl="0" indent="0" algn="l" defTabSz="914400" rtl="0" eaLnBrk="1" fontAlgn="auto" latinLnBrk="0" hangingPunct="1">
              <a:lnSpc>
                <a:spcPct val="100000"/>
              </a:lnSpc>
              <a:spcBef>
                <a:spcPts val="0"/>
              </a:spcBef>
              <a:spcAft>
                <a:spcPts val="0"/>
              </a:spcAft>
              <a:buClrTx/>
              <a:buSzTx/>
              <a:tabLst/>
              <a:defRPr/>
            </a:pPr>
            <a:endPar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p:txBody>
      </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759261" y="594111"/>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lang="en-GB" sz="1200" b="1" dirty="0">
                <a:solidFill>
                  <a:srgbClr val="4472C4"/>
                </a:solidFill>
                <a:latin typeface="Tahoma" pitchFamily="34" charset="0"/>
              </a:rPr>
              <a:t> 27</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/06/2024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err="1">
                <a:ln>
                  <a:noFill/>
                </a:ln>
                <a:solidFill>
                  <a:srgbClr val="4472C4"/>
                </a:solidFill>
                <a:effectLst/>
                <a:uLnTx/>
                <a:uFillTx/>
                <a:latin typeface="Tahoma" pitchFamily="34" charset="0"/>
                <a:ea typeface="+mn-ea"/>
                <a:cs typeface="+mn-cs"/>
              </a:rPr>
              <a:t>HiPo</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a:t>
            </a:r>
            <a:r>
              <a:rPr lang="en-US" sz="1200" b="1" dirty="0">
                <a:solidFill>
                  <a:srgbClr val="4472C4"/>
                </a:solidFill>
                <a:latin typeface="Tahoma" pitchFamily="34" charset="0"/>
              </a:rPr>
              <a:t>15</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MVI</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200" b="1" dirty="0">
                <a:solidFill>
                  <a:srgbClr val="4472C4"/>
                </a:solidFill>
                <a:latin typeface="Tahoma" pitchFamily="34" charset="0"/>
              </a:rPr>
              <a:t>D4P  </a:t>
            </a:r>
            <a:r>
              <a:rPr lang="en-US" sz="1600" b="1" dirty="0">
                <a:solidFill>
                  <a:srgbClr val="4472C4"/>
                </a:solidFill>
                <a:latin typeface="Tahoma" pitchFamily="34" charset="0"/>
              </a:rPr>
              <a:t>	</a:t>
            </a:r>
            <a:r>
              <a:rPr lang="en-US" sz="1400" b="1" dirty="0">
                <a:solidFill>
                  <a:prstClr val="black"/>
                </a:solidFill>
                <a:latin typeface="Tahoma" pitchFamily="34" charset="0"/>
              </a:rPr>
              <a:t>Activity: </a:t>
            </a:r>
            <a:r>
              <a:rPr lang="en-US" sz="1200" b="1" dirty="0">
                <a:solidFill>
                  <a:srgbClr val="4472C4"/>
                </a:solidFill>
                <a:latin typeface="Tahoma" pitchFamily="34" charset="0"/>
              </a:rPr>
              <a:t>Driving</a:t>
            </a:r>
          </a:p>
        </p:txBody>
      </p:sp>
      <p:sp>
        <p:nvSpPr>
          <p:cNvPr id="14" name="Rectangle 13">
            <a:extLst>
              <a:ext uri="{FF2B5EF4-FFF2-40B4-BE49-F238E27FC236}">
                <a16:creationId xmlns:a16="http://schemas.microsoft.com/office/drawing/2014/main" id="{27AC772E-6015-4076-A0DC-005445BF4556}"/>
              </a:ext>
            </a:extLst>
          </p:cNvPr>
          <p:cNvSpPr/>
          <p:nvPr/>
        </p:nvSpPr>
        <p:spPr>
          <a:xfrm>
            <a:off x="416362" y="984640"/>
            <a:ext cx="6814756"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 </a:t>
            </a:r>
            <a:r>
              <a:rPr kumimoji="0" lang="en-US" sz="1800" b="1" i="0" u="none" strike="noStrike" kern="1200" cap="none" spc="0" normalizeH="0" baseline="0" noProof="0" dirty="0">
                <a:ln>
                  <a:noFill/>
                </a:ln>
                <a:solidFill>
                  <a:srgbClr val="FF0000"/>
                </a:solidFill>
                <a:effectLst/>
                <a:uLnTx/>
                <a:uFillTx/>
                <a:latin typeface="Calibri" panose="020F0502020204030204"/>
                <a:ea typeface="+mn-ea"/>
              </a:rPr>
              <a:t>Logistics, Operation &amp; Construction </a:t>
            </a:r>
            <a:endParaRPr kumimoji="0" lang="en-US" sz="1800" b="1" i="0" u="none" strike="noStrike" kern="1200" cap="none" spc="0" normalizeH="0" baseline="0" noProof="0" dirty="0">
              <a:ln>
                <a:noFill/>
              </a:ln>
              <a:solidFill>
                <a:srgbClr val="FF0000"/>
              </a:solidFill>
              <a:effectLst/>
              <a:uLnTx/>
              <a:uFillTx/>
              <a:latin typeface="Calibri Light" panose="020F0302020204030204"/>
              <a:ea typeface="+mn-ea"/>
              <a:cs typeface="Calibri"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46509" y="0"/>
            <a:ext cx="11845491" cy="532596"/>
          </a:xfrm>
          <a:prstGeom prst="rect">
            <a:avLst/>
          </a:prstGeom>
          <a:solidFill>
            <a:srgbClr val="FFC91D"/>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sp>
        <p:nvSpPr>
          <p:cNvPr id="2" name="TextBox 1">
            <a:extLst>
              <a:ext uri="{FF2B5EF4-FFF2-40B4-BE49-F238E27FC236}">
                <a16:creationId xmlns:a16="http://schemas.microsoft.com/office/drawing/2014/main" id="{79534F91-FFF5-4BE2-969F-08BDA81C29D8}"/>
              </a:ext>
            </a:extLst>
          </p:cNvPr>
          <p:cNvSpPr txBox="1"/>
          <p:nvPr/>
        </p:nvSpPr>
        <p:spPr>
          <a:xfrm>
            <a:off x="433680" y="6094612"/>
            <a:ext cx="7512141" cy="338554"/>
          </a:xfrm>
          <a:prstGeom prst="rect">
            <a:avLst/>
          </a:prstGeom>
          <a:solidFill>
            <a:schemeClr val="accent1"/>
          </a:solidFill>
        </p:spPr>
        <p:txBody>
          <a:bodyPr wrap="square" rtlCol="0">
            <a:spAutoFit/>
          </a:bodyPr>
          <a:lstStyle/>
          <a:p>
            <a:pPr lvl="0" algn="ctr" fontAlgn="base">
              <a:spcBef>
                <a:spcPct val="0"/>
              </a:spcBef>
              <a:spcAft>
                <a:spcPct val="0"/>
              </a:spcAft>
            </a:pPr>
            <a:r>
              <a:rPr lang="en-US" sz="1600" b="1" dirty="0">
                <a:solidFill>
                  <a:srgbClr val="FFFF00"/>
                </a:solidFill>
                <a:latin typeface="Tahoma" pitchFamily="34" charset="0"/>
                <a:ea typeface="MS PGothic" pitchFamily="34" charset="-128"/>
              </a:rPr>
              <a:t>Adhere to defensive driving techniques and stay cautious on the road.</a:t>
            </a:r>
          </a:p>
        </p:txBody>
      </p:sp>
      <p:pic>
        <p:nvPicPr>
          <p:cNvPr id="5" name="Picture 4" descr="A truck that has been crashed into a truck&#10;&#10;Description automatically generated">
            <a:extLst>
              <a:ext uri="{FF2B5EF4-FFF2-40B4-BE49-F238E27FC236}">
                <a16:creationId xmlns:a16="http://schemas.microsoft.com/office/drawing/2014/main" id="{86999ED7-674D-B326-F005-E81B6096643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24943" y="1384750"/>
            <a:ext cx="3748669" cy="2181171"/>
          </a:xfrm>
          <a:prstGeom prst="rect">
            <a:avLst/>
          </a:prstGeom>
        </p:spPr>
      </p:pic>
      <p:grpSp>
        <p:nvGrpSpPr>
          <p:cNvPr id="10" name="Group 131">
            <a:extLst>
              <a:ext uri="{FF2B5EF4-FFF2-40B4-BE49-F238E27FC236}">
                <a16:creationId xmlns:a16="http://schemas.microsoft.com/office/drawing/2014/main" id="{AB7F76C3-B921-4139-99D6-E25E2E64024C}"/>
              </a:ext>
            </a:extLst>
          </p:cNvPr>
          <p:cNvGrpSpPr>
            <a:grpSpLocks/>
          </p:cNvGrpSpPr>
          <p:nvPr/>
        </p:nvGrpSpPr>
        <p:grpSpPr bwMode="auto">
          <a:xfrm>
            <a:off x="11082030" y="2926647"/>
            <a:ext cx="858215" cy="583457"/>
            <a:chOff x="3504" y="544"/>
            <a:chExt cx="2287" cy="1855"/>
          </a:xfrm>
        </p:grpSpPr>
        <p:sp>
          <p:nvSpPr>
            <p:cNvPr id="11" name="Line 129">
              <a:extLst>
                <a:ext uri="{FF2B5EF4-FFF2-40B4-BE49-F238E27FC236}">
                  <a16:creationId xmlns:a16="http://schemas.microsoft.com/office/drawing/2014/main" id="{7C9DB3BB-4C45-4E1C-8153-70932167E504}"/>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2" name="Line 130">
              <a:extLst>
                <a:ext uri="{FF2B5EF4-FFF2-40B4-BE49-F238E27FC236}">
                  <a16:creationId xmlns:a16="http://schemas.microsoft.com/office/drawing/2014/main" id="{7E9AC540-A978-46C0-A6CF-A0428D4BD327}"/>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pic>
        <p:nvPicPr>
          <p:cNvPr id="6" name="Picture 5">
            <a:extLst>
              <a:ext uri="{FF2B5EF4-FFF2-40B4-BE49-F238E27FC236}">
                <a16:creationId xmlns:a16="http://schemas.microsoft.com/office/drawing/2014/main" id="{CE75F4FE-BDEB-0F41-DD68-3A1BB4B3CFF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273179" y="3789996"/>
            <a:ext cx="1826098" cy="2285999"/>
          </a:xfrm>
          <a:prstGeom prst="rect">
            <a:avLst/>
          </a:prstGeom>
        </p:spPr>
      </p:pic>
      <p:pic>
        <p:nvPicPr>
          <p:cNvPr id="3" name="Picture 2">
            <a:extLst>
              <a:ext uri="{FF2B5EF4-FFF2-40B4-BE49-F238E27FC236}">
                <a16:creationId xmlns:a16="http://schemas.microsoft.com/office/drawing/2014/main" id="{8B2BDCF4-8F99-AB2D-FE88-30BB4FBADFF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120745" y="3789996"/>
            <a:ext cx="1922570" cy="2304615"/>
          </a:xfrm>
          <a:prstGeom prst="rect">
            <a:avLst/>
          </a:prstGeom>
        </p:spPr>
      </p:pic>
      <p:sp>
        <p:nvSpPr>
          <p:cNvPr id="9" name="Freeform 132">
            <a:extLst>
              <a:ext uri="{FF2B5EF4-FFF2-40B4-BE49-F238E27FC236}">
                <a16:creationId xmlns:a16="http://schemas.microsoft.com/office/drawing/2014/main" id="{A68310E0-CF63-4276-BC7B-52B36A6230C6}"/>
              </a:ext>
            </a:extLst>
          </p:cNvPr>
          <p:cNvSpPr>
            <a:spLocks/>
          </p:cNvSpPr>
          <p:nvPr/>
        </p:nvSpPr>
        <p:spPr bwMode="auto">
          <a:xfrm>
            <a:off x="11399928" y="5359141"/>
            <a:ext cx="565691" cy="716854"/>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611345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rmAutofit fontScale="90000"/>
          </a:bodyPr>
          <a:lstStyle/>
          <a:p>
            <a:pPr algn="ctr"/>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Management self audit </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p>
        </p:txBody>
      </p:sp>
      <p:pic>
        <p:nvPicPr>
          <p:cNvPr id="2" name="Picture 1">
            <a:extLst>
              <a:ext uri="{FF2B5EF4-FFF2-40B4-BE49-F238E27FC236}">
                <a16:creationId xmlns:a16="http://schemas.microsoft.com/office/drawing/2014/main" id="{49C83480-07FA-41ED-8967-2820327476A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84431" y="6498069"/>
            <a:ext cx="5590517" cy="377985"/>
          </a:xfrm>
          <a:prstGeom prst="rect">
            <a:avLst/>
          </a:prstGeom>
        </p:spPr>
      </p:pic>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523220"/>
          </a:xfrm>
          <a:prstGeom prst="rect">
            <a:avLst/>
          </a:prstGeom>
        </p:spPr>
        <p:txBody>
          <a:bodyPr wrap="square">
            <a:spAutoFit/>
          </a:bodyPr>
          <a:lstStyle/>
          <a:p>
            <a:pPr marL="342900" indent="-342900">
              <a:defRPr/>
            </a:pPr>
            <a:r>
              <a:rPr lang="en-US" sz="1400" b="1" dirty="0">
                <a:solidFill>
                  <a:srgbClr val="FF0000"/>
                </a:solidFill>
                <a:latin typeface="Tahoma" pitchFamily="34" charset="0"/>
              </a:rPr>
              <a:t>As a learning from this incident and ensure continual improvement all contract managers must review their HSE risk management against the questions asked below        </a:t>
            </a:r>
          </a:p>
        </p:txBody>
      </p:sp>
      <p:sp>
        <p:nvSpPr>
          <p:cNvPr id="7" name="Rectangle 6">
            <a:extLst>
              <a:ext uri="{FF2B5EF4-FFF2-40B4-BE49-F238E27FC236}">
                <a16:creationId xmlns:a16="http://schemas.microsoft.com/office/drawing/2014/main" id="{4D883F2B-B3CE-4AB4-AB99-0AA90A5717A9}"/>
              </a:ext>
            </a:extLst>
          </p:cNvPr>
          <p:cNvSpPr/>
          <p:nvPr/>
        </p:nvSpPr>
        <p:spPr>
          <a:xfrm>
            <a:off x="609133" y="1680481"/>
            <a:ext cx="10928195" cy="2754600"/>
          </a:xfrm>
          <a:prstGeom prst="rect">
            <a:avLst/>
          </a:prstGeom>
        </p:spPr>
        <p:txBody>
          <a:bodyPr wrap="square">
            <a:spAutoFit/>
          </a:bodyPr>
          <a:lstStyle/>
          <a:p>
            <a:pPr marL="342900" indent="-342900">
              <a:defRPr/>
            </a:pPr>
            <a:r>
              <a:rPr lang="en-US" b="1" dirty="0">
                <a:latin typeface="Tahoma" pitchFamily="34" charset="0"/>
              </a:rPr>
              <a:t>Confirm the following:</a:t>
            </a:r>
            <a:endParaRPr lang="en-US" dirty="0">
              <a:latin typeface="Tahoma" pitchFamily="34" charset="0"/>
            </a:endParaRPr>
          </a:p>
          <a:p>
            <a:pPr marL="342900" indent="-342900">
              <a:defRPr/>
            </a:pPr>
            <a:endParaRPr lang="en-US" sz="1600" dirty="0">
              <a:solidFill>
                <a:srgbClr val="000000"/>
              </a:solidFill>
              <a:latin typeface="Calibri" panose="020F0502020204030204" pitchFamily="34" charset="0"/>
            </a:endParaRPr>
          </a:p>
          <a:p>
            <a:pPr>
              <a:defRPr/>
            </a:pPr>
            <a:endParaRPr lang="en-US" sz="1600" dirty="0">
              <a:solidFill>
                <a:srgbClr val="0033CC"/>
              </a:solidFill>
              <a:latin typeface="Calibri" panose="020F0502020204030204" pitchFamily="34" charset="0"/>
              <a:sym typeface="Wingdings" pitchFamily="2" charset="2"/>
            </a:endParaRPr>
          </a:p>
          <a:p>
            <a:pPr marL="342900" indent="-342900">
              <a:buFont typeface="+mj-lt"/>
              <a:buAutoNum type="arabicPeriod"/>
              <a:defRPr/>
            </a:pPr>
            <a:r>
              <a:rPr lang="en-US" sz="1600" dirty="0">
                <a:latin typeface="Calibri" panose="020F0502020204030204" pitchFamily="34" charset="0"/>
                <a:sym typeface="Wingdings" pitchFamily="2" charset="2"/>
              </a:rPr>
              <a:t>Do you ensure that the drivers are reiterated on the defensive driving techniques?</a:t>
            </a:r>
          </a:p>
          <a:p>
            <a:pPr marL="342900" indent="-342900">
              <a:buFont typeface="+mj-lt"/>
              <a:buAutoNum type="arabicPeriod"/>
              <a:defRPr/>
            </a:pPr>
            <a:r>
              <a:rPr lang="en-US" sz="1600" dirty="0">
                <a:latin typeface="Calibri" panose="020F0502020204030204" pitchFamily="34" charset="0"/>
                <a:sym typeface="Wingdings" pitchFamily="2" charset="2"/>
              </a:rPr>
              <a:t>Do you ensure that the driver cabins are free of objects/item which causes distraction?</a:t>
            </a:r>
          </a:p>
          <a:p>
            <a:pPr marL="342900" indent="-342900">
              <a:buFont typeface="+mj-lt"/>
              <a:buAutoNum type="arabicPeriod"/>
              <a:defRPr/>
            </a:pPr>
            <a:r>
              <a:rPr lang="en-US" sz="1600" dirty="0">
                <a:latin typeface="Calibri" panose="020F0502020204030204" pitchFamily="34" charset="0"/>
                <a:sym typeface="Wingdings" pitchFamily="2" charset="2"/>
              </a:rPr>
              <a:t>Do you encourage your drivers communicate the road hazards? </a:t>
            </a:r>
          </a:p>
          <a:p>
            <a:pPr marL="342900" indent="-342900">
              <a:buFont typeface="+mj-lt"/>
              <a:buAutoNum type="arabicPeriod"/>
              <a:defRPr/>
            </a:pPr>
            <a:r>
              <a:rPr lang="en-US" sz="1600" dirty="0">
                <a:latin typeface="Calibri" panose="020F0502020204030204" pitchFamily="34" charset="0"/>
                <a:sym typeface="Wingdings" pitchFamily="2" charset="2"/>
              </a:rPr>
              <a:t>Do you ensure that the road related hazards communicated from stakeholders are cascaded to your team?</a:t>
            </a:r>
          </a:p>
          <a:p>
            <a:pPr marL="342900" indent="-342900">
              <a:buFont typeface="+mj-lt"/>
              <a:buAutoNum type="arabicPeriod"/>
              <a:defRPr/>
            </a:pPr>
            <a:r>
              <a:rPr lang="en-US" sz="1600" dirty="0">
                <a:latin typeface="Calibri" panose="020F0502020204030204" pitchFamily="34" charset="0"/>
                <a:sym typeface="Wingdings" pitchFamily="2" charset="2"/>
              </a:rPr>
              <a:t>Do you ensure that the subcontractors are audited prior to onboarding?</a:t>
            </a:r>
          </a:p>
          <a:p>
            <a:pPr marL="342900" indent="-342900">
              <a:buFont typeface="+mj-lt"/>
              <a:buAutoNum type="arabicPeriod"/>
              <a:defRPr/>
            </a:pPr>
            <a:r>
              <a:rPr lang="en-US" sz="1600" dirty="0">
                <a:latin typeface="Calibri" panose="020F0502020204030204" pitchFamily="34" charset="0"/>
                <a:sym typeface="Wingdings" pitchFamily="2" charset="2"/>
              </a:rPr>
              <a:t>Do you ensure TBTs are conducted prior to work?</a:t>
            </a:r>
          </a:p>
          <a:p>
            <a:pPr marL="342900" indent="-342900">
              <a:buFont typeface="+mj-lt"/>
              <a:buAutoNum type="arabicPeriod"/>
              <a:defRPr/>
            </a:pPr>
            <a:r>
              <a:rPr lang="en-US" sz="1600" dirty="0">
                <a:latin typeface="Calibri" panose="020F0502020204030204" pitchFamily="34" charset="0"/>
                <a:sym typeface="Wingdings" pitchFamily="2" charset="2"/>
              </a:rPr>
              <a:t>Do you reiterate the workforce on the importance of PDO emergency number?</a:t>
            </a:r>
            <a:endParaRPr lang="en-US" sz="1600" dirty="0">
              <a:solidFill>
                <a:srgbClr val="0033CC"/>
              </a:solidFill>
              <a:latin typeface="Calibri" panose="020F0502020204030204" pitchFamily="34" charset="0"/>
              <a:sym typeface="Wingdings" pitchFamily="2" charset="2"/>
            </a:endParaRPr>
          </a:p>
          <a:p>
            <a:pPr>
              <a:defRPr/>
            </a:pPr>
            <a:r>
              <a:rPr lang="en-US" sz="1100" i="1" dirty="0">
                <a:solidFill>
                  <a:schemeClr val="accent1"/>
                </a:solidFill>
                <a:latin typeface="Calibri" panose="020F0502020204030204" pitchFamily="34" charset="0"/>
                <a:sym typeface="Wingdings" pitchFamily="2" charset="2"/>
              </a:rPr>
              <a:t>* If the answer is NO to any of the above questions please ensure you take action to correct this finding</a:t>
            </a:r>
            <a:endParaRPr lang="en-US" sz="1100" dirty="0">
              <a:solidFill>
                <a:schemeClr val="accent1"/>
              </a:solidFill>
              <a:latin typeface="Calibri" panose="020F0502020204030204" pitchFamily="34" charset="0"/>
              <a:sym typeface="Wingdings" pitchFamily="2" charset="2"/>
            </a:endParaRPr>
          </a:p>
        </p:txBody>
      </p:sp>
      <p:sp>
        <p:nvSpPr>
          <p:cNvPr id="8" name="Rectangle 8">
            <a:extLst>
              <a:ext uri="{FF2B5EF4-FFF2-40B4-BE49-F238E27FC236}">
                <a16:creationId xmlns:a16="http://schemas.microsoft.com/office/drawing/2014/main" id="{077E6F41-DA21-4551-B88B-AB540B6A07F9}"/>
              </a:ext>
            </a:extLst>
          </p:cNvPr>
          <p:cNvSpPr>
            <a:spLocks noChangeArrowheads="1"/>
          </p:cNvSpPr>
          <p:nvPr/>
        </p:nvSpPr>
        <p:spPr bwMode="auto">
          <a:xfrm>
            <a:off x="425605" y="565237"/>
            <a:ext cx="11626955" cy="615553"/>
          </a:xfrm>
          <a:prstGeom prst="rect">
            <a:avLst/>
          </a:prstGeom>
          <a:noFill/>
          <a:ln w="9525">
            <a:noFill/>
            <a:miter lim="800000"/>
            <a:headEnd/>
            <a:tailEnd/>
          </a:ln>
        </p:spPr>
        <p:txBody>
          <a:bodyPr wrap="square">
            <a:spAutoFit/>
          </a:bodyPr>
          <a:lstStyle/>
          <a:p>
            <a:pPr marL="114300" indent="-114300" algn="just">
              <a:defRPr/>
            </a:pPr>
            <a:r>
              <a:rPr kumimoji="0" lang="en-GB" sz="1600" b="1" i="0" u="none" strike="noStrike" kern="1200" cap="none" spc="0" normalizeH="0" baseline="0" noProof="0" dirty="0">
                <a:ln>
                  <a:noFill/>
                </a:ln>
                <a:solidFill>
                  <a:prstClr val="black"/>
                </a:solidFill>
                <a:effectLst/>
                <a:uLnTx/>
                <a:uFillTx/>
                <a:latin typeface="Tahoma" pitchFamily="34" charset="0"/>
                <a:ea typeface="+mn-ea"/>
                <a:cs typeface="+mn-cs"/>
              </a:rPr>
              <a:t>Date:</a:t>
            </a:r>
            <a:r>
              <a:rPr lang="en-GB" sz="1400" b="1" dirty="0">
                <a:solidFill>
                  <a:srgbClr val="4472C4"/>
                </a:solidFill>
                <a:latin typeface="Tahoma" pitchFamily="34" charset="0"/>
              </a:rPr>
              <a:t> 27</a:t>
            </a:r>
            <a:r>
              <a:rPr kumimoji="0" lang="en-GB" sz="1400" b="1" i="0" u="none" strike="noStrike" kern="1200" cap="none" spc="0" normalizeH="0" baseline="0" noProof="0" dirty="0">
                <a:ln>
                  <a:noFill/>
                </a:ln>
                <a:solidFill>
                  <a:srgbClr val="4472C4"/>
                </a:solidFill>
                <a:effectLst/>
                <a:uLnTx/>
                <a:uFillTx/>
                <a:latin typeface="Tahoma" pitchFamily="34" charset="0"/>
                <a:ea typeface="+mn-ea"/>
                <a:cs typeface="+mn-cs"/>
              </a:rPr>
              <a:t>/06/2024</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6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400" b="1" i="0" u="none" strike="noStrike" kern="1200" cap="none" spc="0" normalizeH="0" baseline="0" noProof="0" dirty="0" err="1">
                <a:ln>
                  <a:noFill/>
                </a:ln>
                <a:solidFill>
                  <a:srgbClr val="4472C4"/>
                </a:solidFill>
                <a:effectLst/>
                <a:uLnTx/>
                <a:uFillTx/>
                <a:latin typeface="Tahoma" pitchFamily="34" charset="0"/>
                <a:ea typeface="+mn-ea"/>
                <a:cs typeface="+mn-cs"/>
              </a:rPr>
              <a:t>HiPo</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a:t>
            </a:r>
            <a:r>
              <a:rPr lang="en-US" sz="1400" b="1" dirty="0">
                <a:solidFill>
                  <a:srgbClr val="4472C4"/>
                </a:solidFill>
                <a:latin typeface="Tahoma" pitchFamily="34" charset="0"/>
              </a:rPr>
              <a:t>15</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6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MVI</a:t>
            </a:r>
            <a:r>
              <a:rPr kumimoji="0" lang="en-US" sz="18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6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400" b="1" dirty="0">
                <a:solidFill>
                  <a:srgbClr val="4472C4"/>
                </a:solidFill>
                <a:latin typeface="Tahoma" pitchFamily="34" charset="0"/>
              </a:rPr>
              <a:t>D4P  </a:t>
            </a:r>
            <a:r>
              <a:rPr lang="en-US" sz="1800" b="1" dirty="0">
                <a:solidFill>
                  <a:srgbClr val="4472C4"/>
                </a:solidFill>
                <a:latin typeface="Tahoma" pitchFamily="34" charset="0"/>
              </a:rPr>
              <a:t>	</a:t>
            </a:r>
            <a:r>
              <a:rPr lang="en-US" sz="1600" b="1" dirty="0">
                <a:solidFill>
                  <a:prstClr val="black"/>
                </a:solidFill>
                <a:latin typeface="Tahoma" pitchFamily="34" charset="0"/>
              </a:rPr>
              <a:t>Activity: </a:t>
            </a:r>
            <a:r>
              <a:rPr lang="en-US" sz="1400" b="1" dirty="0">
                <a:solidFill>
                  <a:srgbClr val="4472C4"/>
                </a:solidFill>
                <a:latin typeface="Tahoma" pitchFamily="34" charset="0"/>
              </a:rPr>
              <a:t>Driving</a:t>
            </a:r>
          </a:p>
          <a:p>
            <a:pPr marL="114300" marR="0" lvl="0" indent="-114300" algn="just"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endParaRPr>
          </a:p>
        </p:txBody>
      </p:sp>
      <p:sp>
        <p:nvSpPr>
          <p:cNvPr id="3" name="Rectangle 2">
            <a:extLst>
              <a:ext uri="{FF2B5EF4-FFF2-40B4-BE49-F238E27FC236}">
                <a16:creationId xmlns:a16="http://schemas.microsoft.com/office/drawing/2014/main" id="{81D170AB-7331-BFE7-D220-A507B5D74C28}"/>
              </a:ext>
            </a:extLst>
          </p:cNvPr>
          <p:cNvSpPr/>
          <p:nvPr/>
        </p:nvSpPr>
        <p:spPr>
          <a:xfrm>
            <a:off x="297389" y="5128474"/>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25607175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93009</DocId>
    <ImageCreateDate xmlns="4880E4F8-4B7D-4BDD-91E3-E10D47036ECA" xsi:nil="true"/>
    <wic_System_Copyright xmlns="http://schemas.microsoft.com/sharepoint/v3/fields" xsi:nil="true"/>
  </documentManagement>
</p:properties>
</file>

<file path=customXml/itemProps1.xml><?xml version="1.0" encoding="utf-8"?>
<ds:datastoreItem xmlns:ds="http://schemas.openxmlformats.org/officeDocument/2006/customXml" ds:itemID="{5643A46C-72B3-4012-8CB2-E0E23D8B71D1}">
  <ds:schemaRefs>
    <ds:schemaRef ds:uri="http://schemas.microsoft.com/sharepoint/v3/contenttype/forms"/>
  </ds:schemaRefs>
</ds:datastoreItem>
</file>

<file path=customXml/itemProps2.xml><?xml version="1.0" encoding="utf-8"?>
<ds:datastoreItem xmlns:ds="http://schemas.openxmlformats.org/officeDocument/2006/customXml" ds:itemID="{F682758B-3219-4BE6-9087-C75A60A0E5F6}"/>
</file>

<file path=customXml/itemProps3.xml><?xml version="1.0" encoding="utf-8"?>
<ds:datastoreItem xmlns:ds="http://schemas.openxmlformats.org/officeDocument/2006/customXml" ds:itemID="{ECEB1FCF-0E89-482E-A62E-598FF58845D8}">
  <ds:schemaRefs>
    <ds:schemaRef ds:uri="http://schemas.microsoft.com/office/2006/documentManagement/types"/>
    <ds:schemaRef ds:uri="http://www.w3.org/XML/1998/namespace"/>
    <ds:schemaRef ds:uri="http://schemas.microsoft.com/office/infopath/2007/PartnerControls"/>
    <ds:schemaRef ds:uri="9d51eac6-a7d5-47f5-a119-63d146adb134"/>
    <ds:schemaRef ds:uri="http://schemas.microsoft.com/office/2006/metadata/properties"/>
    <ds:schemaRef ds:uri="http://purl.org/dc/terms/"/>
    <ds:schemaRef ds:uri="http://schemas.microsoft.com/sharepoint/v3"/>
    <ds:schemaRef ds:uri="http://purl.org/dc/elements/1.1/"/>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TM02892315[[fn=Wisp]]</Template>
  <TotalTime>11896</TotalTime>
  <Words>731</Words>
  <Application>Microsoft Office PowerPoint</Application>
  <PresentationFormat>Widescreen</PresentationFormat>
  <Paragraphs>63</Paragraphs>
  <Slides>2</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vt:i4>
      </vt:variant>
    </vt:vector>
  </HeadingPairs>
  <TitlesOfParts>
    <vt:vector size="10" baseType="lpstr">
      <vt:lpstr>MS PGothic</vt:lpstr>
      <vt:lpstr>Aptos</vt:lpstr>
      <vt:lpstr>Arial</vt:lpstr>
      <vt:lpstr>Calibri</vt:lpstr>
      <vt:lpstr>Calibri Light</vt:lpstr>
      <vt:lpstr>Tahoma</vt:lpstr>
      <vt:lpstr>Times New Roman</vt:lpstr>
      <vt:lpstr>Office Theme</vt:lpstr>
      <vt:lpstr>PowerPoint Presentation</vt:lpstr>
      <vt:lpstr>   Management self audit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HiPo_15 MVI RO with checmical bags </dc:title>
  <dc:creator>nazar@umsoman.com</dc:creator>
  <cp:lastModifiedBy>Masroori, Ahmed MSE31</cp:lastModifiedBy>
  <cp:revision>259</cp:revision>
  <dcterms:created xsi:type="dcterms:W3CDTF">2018-09-24T07:27:56Z</dcterms:created>
  <dcterms:modified xsi:type="dcterms:W3CDTF">2026-06-24T04:54:52Z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