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2147482513" r:id="rId5"/>
    <p:sldId id="2147482514" r:id="rId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72733D-9A19-58F9-9F4E-B67646E757B3}" name="Amri, Yahya UWZ1" initials="AYU" userId="S::Yahya.YA.Amri@pdo.co.om::bf1ccc57-4ef3-4a47-b9a4-c8cb88d009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A316"/>
    <a:srgbClr val="0000FF"/>
    <a:srgbClr val="EAEAEA"/>
    <a:srgbClr val="FFCB25"/>
    <a:srgbClr val="FFC715"/>
    <a:srgbClr val="FFFC00"/>
    <a:srgbClr val="F2F3D7"/>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814" autoAdjust="0"/>
    <p:restoredTop sz="96357" autoAdjust="0"/>
  </p:normalViewPr>
  <p:slideViewPr>
    <p:cSldViewPr snapToGrid="0" snapToObjects="1">
      <p:cViewPr varScale="1">
        <p:scale>
          <a:sx n="111" d="100"/>
          <a:sy n="111" d="100"/>
        </p:scale>
        <p:origin x="1236" y="108"/>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6"/>
            <a:ext cx="4993061" cy="466433"/>
          </a:xfrm>
          <a:prstGeom prst="rect">
            <a:avLst/>
          </a:prstGeom>
        </p:spPr>
        <p:txBody>
          <a:bodyPr vert="horz" lIns="93177" tIns="46589" rIns="93177" bIns="46589"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strap line should be the main point you want to get across</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931774">
              <a:defRPr/>
            </a:pPr>
            <a:r>
              <a:rPr lang="en-US" dirty="0">
                <a:solidFill>
                  <a:srgbClr val="000000"/>
                </a:solidFill>
              </a:rPr>
              <a:t>Confidential - Not to be shared outside of PDO/PDO contractors </a:t>
            </a:r>
          </a:p>
          <a:p>
            <a:pPr defTabSz="931774">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931774">
              <a:defRPr/>
            </a:pPr>
            <a:fld id="{F88714CE-FB4E-4316-BED5-DE0DF6B1D8E5}" type="slidenum">
              <a:rPr lang="en-US">
                <a:solidFill>
                  <a:prstClr val="black"/>
                </a:solidFill>
              </a:rPr>
              <a:pPr defTabSz="931774">
                <a:defRPr/>
              </a:pPr>
              <a:t>1</a:t>
            </a:fld>
            <a:endParaRPr lang="en-US" dirty="0">
              <a:solidFill>
                <a:prstClr val="black"/>
              </a:solidFill>
            </a:endParaRPr>
          </a:p>
        </p:txBody>
      </p:sp>
    </p:spTree>
    <p:extLst>
      <p:ext uri="{BB962C8B-B14F-4D97-AF65-F5344CB8AC3E}">
        <p14:creationId xmlns:p14="http://schemas.microsoft.com/office/powerpoint/2010/main" val="1572781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4"/>
              </a:spcBef>
              <a:spcAft>
                <a:spcPts val="204"/>
              </a:spcAft>
            </a:pPr>
            <a:r>
              <a:rPr lang="en-US" sz="1800" dirty="0">
                <a:solidFill>
                  <a:srgbClr val="000000"/>
                </a:solidFill>
              </a:rPr>
              <a:t>Guideline for Effective Learning &amp; Sustainability</a:t>
            </a:r>
            <a:endParaRPr lang="en-US" sz="1800" dirty="0"/>
          </a:p>
          <a:p>
            <a:pPr>
              <a:lnSpc>
                <a:spcPct val="107000"/>
              </a:lnSpc>
              <a:spcBef>
                <a:spcPts val="204"/>
              </a:spcBef>
              <a:spcAft>
                <a:spcPts val="204"/>
              </a:spcAft>
            </a:pPr>
            <a:r>
              <a:rPr lang="en-US" sz="1800" dirty="0">
                <a:latin typeface="Times New Roman" panose="02020603050405020304" pitchFamily="18" charset="0"/>
              </a:rPr>
              <a:t>•</a:t>
            </a:r>
            <a:r>
              <a:rPr lang="en-US" sz="1800" dirty="0">
                <a:solidFill>
                  <a:srgbClr val="000000"/>
                </a:solidFill>
              </a:rPr>
              <a:t>Can be</a:t>
            </a:r>
            <a:r>
              <a:rPr lang="en-US" sz="1800" dirty="0">
                <a:latin typeface="Times New Roman" panose="02020603050405020304" pitchFamily="18" charset="0"/>
              </a:rPr>
              <a:t> </a:t>
            </a:r>
            <a:r>
              <a:rPr lang="en-US" sz="1800" dirty="0">
                <a:solidFill>
                  <a:srgbClr val="000000"/>
                </a:solidFill>
              </a:rPr>
              <a:t>replicated</a:t>
            </a:r>
            <a:r>
              <a:rPr lang="en-US" sz="1800" dirty="0">
                <a:latin typeface="Times New Roman" panose="02020603050405020304" pitchFamily="18" charset="0"/>
              </a:rPr>
              <a:t> </a:t>
            </a:r>
            <a:r>
              <a:rPr lang="en-US" sz="1800" dirty="0">
                <a:solidFill>
                  <a:srgbClr val="000000"/>
                </a:solidFill>
              </a:rPr>
              <a:t>across</a:t>
            </a:r>
            <a:r>
              <a:rPr lang="en-US" sz="1800" dirty="0">
                <a:latin typeface="Times New Roman" panose="02020603050405020304" pitchFamily="18" charset="0"/>
              </a:rPr>
              <a:t> </a:t>
            </a:r>
            <a:r>
              <a:rPr lang="en-US" sz="1800" dirty="0">
                <a:solidFill>
                  <a:srgbClr val="000000"/>
                </a:solidFill>
              </a:rPr>
              <a:t>similar</a:t>
            </a:r>
            <a:r>
              <a:rPr lang="en-US" sz="1800" dirty="0">
                <a:latin typeface="Times New Roman" panose="02020603050405020304" pitchFamily="18" charset="0"/>
              </a:rPr>
              <a:t> </a:t>
            </a:r>
            <a:r>
              <a:rPr lang="en-US" sz="1800" dirty="0">
                <a:solidFill>
                  <a:srgbClr val="000000"/>
                </a:solidFill>
              </a:rPr>
              <a:t>contractor</a:t>
            </a:r>
            <a:r>
              <a:rPr lang="en-US" sz="1800" dirty="0">
                <a:latin typeface="Times New Roman" panose="02020603050405020304" pitchFamily="18" charset="0"/>
              </a:rPr>
              <a:t> </a:t>
            </a:r>
            <a:r>
              <a:rPr lang="en-US" sz="1800" dirty="0">
                <a:solidFill>
                  <a:srgbClr val="000000"/>
                </a:solidFill>
              </a:rPr>
              <a:t>/</a:t>
            </a:r>
            <a:r>
              <a:rPr lang="en-US" sz="1800" dirty="0">
                <a:latin typeface="Times New Roman" panose="02020603050405020304" pitchFamily="18" charset="0"/>
              </a:rPr>
              <a:t> </a:t>
            </a:r>
            <a:r>
              <a:rPr lang="en-US" sz="1800" dirty="0">
                <a:solidFill>
                  <a:srgbClr val="000000"/>
                </a:solidFill>
              </a:rPr>
              <a:t>activities</a:t>
            </a:r>
            <a:endParaRPr lang="en-US" sz="1800" dirty="0"/>
          </a:p>
          <a:p>
            <a:pPr>
              <a:lnSpc>
                <a:spcPct val="107000"/>
              </a:lnSpc>
              <a:spcBef>
                <a:spcPts val="204"/>
              </a:spcBef>
              <a:spcAft>
                <a:spcPts val="204"/>
              </a:spcAft>
            </a:pPr>
            <a:r>
              <a:rPr lang="en-US" sz="1800" dirty="0">
                <a:latin typeface="Times New Roman" panose="02020603050405020304" pitchFamily="18" charset="0"/>
              </a:rPr>
              <a:t>•</a:t>
            </a:r>
            <a:r>
              <a:rPr lang="en-US" sz="1800" dirty="0">
                <a:solidFill>
                  <a:srgbClr val="000000"/>
                </a:solidFill>
              </a:rPr>
              <a:t>Shall be SMART- Specific ,Measurable , Achievable ,Realistic &amp; Timebound</a:t>
            </a:r>
            <a:endParaRPr lang="en-US" sz="1800" dirty="0"/>
          </a:p>
          <a:p>
            <a:pPr>
              <a:lnSpc>
                <a:spcPct val="107000"/>
              </a:lnSpc>
              <a:spcBef>
                <a:spcPts val="204"/>
              </a:spcBef>
              <a:spcAft>
                <a:spcPts val="204"/>
              </a:spcAft>
            </a:pPr>
            <a:r>
              <a:rPr lang="en-US" sz="1800" dirty="0">
                <a:latin typeface="Times New Roman" panose="02020603050405020304" pitchFamily="18" charset="0"/>
              </a:rPr>
              <a:t>•</a:t>
            </a:r>
            <a:r>
              <a:rPr lang="en-US" sz="1800" dirty="0">
                <a:solidFill>
                  <a:srgbClr val="000000"/>
                </a:solidFill>
              </a:rPr>
              <a:t>Can be</a:t>
            </a:r>
            <a:r>
              <a:rPr lang="en-US" sz="1800" dirty="0">
                <a:latin typeface="Times New Roman" panose="02020603050405020304" pitchFamily="18" charset="0"/>
              </a:rPr>
              <a:t> </a:t>
            </a:r>
            <a:r>
              <a:rPr lang="en-US" sz="1800" dirty="0">
                <a:solidFill>
                  <a:srgbClr val="000000"/>
                </a:solidFill>
              </a:rPr>
              <a:t>implemented</a:t>
            </a:r>
            <a:r>
              <a:rPr lang="en-US" sz="1800" dirty="0">
                <a:latin typeface="Times New Roman" panose="02020603050405020304" pitchFamily="18" charset="0"/>
              </a:rPr>
              <a:t> </a:t>
            </a:r>
            <a:r>
              <a:rPr lang="en-US" sz="1800" dirty="0">
                <a:solidFill>
                  <a:srgbClr val="000000"/>
                </a:solidFill>
              </a:rPr>
              <a:t>in</a:t>
            </a:r>
            <a:r>
              <a:rPr lang="en-US" sz="1800" dirty="0">
                <a:latin typeface="Times New Roman" panose="02020603050405020304" pitchFamily="18" charset="0"/>
              </a:rPr>
              <a:t> </a:t>
            </a:r>
            <a:r>
              <a:rPr lang="en-US" sz="1800" dirty="0">
                <a:solidFill>
                  <a:srgbClr val="000000"/>
                </a:solidFill>
              </a:rPr>
              <a:t>a months' time</a:t>
            </a:r>
            <a:r>
              <a:rPr lang="en-US" sz="1800" dirty="0">
                <a:solidFill>
                  <a:srgbClr val="000000"/>
                </a:solidFill>
                <a:latin typeface="Segoe UI" panose="020B0502040204020203" pitchFamily="34" charset="0"/>
              </a:rPr>
              <a:t> </a:t>
            </a:r>
            <a:endParaRPr lang="en-US" sz="1800" dirty="0"/>
          </a:p>
          <a:p>
            <a:pPr>
              <a:lnSpc>
                <a:spcPct val="107000"/>
              </a:lnSpc>
              <a:spcAft>
                <a:spcPts val="815"/>
              </a:spcAft>
            </a:pPr>
            <a:r>
              <a:rPr lang="en-US" sz="1800" dirty="0">
                <a:solidFill>
                  <a:srgbClr val="4E586A"/>
                </a:solidFill>
                <a:latin typeface="Segoe UI" panose="020B0502040204020203" pitchFamily="34" charset="0"/>
              </a:rPr>
              <a:t> </a:t>
            </a:r>
            <a:endParaRPr lang="en-US" sz="1800" dirty="0"/>
          </a:p>
          <a:p>
            <a:pPr>
              <a:lnSpc>
                <a:spcPct val="107000"/>
              </a:lnSpc>
              <a:spcAft>
                <a:spcPts val="815"/>
              </a:spcAft>
            </a:pPr>
            <a:r>
              <a:rPr lang="en-US" sz="1800" dirty="0"/>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24/06/2026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D0AF8A-958E-41C4-924D-258185884548}"/>
              </a:ext>
            </a:extLst>
          </p:cNvPr>
          <p:cNvPicPr>
            <a:picLocks noChangeAspect="1"/>
          </p:cNvPicPr>
          <p:nvPr/>
        </p:nvPicPr>
        <p:blipFill>
          <a:blip r:embed="rId3"/>
          <a:stretch>
            <a:fillRect/>
          </a:stretch>
        </p:blipFill>
        <p:spPr>
          <a:xfrm>
            <a:off x="9238930" y="3773132"/>
            <a:ext cx="2907696" cy="2061426"/>
          </a:xfrm>
          <a:prstGeom prst="rect">
            <a:avLst/>
          </a:prstGeom>
          <a:ln>
            <a:solidFill>
              <a:schemeClr val="tx1"/>
            </a:solidFill>
          </a:ln>
        </p:spPr>
      </p:pic>
      <p:pic>
        <p:nvPicPr>
          <p:cNvPr id="18" name="Picture 17">
            <a:extLst>
              <a:ext uri="{FF2B5EF4-FFF2-40B4-BE49-F238E27FC236}">
                <a16:creationId xmlns:a16="http://schemas.microsoft.com/office/drawing/2014/main" id="{D4BB7C88-CE83-41FC-89CF-2F86BF4162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38930" y="1203520"/>
            <a:ext cx="2907696" cy="2225480"/>
          </a:xfrm>
          <a:prstGeom prst="rect">
            <a:avLst/>
          </a:prstGeom>
          <a:ln>
            <a:solidFill>
              <a:schemeClr val="tx1"/>
            </a:solidFill>
          </a:ln>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060" y="1610325"/>
            <a:ext cx="8736336" cy="4224233"/>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indent="0" algn="just"/>
            <a:r>
              <a:rPr lang="en-US" sz="1200" dirty="0"/>
              <a:t>On June 29th at 04:15 am, Wireline Client Service Engineer (WL CSE)</a:t>
            </a:r>
            <a:r>
              <a:rPr kumimoji="0" lang="en-US" sz="1200" b="0" i="0" u="none" strike="noStrike" kern="1200" cap="none" spc="0" normalizeH="0" baseline="0" noProof="0" dirty="0">
                <a:ln>
                  <a:noFill/>
                </a:ln>
                <a:effectLst/>
                <a:uLnTx/>
                <a:uFillTx/>
                <a:latin typeface="Calibri" panose="020F0502020204030204"/>
                <a:ea typeface="+mn-ea"/>
                <a:cs typeface="+mn-cs"/>
              </a:rPr>
              <a:t> </a:t>
            </a:r>
            <a:r>
              <a:rPr lang="en-US" sz="1200" dirty="0"/>
              <a:t>was heading to workshop when he observed smoke emanating from the workshop. He promptly called the PDO emergency team and reported the situation. Ten minutes later, the fire team arrived at the location and began fighting the fire. The fire team successfully extinguished the fire without any injuries.</a:t>
            </a:r>
          </a:p>
          <a:p>
            <a:pPr marL="0" indent="0" algn="just"/>
            <a:endParaRPr lang="en-US" sz="600" dirty="0"/>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CCTV footage suggests that fire started from within vicinity of an isolation switch with loose connection or short circuit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Earth-leakage circuit breaker failed to trip on time to prevent fire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A smoke detector is in place to signal the presence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of fire but alarm was localized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Upon noticing the smoke, the witness promptly contacted the base manager &amp; PDO emergency team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PDO fire team arrived within 10 minutes and promptly prevented spread of fire to other portacabins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Previous electrical integrity inspection was carried out in May.2020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endParaRPr kumimoji="0" lang="en-US"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71450" indent="-171450">
              <a:buFont typeface="Arial" panose="020B0604020202020204" pitchFamily="34" charset="0"/>
              <a:buChar char="•"/>
            </a:pPr>
            <a:r>
              <a:rPr lang="en-US" sz="1200" dirty="0"/>
              <a:t>Ensu</a:t>
            </a:r>
            <a:r>
              <a:rPr lang="en-US" sz="1100" dirty="0"/>
              <a:t>re monthly ELCB/RCCB trip test and panel cleaning are done by Company electrician</a:t>
            </a:r>
          </a:p>
          <a:p>
            <a:pPr marL="171450" indent="-171450">
              <a:buFont typeface="Arial" panose="020B0604020202020204" pitchFamily="34" charset="0"/>
              <a:buChar char="•"/>
            </a:pPr>
            <a:r>
              <a:rPr lang="en-US" sz="1100" dirty="0"/>
              <a:t>Ensure 3</a:t>
            </a:r>
            <a:r>
              <a:rPr lang="en-US" sz="1100" baseline="30000" dirty="0"/>
              <a:t>rd</a:t>
            </a:r>
            <a:r>
              <a:rPr lang="en-US" sz="1100" dirty="0"/>
              <a:t> party electrical integrity inspection is done every year</a:t>
            </a:r>
          </a:p>
          <a:p>
            <a:pPr marL="171450" indent="-171450">
              <a:buFont typeface="Arial" panose="020B0604020202020204" pitchFamily="34" charset="0"/>
              <a:buChar char="•"/>
            </a:pPr>
            <a:r>
              <a:rPr lang="en-US" sz="1100" dirty="0"/>
              <a:t>Ensure in-house electrical integrity inspection is done every 3 months</a:t>
            </a:r>
          </a:p>
          <a:p>
            <a:pPr marL="171450" indent="-171450">
              <a:buFont typeface="Arial" panose="020B0604020202020204" pitchFamily="34" charset="0"/>
              <a:buChar char="•"/>
            </a:pPr>
            <a:r>
              <a:rPr lang="en-US" sz="1100" dirty="0"/>
              <a:t>Ensure there is a reliable fire detection and alarm system to indicate fires </a:t>
            </a:r>
          </a:p>
          <a:p>
            <a:pPr marL="171450" indent="-171450">
              <a:buFont typeface="Arial" panose="020B0604020202020204" pitchFamily="34" charset="0"/>
              <a:buChar char="•"/>
            </a:pPr>
            <a:r>
              <a:rPr lang="en-US" sz="1100" dirty="0"/>
              <a:t>Ensure to disconnect the power when you leave the workshop and offices</a:t>
            </a:r>
          </a:p>
          <a:p>
            <a:pPr marL="171450" indent="-171450">
              <a:buFont typeface="Arial" panose="020B0604020202020204" pitchFamily="34" charset="0"/>
              <a:buChar char="•"/>
            </a:pPr>
            <a:r>
              <a:rPr lang="en-GB" sz="1100" kern="1200" dirty="0">
                <a:solidFill>
                  <a:schemeClr val="tx1"/>
                </a:solidFill>
                <a:latin typeface="+mn-lt"/>
                <a:ea typeface="+mn-ea"/>
                <a:cs typeface="+mn-cs"/>
              </a:rPr>
              <a:t>Display reminder stickers in all offices (e.g., TURN OFF ALL LIGHTS, A/C, APPLIANCES)</a:t>
            </a:r>
            <a:endParaRPr lang="en-GB" sz="1100" b="1" kern="1200" dirty="0">
              <a:solidFill>
                <a:schemeClr val="tx1"/>
              </a:solidFill>
              <a:latin typeface="+mn-lt"/>
              <a:ea typeface="+mn-ea"/>
              <a:cs typeface="+mn-cs"/>
            </a:endParaRP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586116" y="5353143"/>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38279" y="2782369"/>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07777"/>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400" b="1" i="0" u="none" strike="noStrike" kern="1200" cap="none" spc="0" normalizeH="0" baseline="0" noProof="0" dirty="0">
                <a:ln>
                  <a:noFill/>
                </a:ln>
                <a:solidFill>
                  <a:srgbClr val="4472C4"/>
                </a:solidFill>
                <a:effectLst/>
                <a:uLnTx/>
                <a:uFillTx/>
                <a:latin typeface="Tahoma" pitchFamily="34" charset="0"/>
                <a:ea typeface="+mn-ea"/>
                <a:cs typeface="+mn-cs"/>
              </a:rPr>
              <a:t>29/06/2024</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a:t>
            </a:r>
            <a:r>
              <a:rPr lang="en-US" sz="1400" b="1" dirty="0">
                <a:solidFill>
                  <a:srgbClr val="4472C4"/>
                </a:solidFill>
                <a:latin typeface="Tahoma" pitchFamily="34" charset="0"/>
              </a:rPr>
              <a:t>Hipo#16,Equipment/Asset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lang="en-US" sz="1400" b="1" dirty="0">
                <a:solidFill>
                  <a:srgbClr val="4472C4"/>
                </a:solidFill>
                <a:latin typeface="Tahoma" pitchFamily="34" charset="0"/>
              </a:rPr>
              <a:t>Fire/explosion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400" b="1" dirty="0">
                <a:solidFill>
                  <a:srgbClr val="4472C4"/>
                </a:solidFill>
                <a:latin typeface="Tahoma" pitchFamily="34" charset="0"/>
              </a:rPr>
              <a:t>C4P</a:t>
            </a:r>
            <a:r>
              <a:rPr lang="en-US" sz="1400" i="1" kern="1200" dirty="0">
                <a:solidFill>
                  <a:schemeClr val="bg2">
                    <a:lumMod val="50000"/>
                  </a:schemeClr>
                </a:solidFill>
                <a:latin typeface="+mn-lt"/>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NA</a:t>
            </a:r>
          </a:p>
        </p:txBody>
      </p:sp>
      <p:sp>
        <p:nvSpPr>
          <p:cNvPr id="14" name="Rectangle 13">
            <a:extLst>
              <a:ext uri="{FF2B5EF4-FFF2-40B4-BE49-F238E27FC236}">
                <a16:creationId xmlns:a16="http://schemas.microsoft.com/office/drawing/2014/main" id="{27AC772E-6015-4076-A0DC-005445BF4556}"/>
              </a:ext>
            </a:extLst>
          </p:cNvPr>
          <p:cNvSpPr/>
          <p:nvPr/>
        </p:nvSpPr>
        <p:spPr>
          <a:xfrm>
            <a:off x="489975" y="1065121"/>
            <a:ext cx="6929727"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53683" y="0"/>
            <a:ext cx="11838318"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24A316"/>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5" name="TextBox 4">
            <a:extLst>
              <a:ext uri="{FF2B5EF4-FFF2-40B4-BE49-F238E27FC236}">
                <a16:creationId xmlns:a16="http://schemas.microsoft.com/office/drawing/2014/main" id="{26093BFA-0373-1E56-1448-337722718736}"/>
              </a:ext>
            </a:extLst>
          </p:cNvPr>
          <p:cNvSpPr txBox="1"/>
          <p:nvPr/>
        </p:nvSpPr>
        <p:spPr>
          <a:xfrm>
            <a:off x="261204" y="6304553"/>
            <a:ext cx="8942892" cy="369332"/>
          </a:xfrm>
          <a:prstGeom prst="rect">
            <a:avLst/>
          </a:prstGeom>
          <a:solidFill>
            <a:schemeClr val="accent1"/>
          </a:solidFill>
        </p:spPr>
        <p:txBody>
          <a:bodyPr wrap="square" rtlCol="0">
            <a:spAutoFit/>
          </a:bodyPr>
          <a:lstStyle/>
          <a:p>
            <a:pPr marL="0" indent="0" algn="ctr"/>
            <a:r>
              <a:rPr lang="en-US" dirty="0">
                <a:solidFill>
                  <a:srgbClr val="FFFF00"/>
                </a:solidFill>
              </a:rPr>
              <a:t>Always perform regular electrical integrity inspection of facilities to correct identified faults.</a:t>
            </a:r>
            <a:endParaRPr lang="en-US" dirty="0">
              <a:solidFill>
                <a:srgbClr val="FFFF00"/>
              </a:solidFill>
              <a:ea typeface="SimSun" panose="02010600030101010101" pitchFamily="2" charset="-122"/>
              <a:cs typeface="Traditional Arabic" panose="02020603050405020304" pitchFamily="18" charset="-78"/>
            </a:endParaRPr>
          </a:p>
        </p:txBody>
      </p:sp>
    </p:spTree>
    <p:extLst>
      <p:ext uri="{BB962C8B-B14F-4D97-AF65-F5344CB8AC3E}">
        <p14:creationId xmlns:p14="http://schemas.microsoft.com/office/powerpoint/2010/main" val="1591075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379562" y="-6892"/>
            <a:ext cx="11812438" cy="453582"/>
          </a:xfrm>
          <a:solidFill>
            <a:srgbClr val="FFC000"/>
          </a:solidFill>
        </p:spPr>
        <p:txBody>
          <a:bodyPr>
            <a:normAutofit fontScale="90000"/>
          </a:bodyPr>
          <a:lstStyle/>
          <a:p>
            <a:pPr algn="ctr"/>
            <a:br>
              <a:rPr lang="en-GB" sz="2200" b="1" dirty="0">
                <a:solidFill>
                  <a:srgbClr val="24A316"/>
                </a:solidFill>
                <a:ea typeface="MS PGothic" pitchFamily="34" charset="-128"/>
              </a:rPr>
            </a:br>
            <a:br>
              <a:rPr lang="en-GB" sz="2200" b="1" dirty="0">
                <a:solidFill>
                  <a:srgbClr val="24A316"/>
                </a:solidFill>
                <a:ea typeface="MS PGothic" pitchFamily="34" charset="-128"/>
              </a:rPr>
            </a:br>
            <a:br>
              <a:rPr lang="en-GB" sz="2200" b="1" dirty="0">
                <a:solidFill>
                  <a:srgbClr val="24A316"/>
                </a:solidFill>
                <a:ea typeface="MS PGothic" pitchFamily="34" charset="-128"/>
              </a:rPr>
            </a:br>
            <a:r>
              <a:rPr lang="en-GB" sz="2700" b="1" dirty="0">
                <a:solidFill>
                  <a:srgbClr val="24A316"/>
                </a:solidFill>
                <a:ea typeface="MS PGothic" pitchFamily="34" charset="-128"/>
              </a:rPr>
              <a:t>Effective Learning </a:t>
            </a:r>
            <a:br>
              <a:rPr lang="en-GB" sz="2700" b="1" dirty="0">
                <a:solidFill>
                  <a:srgbClr val="24A316"/>
                </a:solidFill>
                <a:ea typeface="MS PGothic" pitchFamily="34" charset="-128"/>
              </a:rPr>
            </a:br>
            <a:br>
              <a:rPr lang="en-GB" sz="2200" b="1" dirty="0">
                <a:solidFill>
                  <a:srgbClr val="24A316"/>
                </a:solidFill>
                <a:ea typeface="MS PGothic" pitchFamily="34" charset="-128"/>
              </a:rPr>
            </a:br>
            <a:endParaRPr lang="en-US" dirty="0">
              <a:solidFill>
                <a:srgbClr val="24A316"/>
              </a:solidFill>
            </a:endParaRPr>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337071"/>
            <a:ext cx="11134492" cy="3847207"/>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Conduct awareness/learning  sessions with employees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Sticker to remind employees to switch off lights and other electrical equipment before leaving office to be displayed on prominent locations in all offices</a:t>
            </a:r>
          </a:p>
          <a:p>
            <a:pPr marL="342900" indent="-342900">
              <a:buAutoNum type="arabicPeriod" startAt="3"/>
              <a:defRPr/>
            </a:pPr>
            <a:r>
              <a:rPr lang="en-US" sz="1600" dirty="0">
                <a:solidFill>
                  <a:srgbClr val="0033CC"/>
                </a:solidFill>
                <a:latin typeface="Calibri" panose="020F0502020204030204" pitchFamily="34" charset="0"/>
                <a:sym typeface="Wingdings" pitchFamily="2" charset="2"/>
              </a:rPr>
              <a:t>Monitor and verify annual 3</a:t>
            </a:r>
            <a:r>
              <a:rPr lang="en-US" sz="1600" baseline="30000" dirty="0">
                <a:solidFill>
                  <a:srgbClr val="0033CC"/>
                </a:solidFill>
                <a:latin typeface="Calibri" panose="020F0502020204030204" pitchFamily="34" charset="0"/>
                <a:sym typeface="Wingdings" pitchFamily="2" charset="2"/>
              </a:rPr>
              <a:t>rd</a:t>
            </a:r>
            <a:r>
              <a:rPr lang="en-US" sz="1600" dirty="0">
                <a:solidFill>
                  <a:srgbClr val="0033CC"/>
                </a:solidFill>
                <a:latin typeface="Calibri" panose="020F0502020204030204" pitchFamily="34" charset="0"/>
                <a:sym typeface="Wingdings" pitchFamily="2" charset="2"/>
              </a:rPr>
              <a:t> party electrical integrity inspections and in-house inspections through the CEO MP and monthly report from Senior Workshop Supervisor</a:t>
            </a:r>
          </a:p>
          <a:p>
            <a:pPr>
              <a:defRPr/>
            </a:pPr>
            <a:endParaRPr lang="en-US" sz="1600" b="1" u="sng" dirty="0">
              <a:solidFill>
                <a:srgbClr val="0000FF"/>
              </a:solidFill>
              <a:latin typeface="Tahoma"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By regular audit and inspections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By including this latest fire incident in LFI sessions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Include status review of electrical inspections in monthly HSE meetings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By consistent review of actions listed and taken in the CEO Monitoring Plan</a:t>
            </a:r>
          </a:p>
          <a:p>
            <a:pPr>
              <a:defRPr/>
            </a:pPr>
            <a:endParaRPr lang="en-US" sz="1600" dirty="0">
              <a:solidFill>
                <a:srgbClr val="0033CC"/>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8F3CCC2C-398C-D9E0-B118-F1643A559809}"/>
              </a:ext>
            </a:extLst>
          </p:cNvPr>
          <p:cNvSpPr>
            <a:spLocks noChangeArrowheads="1"/>
          </p:cNvSpPr>
          <p:nvPr/>
        </p:nvSpPr>
        <p:spPr bwMode="auto">
          <a:xfrm>
            <a:off x="416361" y="630421"/>
            <a:ext cx="11626955" cy="307777"/>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400" b="1" i="0" u="none" strike="noStrike" kern="1200" cap="none" spc="0" normalizeH="0" baseline="0" noProof="0" dirty="0">
                <a:ln>
                  <a:noFill/>
                </a:ln>
                <a:solidFill>
                  <a:srgbClr val="4472C4"/>
                </a:solidFill>
                <a:effectLst/>
                <a:uLnTx/>
                <a:uFillTx/>
                <a:latin typeface="Tahoma" pitchFamily="34" charset="0"/>
                <a:ea typeface="+mn-ea"/>
                <a:cs typeface="+mn-cs"/>
              </a:rPr>
              <a:t>29/06/2024</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a:t>
            </a:r>
            <a:r>
              <a:rPr lang="en-US" sz="1400" b="1" dirty="0">
                <a:solidFill>
                  <a:srgbClr val="4472C4"/>
                </a:solidFill>
                <a:latin typeface="Tahoma" pitchFamily="34" charset="0"/>
              </a:rPr>
              <a:t>Hipo#16,Equipment/Asset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lang="en-US" sz="1400" b="1" dirty="0">
                <a:solidFill>
                  <a:srgbClr val="4472C4"/>
                </a:solidFill>
                <a:latin typeface="Tahoma" pitchFamily="34" charset="0"/>
              </a:rPr>
              <a:t>Fire/explosion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400" b="1" dirty="0">
                <a:solidFill>
                  <a:srgbClr val="4472C4"/>
                </a:solidFill>
                <a:latin typeface="Tahoma" pitchFamily="34" charset="0"/>
              </a:rPr>
              <a:t>C4P</a:t>
            </a:r>
            <a:r>
              <a:rPr lang="en-US" sz="1400" i="1" kern="1200" dirty="0">
                <a:solidFill>
                  <a:schemeClr val="bg2">
                    <a:lumMod val="50000"/>
                  </a:schemeClr>
                </a:solidFill>
                <a:latin typeface="+mn-lt"/>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NA</a:t>
            </a:r>
          </a:p>
        </p:txBody>
      </p:sp>
      <p:sp>
        <p:nvSpPr>
          <p:cNvPr id="4" name="Rectangle 3">
            <a:extLst>
              <a:ext uri="{FF2B5EF4-FFF2-40B4-BE49-F238E27FC236}">
                <a16:creationId xmlns:a16="http://schemas.microsoft.com/office/drawing/2014/main" id="{9FF80CF1-F4A0-5280-15D3-FE813C42B927}"/>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0157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93010</DocId>
    <ImageCreateDate xmlns="4880E4F8-4B7D-4BDD-91E3-E10D47036ECA" xsi:nil="true"/>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EB1FCF-0E89-482E-A62E-598FF58845D8}">
  <ds:schemaRefs>
    <ds:schemaRef ds:uri="http://www.w3.org/XML/1998/namespace"/>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purl.org/dc/terms/"/>
    <ds:schemaRef ds:uri="http://purl.org/dc/dcmitype/"/>
    <ds:schemaRef ds:uri="http://schemas.openxmlformats.org/package/2006/metadata/core-properties"/>
    <ds:schemaRef ds:uri="3ad483c2-a27c-44cd-acb6-8713d8ff8005"/>
  </ds:schemaRefs>
</ds:datastoreItem>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A0E11CBA-3274-4DC3-BE7F-3B732F541576}"/>
</file>

<file path=docProps/app.xml><?xml version="1.0" encoding="utf-8"?>
<Properties xmlns="http://schemas.openxmlformats.org/officeDocument/2006/extended-properties" xmlns:vt="http://schemas.openxmlformats.org/officeDocument/2006/docPropsVTypes">
  <Template>TM02892315[[fn=Wisp]]</Template>
  <TotalTime>7385</TotalTime>
  <Words>761</Words>
  <Application>Microsoft Office PowerPoint</Application>
  <PresentationFormat>Widescreen</PresentationFormat>
  <Paragraphs>62</Paragraphs>
  <Slides>2</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MS PGothic</vt:lpstr>
      <vt:lpstr>SimSun</vt:lpstr>
      <vt:lpstr>Aptos</vt:lpstr>
      <vt:lpstr>Arial</vt:lpstr>
      <vt:lpstr>Calibri</vt:lpstr>
      <vt:lpstr>Calibri Light</vt:lpstr>
      <vt:lpstr>Segoe UI</vt:lpstr>
      <vt:lpstr>Tahoma</vt:lpstr>
      <vt:lpstr>Times New Roman</vt:lpstr>
      <vt:lpstr>Office Theme</vt:lpstr>
      <vt:lpstr>PowerPoint Presentation</vt:lpstr>
      <vt:lpstr>   Effective Learning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HiPo_16 Fire in the workshop</dc:title>
  <dc:creator>nazar@umsoman.com</dc:creator>
  <cp:lastModifiedBy>Masroori, Ahmed MSE31</cp:lastModifiedBy>
  <cp:revision>515</cp:revision>
  <cp:lastPrinted>2024-07-15T05:40:13Z</cp:lastPrinted>
  <dcterms:created xsi:type="dcterms:W3CDTF">2018-09-24T07:27:56Z</dcterms:created>
  <dcterms:modified xsi:type="dcterms:W3CDTF">2026-06-24T05:02:07Z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