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handoutMasterIdLst>
    <p:handoutMasterId r:id="rId12"/>
  </p:handoutMasterIdLst>
  <p:sldIdLst>
    <p:sldId id="2147482475" r:id="rId5"/>
    <p:sldId id="2147482476" r:id="rId6"/>
    <p:sldId id="2147482477" r:id="rId7"/>
    <p:sldId id="2147482478" r:id="rId8"/>
    <p:sldId id="2147482453" r:id="rId9"/>
    <p:sldId id="214748247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72733D-9A19-58F9-9F4E-B67646E757B3}" name="Amri, Yahya UWZ1" initials="AYU" userId="S::Yahya.YA.Amri@pdo.co.om::bf1ccc57-4ef3-4a47-b9a4-c8cb88d009a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942A"/>
    <a:srgbClr val="0000FF"/>
    <a:srgbClr val="FFC715"/>
    <a:srgbClr val="24A316"/>
    <a:srgbClr val="FFCB25"/>
    <a:srgbClr val="FFFC00"/>
    <a:srgbClr val="EAEAEA"/>
    <a:srgbClr val="F2F3D7"/>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8673" autoAdjust="0"/>
    <p:restoredTop sz="93741" autoAdjust="0"/>
  </p:normalViewPr>
  <p:slideViewPr>
    <p:cSldViewPr snapToGrid="0" snapToObjects="1">
      <p:cViewPr varScale="1">
        <p:scale>
          <a:sx n="111" d="100"/>
          <a:sy n="111" d="100"/>
        </p:scale>
        <p:origin x="1236" y="108"/>
      </p:cViewPr>
      <p:guideLst/>
    </p:cSldViewPr>
  </p:slideViewPr>
  <p:notesTextViewPr>
    <p:cViewPr>
      <p:scale>
        <a:sx n="1" d="1"/>
        <a:sy n="1" d="1"/>
      </p:scale>
      <p:origin x="0" y="0"/>
    </p:cViewPr>
  </p:notesTextViewPr>
  <p:sorterViewPr>
    <p:cViewPr varScale="1">
      <p:scale>
        <a:sx n="100" d="100"/>
        <a:sy n="100" d="100"/>
      </p:scale>
      <p:origin x="0" y="-606"/>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commentAuthors" Target="commentAuthor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24/06/2026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24/06/2026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1371783" eaLnBrk="0" fontAlgn="base" hangingPunct="0">
              <a:spcBef>
                <a:spcPct val="30000"/>
              </a:spcBef>
              <a:spcAft>
                <a:spcPct val="0"/>
              </a:spcAft>
              <a:defRPr/>
            </a:pPr>
            <a:r>
              <a:rPr lang="en-US" sz="1800" dirty="0">
                <a:solidFill>
                  <a:srgbClr val="000000"/>
                </a:solidFill>
                <a:latin typeface="Times New Roman" pitchFamily="18" charset="0"/>
              </a:rPr>
              <a:t>Ensure all dates and titles are input </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A short description should be provided without mentioning names of contractors or individuals.  You should include, what happened, to who (by job title) and what injuries this resulted in.  Nothing more!</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Four to five bullet points highlighting the main findings from the investigation.  Remember the target audience is the front line staff so this should be written in simple terms in a way that everyone can understand.</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strap line should be the main point you want to get across</a:t>
            </a:r>
          </a:p>
          <a:p>
            <a:pPr defTabSz="1371783" eaLnBrk="0" fontAlgn="base" hangingPunct="0">
              <a:spcBef>
                <a:spcPct val="30000"/>
              </a:spcBef>
              <a:spcAft>
                <a:spcPct val="0"/>
              </a:spcAft>
              <a:defRPr/>
            </a:pPr>
            <a:endParaRPr lang="en-US" sz="1800" dirty="0">
              <a:solidFill>
                <a:srgbClr val="000000"/>
              </a:solidFill>
              <a:latin typeface="Times New Roman" pitchFamily="18" charset="0"/>
            </a:endParaRPr>
          </a:p>
          <a:p>
            <a:pPr defTabSz="1371783" eaLnBrk="0" fontAlgn="base" hangingPunct="0">
              <a:spcBef>
                <a:spcPct val="30000"/>
              </a:spcBef>
              <a:spcAft>
                <a:spcPct val="0"/>
              </a:spcAft>
              <a:defRPr/>
            </a:pPr>
            <a:r>
              <a:rPr lang="en-US" sz="1800" dirty="0">
                <a:solidFill>
                  <a:srgbClr val="000000"/>
                </a:solidFill>
                <a:latin typeface="Times New Roman" pitchFamily="18" charset="0"/>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defTabSz="1371783">
              <a:defRPr/>
            </a:pPr>
            <a:r>
              <a:rPr lang="en-US" dirty="0">
                <a:solidFill>
                  <a:srgbClr val="000000"/>
                </a:solidFill>
              </a:rPr>
              <a:t>Confidential - Not to be shared outside of PDO/PDO contractors </a:t>
            </a:r>
          </a:p>
          <a:p>
            <a:pPr defTabSz="1371783">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1371783">
              <a:defRPr/>
            </a:pPr>
            <a:fld id="{F88714CE-FB4E-4316-BED5-DE0DF6B1D8E5}" type="slidenum">
              <a:rPr lang="en-US">
                <a:solidFill>
                  <a:prstClr val="black"/>
                </a:solidFill>
              </a:rPr>
              <a:pPr defTabSz="1371783">
                <a:defRPr/>
              </a:pPr>
              <a:t>1</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300"/>
              </a:spcBef>
              <a:spcAft>
                <a:spcPts val="300"/>
              </a:spcAft>
            </a:pPr>
            <a:r>
              <a:rPr lang="en-US" sz="2700" dirty="0">
                <a:solidFill>
                  <a:srgbClr val="000000"/>
                </a:solidFill>
              </a:rPr>
              <a:t>Guideline for Effective Learning &amp; Sustainability</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Can be</a:t>
            </a:r>
            <a:r>
              <a:rPr lang="en-US" sz="2700" dirty="0">
                <a:latin typeface="Times New Roman" panose="02020603050405020304" pitchFamily="18" charset="0"/>
              </a:rPr>
              <a:t> </a:t>
            </a:r>
            <a:r>
              <a:rPr lang="en-US" sz="2700" dirty="0">
                <a:solidFill>
                  <a:srgbClr val="000000"/>
                </a:solidFill>
              </a:rPr>
              <a:t>replicated</a:t>
            </a:r>
            <a:r>
              <a:rPr lang="en-US" sz="2700" dirty="0">
                <a:latin typeface="Times New Roman" panose="02020603050405020304" pitchFamily="18" charset="0"/>
              </a:rPr>
              <a:t> </a:t>
            </a:r>
            <a:r>
              <a:rPr lang="en-US" sz="2700" dirty="0">
                <a:solidFill>
                  <a:srgbClr val="000000"/>
                </a:solidFill>
              </a:rPr>
              <a:t>across</a:t>
            </a:r>
            <a:r>
              <a:rPr lang="en-US" sz="2700" dirty="0">
                <a:latin typeface="Times New Roman" panose="02020603050405020304" pitchFamily="18" charset="0"/>
              </a:rPr>
              <a:t> </a:t>
            </a:r>
            <a:r>
              <a:rPr lang="en-US" sz="2700" dirty="0">
                <a:solidFill>
                  <a:srgbClr val="000000"/>
                </a:solidFill>
              </a:rPr>
              <a:t>similar</a:t>
            </a:r>
            <a:r>
              <a:rPr lang="en-US" sz="2700" dirty="0">
                <a:latin typeface="Times New Roman" panose="02020603050405020304" pitchFamily="18" charset="0"/>
              </a:rPr>
              <a:t> </a:t>
            </a:r>
            <a:r>
              <a:rPr lang="en-US" sz="2700" dirty="0">
                <a:solidFill>
                  <a:srgbClr val="000000"/>
                </a:solidFill>
              </a:rPr>
              <a:t>contractor</a:t>
            </a:r>
            <a:r>
              <a:rPr lang="en-US" sz="2700" dirty="0">
                <a:latin typeface="Times New Roman" panose="02020603050405020304" pitchFamily="18" charset="0"/>
              </a:rPr>
              <a:t> </a:t>
            </a:r>
            <a:r>
              <a:rPr lang="en-US" sz="2700" dirty="0">
                <a:solidFill>
                  <a:srgbClr val="000000"/>
                </a:solidFill>
              </a:rPr>
              <a:t>/</a:t>
            </a:r>
            <a:r>
              <a:rPr lang="en-US" sz="2700" dirty="0">
                <a:latin typeface="Times New Roman" panose="02020603050405020304" pitchFamily="18" charset="0"/>
              </a:rPr>
              <a:t> </a:t>
            </a:r>
            <a:r>
              <a:rPr lang="en-US" sz="2700" dirty="0">
                <a:solidFill>
                  <a:srgbClr val="000000"/>
                </a:solidFill>
              </a:rPr>
              <a:t>activities</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Shall be SMART- Specific ,Measurable , Achievable ,Realistic &amp; Timebound</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Can be</a:t>
            </a:r>
            <a:r>
              <a:rPr lang="en-US" sz="2700" dirty="0">
                <a:latin typeface="Times New Roman" panose="02020603050405020304" pitchFamily="18" charset="0"/>
              </a:rPr>
              <a:t> </a:t>
            </a:r>
            <a:r>
              <a:rPr lang="en-US" sz="2700" dirty="0">
                <a:solidFill>
                  <a:srgbClr val="000000"/>
                </a:solidFill>
              </a:rPr>
              <a:t>implemented</a:t>
            </a:r>
            <a:r>
              <a:rPr lang="en-US" sz="2700" dirty="0">
                <a:latin typeface="Times New Roman" panose="02020603050405020304" pitchFamily="18" charset="0"/>
              </a:rPr>
              <a:t> </a:t>
            </a:r>
            <a:r>
              <a:rPr lang="en-US" sz="2700" dirty="0">
                <a:solidFill>
                  <a:srgbClr val="000000"/>
                </a:solidFill>
              </a:rPr>
              <a:t>in</a:t>
            </a:r>
            <a:r>
              <a:rPr lang="en-US" sz="2700" dirty="0">
                <a:latin typeface="Times New Roman" panose="02020603050405020304" pitchFamily="18" charset="0"/>
              </a:rPr>
              <a:t> </a:t>
            </a:r>
            <a:r>
              <a:rPr lang="en-US" sz="2700" dirty="0">
                <a:solidFill>
                  <a:srgbClr val="000000"/>
                </a:solidFill>
              </a:rPr>
              <a:t>a months' time</a:t>
            </a:r>
            <a:r>
              <a:rPr lang="en-US" sz="2700" dirty="0">
                <a:solidFill>
                  <a:srgbClr val="000000"/>
                </a:solidFill>
                <a:latin typeface="Segoe UI" panose="020B0502040204020203" pitchFamily="34" charset="0"/>
              </a:rPr>
              <a:t> </a:t>
            </a:r>
            <a:endParaRPr lang="en-US" sz="2700" dirty="0"/>
          </a:p>
          <a:p>
            <a:pPr>
              <a:lnSpc>
                <a:spcPct val="107000"/>
              </a:lnSpc>
              <a:spcAft>
                <a:spcPts val="1200"/>
              </a:spcAft>
            </a:pPr>
            <a:r>
              <a:rPr lang="en-US" sz="2700" dirty="0">
                <a:solidFill>
                  <a:srgbClr val="4E586A"/>
                </a:solidFill>
                <a:latin typeface="Segoe UI" panose="020B0502040204020203" pitchFamily="34" charset="0"/>
              </a:rPr>
              <a:t> </a:t>
            </a:r>
            <a:endParaRPr lang="en-US" sz="2700" dirty="0"/>
          </a:p>
          <a:p>
            <a:pPr>
              <a:lnSpc>
                <a:spcPct val="107000"/>
              </a:lnSpc>
              <a:spcAft>
                <a:spcPts val="1200"/>
              </a:spcAft>
            </a:pPr>
            <a:r>
              <a:rPr lang="en-US" sz="2700" dirty="0"/>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557599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300"/>
              </a:spcBef>
              <a:spcAft>
                <a:spcPts val="300"/>
              </a:spcAft>
            </a:pPr>
            <a:r>
              <a:rPr lang="en-US" sz="2700" dirty="0">
                <a:solidFill>
                  <a:srgbClr val="000000"/>
                </a:solidFill>
              </a:rPr>
              <a:t>Guideline for Effective Learning &amp; Sustainability</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Can be</a:t>
            </a:r>
            <a:r>
              <a:rPr lang="en-US" sz="2700" dirty="0">
                <a:latin typeface="Times New Roman" panose="02020603050405020304" pitchFamily="18" charset="0"/>
              </a:rPr>
              <a:t> </a:t>
            </a:r>
            <a:r>
              <a:rPr lang="en-US" sz="2700" dirty="0">
                <a:solidFill>
                  <a:srgbClr val="000000"/>
                </a:solidFill>
              </a:rPr>
              <a:t>replicated</a:t>
            </a:r>
            <a:r>
              <a:rPr lang="en-US" sz="2700" dirty="0">
                <a:latin typeface="Times New Roman" panose="02020603050405020304" pitchFamily="18" charset="0"/>
              </a:rPr>
              <a:t> </a:t>
            </a:r>
            <a:r>
              <a:rPr lang="en-US" sz="2700" dirty="0">
                <a:solidFill>
                  <a:srgbClr val="000000"/>
                </a:solidFill>
              </a:rPr>
              <a:t>across</a:t>
            </a:r>
            <a:r>
              <a:rPr lang="en-US" sz="2700" dirty="0">
                <a:latin typeface="Times New Roman" panose="02020603050405020304" pitchFamily="18" charset="0"/>
              </a:rPr>
              <a:t> </a:t>
            </a:r>
            <a:r>
              <a:rPr lang="en-US" sz="2700" dirty="0">
                <a:solidFill>
                  <a:srgbClr val="000000"/>
                </a:solidFill>
              </a:rPr>
              <a:t>similar</a:t>
            </a:r>
            <a:r>
              <a:rPr lang="en-US" sz="2700" dirty="0">
                <a:latin typeface="Times New Roman" panose="02020603050405020304" pitchFamily="18" charset="0"/>
              </a:rPr>
              <a:t> </a:t>
            </a:r>
            <a:r>
              <a:rPr lang="en-US" sz="2700" dirty="0">
                <a:solidFill>
                  <a:srgbClr val="000000"/>
                </a:solidFill>
              </a:rPr>
              <a:t>contractor</a:t>
            </a:r>
            <a:r>
              <a:rPr lang="en-US" sz="2700" dirty="0">
                <a:latin typeface="Times New Roman" panose="02020603050405020304" pitchFamily="18" charset="0"/>
              </a:rPr>
              <a:t> </a:t>
            </a:r>
            <a:r>
              <a:rPr lang="en-US" sz="2700" dirty="0">
                <a:solidFill>
                  <a:srgbClr val="000000"/>
                </a:solidFill>
              </a:rPr>
              <a:t>/</a:t>
            </a:r>
            <a:r>
              <a:rPr lang="en-US" sz="2700" dirty="0">
                <a:latin typeface="Times New Roman" panose="02020603050405020304" pitchFamily="18" charset="0"/>
              </a:rPr>
              <a:t> </a:t>
            </a:r>
            <a:r>
              <a:rPr lang="en-US" sz="2700" dirty="0">
                <a:solidFill>
                  <a:srgbClr val="000000"/>
                </a:solidFill>
              </a:rPr>
              <a:t>activities</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Shall be SMART- Specific ,Measurable , Achievable ,Realistic &amp; Timebound</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Can be</a:t>
            </a:r>
            <a:r>
              <a:rPr lang="en-US" sz="2700" dirty="0">
                <a:latin typeface="Times New Roman" panose="02020603050405020304" pitchFamily="18" charset="0"/>
              </a:rPr>
              <a:t> </a:t>
            </a:r>
            <a:r>
              <a:rPr lang="en-US" sz="2700" dirty="0">
                <a:solidFill>
                  <a:srgbClr val="000000"/>
                </a:solidFill>
              </a:rPr>
              <a:t>implemented</a:t>
            </a:r>
            <a:r>
              <a:rPr lang="en-US" sz="2700" dirty="0">
                <a:latin typeface="Times New Roman" panose="02020603050405020304" pitchFamily="18" charset="0"/>
              </a:rPr>
              <a:t> </a:t>
            </a:r>
            <a:r>
              <a:rPr lang="en-US" sz="2700" dirty="0">
                <a:solidFill>
                  <a:srgbClr val="000000"/>
                </a:solidFill>
              </a:rPr>
              <a:t>in</a:t>
            </a:r>
            <a:r>
              <a:rPr lang="en-US" sz="2700" dirty="0">
                <a:latin typeface="Times New Roman" panose="02020603050405020304" pitchFamily="18" charset="0"/>
              </a:rPr>
              <a:t> </a:t>
            </a:r>
            <a:r>
              <a:rPr lang="en-US" sz="2700" dirty="0">
                <a:solidFill>
                  <a:srgbClr val="000000"/>
                </a:solidFill>
              </a:rPr>
              <a:t>a months' time</a:t>
            </a:r>
            <a:r>
              <a:rPr lang="en-US" sz="2700" dirty="0">
                <a:solidFill>
                  <a:srgbClr val="000000"/>
                </a:solidFill>
                <a:latin typeface="Segoe UI" panose="020B0502040204020203" pitchFamily="34" charset="0"/>
              </a:rPr>
              <a:t> </a:t>
            </a:r>
            <a:endParaRPr lang="en-US" sz="2700" dirty="0"/>
          </a:p>
          <a:p>
            <a:pPr>
              <a:lnSpc>
                <a:spcPct val="107000"/>
              </a:lnSpc>
              <a:spcAft>
                <a:spcPts val="1200"/>
              </a:spcAft>
            </a:pPr>
            <a:r>
              <a:rPr lang="en-US" sz="2700" dirty="0">
                <a:solidFill>
                  <a:srgbClr val="4E586A"/>
                </a:solidFill>
                <a:latin typeface="Segoe UI" panose="020B0502040204020203" pitchFamily="34" charset="0"/>
              </a:rPr>
              <a:t> </a:t>
            </a:r>
            <a:endParaRPr lang="en-US" sz="2700" dirty="0"/>
          </a:p>
          <a:p>
            <a:pPr>
              <a:lnSpc>
                <a:spcPct val="107000"/>
              </a:lnSpc>
              <a:spcAft>
                <a:spcPts val="1200"/>
              </a:spcAft>
            </a:pPr>
            <a:r>
              <a:rPr lang="en-US" sz="2700" dirty="0"/>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3</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300"/>
              </a:spcBef>
              <a:spcAft>
                <a:spcPts val="300"/>
              </a:spcAft>
            </a:pPr>
            <a:r>
              <a:rPr lang="en-US" sz="2700" dirty="0">
                <a:solidFill>
                  <a:srgbClr val="000000"/>
                </a:solidFill>
              </a:rPr>
              <a:t>Guideline for Effective Learning &amp; Sustainability</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Can be</a:t>
            </a:r>
            <a:r>
              <a:rPr lang="en-US" sz="2700" dirty="0">
                <a:latin typeface="Times New Roman" panose="02020603050405020304" pitchFamily="18" charset="0"/>
              </a:rPr>
              <a:t> </a:t>
            </a:r>
            <a:r>
              <a:rPr lang="en-US" sz="2700" dirty="0">
                <a:solidFill>
                  <a:srgbClr val="000000"/>
                </a:solidFill>
              </a:rPr>
              <a:t>replicated</a:t>
            </a:r>
            <a:r>
              <a:rPr lang="en-US" sz="2700" dirty="0">
                <a:latin typeface="Times New Roman" panose="02020603050405020304" pitchFamily="18" charset="0"/>
              </a:rPr>
              <a:t> </a:t>
            </a:r>
            <a:r>
              <a:rPr lang="en-US" sz="2700" dirty="0">
                <a:solidFill>
                  <a:srgbClr val="000000"/>
                </a:solidFill>
              </a:rPr>
              <a:t>across</a:t>
            </a:r>
            <a:r>
              <a:rPr lang="en-US" sz="2700" dirty="0">
                <a:latin typeface="Times New Roman" panose="02020603050405020304" pitchFamily="18" charset="0"/>
              </a:rPr>
              <a:t> </a:t>
            </a:r>
            <a:r>
              <a:rPr lang="en-US" sz="2700" dirty="0">
                <a:solidFill>
                  <a:srgbClr val="000000"/>
                </a:solidFill>
              </a:rPr>
              <a:t>similar</a:t>
            </a:r>
            <a:r>
              <a:rPr lang="en-US" sz="2700" dirty="0">
                <a:latin typeface="Times New Roman" panose="02020603050405020304" pitchFamily="18" charset="0"/>
              </a:rPr>
              <a:t> </a:t>
            </a:r>
            <a:r>
              <a:rPr lang="en-US" sz="2700" dirty="0">
                <a:solidFill>
                  <a:srgbClr val="000000"/>
                </a:solidFill>
              </a:rPr>
              <a:t>contractor</a:t>
            </a:r>
            <a:r>
              <a:rPr lang="en-US" sz="2700" dirty="0">
                <a:latin typeface="Times New Roman" panose="02020603050405020304" pitchFamily="18" charset="0"/>
              </a:rPr>
              <a:t> </a:t>
            </a:r>
            <a:r>
              <a:rPr lang="en-US" sz="2700" dirty="0">
                <a:solidFill>
                  <a:srgbClr val="000000"/>
                </a:solidFill>
              </a:rPr>
              <a:t>/</a:t>
            </a:r>
            <a:r>
              <a:rPr lang="en-US" sz="2700" dirty="0">
                <a:latin typeface="Times New Roman" panose="02020603050405020304" pitchFamily="18" charset="0"/>
              </a:rPr>
              <a:t> </a:t>
            </a:r>
            <a:r>
              <a:rPr lang="en-US" sz="2700" dirty="0">
                <a:solidFill>
                  <a:srgbClr val="000000"/>
                </a:solidFill>
              </a:rPr>
              <a:t>activities</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Shall be SMART- Specific ,Measurable , Achievable ,Realistic &amp; Timebound</a:t>
            </a:r>
            <a:endParaRPr lang="en-US" sz="2700" dirty="0"/>
          </a:p>
          <a:p>
            <a:pPr>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Can be</a:t>
            </a:r>
            <a:r>
              <a:rPr lang="en-US" sz="2700" dirty="0">
                <a:latin typeface="Times New Roman" panose="02020603050405020304" pitchFamily="18" charset="0"/>
              </a:rPr>
              <a:t> </a:t>
            </a:r>
            <a:r>
              <a:rPr lang="en-US" sz="2700" dirty="0">
                <a:solidFill>
                  <a:srgbClr val="000000"/>
                </a:solidFill>
              </a:rPr>
              <a:t>implemented</a:t>
            </a:r>
            <a:r>
              <a:rPr lang="en-US" sz="2700" dirty="0">
                <a:latin typeface="Times New Roman" panose="02020603050405020304" pitchFamily="18" charset="0"/>
              </a:rPr>
              <a:t> </a:t>
            </a:r>
            <a:r>
              <a:rPr lang="en-US" sz="2700" dirty="0">
                <a:solidFill>
                  <a:srgbClr val="000000"/>
                </a:solidFill>
              </a:rPr>
              <a:t>in</a:t>
            </a:r>
            <a:r>
              <a:rPr lang="en-US" sz="2700" dirty="0">
                <a:latin typeface="Times New Roman" panose="02020603050405020304" pitchFamily="18" charset="0"/>
              </a:rPr>
              <a:t> </a:t>
            </a:r>
            <a:r>
              <a:rPr lang="en-US" sz="2700" dirty="0">
                <a:solidFill>
                  <a:srgbClr val="000000"/>
                </a:solidFill>
              </a:rPr>
              <a:t>a months' time</a:t>
            </a:r>
            <a:r>
              <a:rPr lang="en-US" sz="2700" dirty="0">
                <a:solidFill>
                  <a:srgbClr val="000000"/>
                </a:solidFill>
                <a:latin typeface="Segoe UI" panose="020B0502040204020203" pitchFamily="34" charset="0"/>
              </a:rPr>
              <a:t> </a:t>
            </a:r>
            <a:endParaRPr lang="en-US" sz="2700" dirty="0"/>
          </a:p>
          <a:p>
            <a:pPr>
              <a:lnSpc>
                <a:spcPct val="107000"/>
              </a:lnSpc>
              <a:spcAft>
                <a:spcPts val="1200"/>
              </a:spcAft>
            </a:pPr>
            <a:r>
              <a:rPr lang="en-US" sz="2700" dirty="0">
                <a:solidFill>
                  <a:srgbClr val="4E586A"/>
                </a:solidFill>
                <a:latin typeface="Segoe UI" panose="020B0502040204020203" pitchFamily="34" charset="0"/>
              </a:rPr>
              <a:t> </a:t>
            </a:r>
            <a:endParaRPr lang="en-US" sz="2700" dirty="0"/>
          </a:p>
          <a:p>
            <a:pPr>
              <a:lnSpc>
                <a:spcPct val="107000"/>
              </a:lnSpc>
              <a:spcAft>
                <a:spcPts val="1200"/>
              </a:spcAft>
            </a:pPr>
            <a:r>
              <a:rPr lang="en-US" sz="2700" dirty="0"/>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4</a:t>
            </a:fld>
            <a:endParaRPr lang="en-US" dirty="0"/>
          </a:p>
        </p:txBody>
      </p:sp>
    </p:spTree>
    <p:extLst>
      <p:ext uri="{BB962C8B-B14F-4D97-AF65-F5344CB8AC3E}">
        <p14:creationId xmlns:p14="http://schemas.microsoft.com/office/powerpoint/2010/main" val="2141943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defTabSz="1371783" rtl="1" eaLnBrk="0" fontAlgn="base" hangingPunct="0">
              <a:spcBef>
                <a:spcPct val="30000"/>
              </a:spcBef>
              <a:spcAft>
                <a:spcPct val="0"/>
              </a:spcAft>
              <a:defRPr/>
            </a:pPr>
            <a:r>
              <a:rPr lang="en-US" sz="1800" dirty="0">
                <a:solidFill>
                  <a:srgbClr val="000000"/>
                </a:solidFill>
                <a:latin typeface="Times New Roman" pitchFamily="18" charset="0"/>
              </a:rPr>
              <a:t>تأكد من إدخال كافة التواريخ والعناوين</a:t>
            </a:r>
          </a:p>
          <a:p>
            <a:pPr algn="r" defTabSz="1371783" rtl="1" eaLnBrk="0" fontAlgn="base" hangingPunct="0">
              <a:spcBef>
                <a:spcPct val="30000"/>
              </a:spcBef>
              <a:spcAft>
                <a:spcPct val="0"/>
              </a:spcAft>
              <a:defRPr/>
            </a:pPr>
            <a:endParaRPr lang="en-US" sz="1800" dirty="0">
              <a:solidFill>
                <a:srgbClr val="000000"/>
              </a:solidFill>
              <a:latin typeface="Times New Roman" pitchFamily="18" charset="0"/>
            </a:endParaRPr>
          </a:p>
          <a:p>
            <a:pPr algn="r" defTabSz="1371783" rtl="1" eaLnBrk="0" fontAlgn="base" hangingPunct="0">
              <a:spcBef>
                <a:spcPct val="30000"/>
              </a:spcBef>
              <a:spcAft>
                <a:spcPct val="0"/>
              </a:spcAft>
              <a:defRPr/>
            </a:pPr>
            <a:r>
              <a:rPr lang="en-US" sz="1800" dirty="0">
                <a:solidFill>
                  <a:srgbClr val="000000"/>
                </a:solidFill>
                <a:latin typeface="Times New Roman" pitchFamily="18" charset="0"/>
              </a:rPr>
              <a:t>يجب تقديم وصف موجز دون ذكر أسماء المقاولين أو الأفراد. يجب أن تتضمن ما حدث، ولمن (حسب المسمى الوظيفي) وما هي الإصابات التي نتجت عن ذلك. لا أكثر!</a:t>
            </a:r>
          </a:p>
          <a:p>
            <a:pPr algn="r" defTabSz="1371783" rtl="1" eaLnBrk="0" fontAlgn="base" hangingPunct="0">
              <a:spcBef>
                <a:spcPct val="30000"/>
              </a:spcBef>
              <a:spcAft>
                <a:spcPct val="0"/>
              </a:spcAft>
              <a:defRPr/>
            </a:pPr>
            <a:endParaRPr lang="en-US" sz="1800" dirty="0">
              <a:solidFill>
                <a:srgbClr val="000000"/>
              </a:solidFill>
              <a:latin typeface="Times New Roman" pitchFamily="18" charset="0"/>
            </a:endParaRPr>
          </a:p>
          <a:p>
            <a:pPr algn="r" defTabSz="1371783" rtl="1" eaLnBrk="0" fontAlgn="base" hangingPunct="0">
              <a:spcBef>
                <a:spcPct val="30000"/>
              </a:spcBef>
              <a:spcAft>
                <a:spcPct val="0"/>
              </a:spcAft>
              <a:defRPr/>
            </a:pPr>
            <a:r>
              <a:rPr lang="en-US" sz="1800" dirty="0">
                <a:solidFill>
                  <a:srgbClr val="000000"/>
                </a:solidFill>
                <a:latin typeface="Times New Roman" pitchFamily="18" charset="0"/>
              </a:rPr>
              <a:t>أربع أو خمس نقاط رئيسية تسلط الضوء على النتائج الرئيسية للتحقيق. تذكر أن الجمهور المستهدف هو موظفو الخط الأمامي، لذا يجب كتابة ذلك بعبارات بسيطة بطريقة يمكن للجميع فهمها.</a:t>
            </a:r>
          </a:p>
          <a:p>
            <a:pPr algn="r" defTabSz="1371783" rtl="1" eaLnBrk="0" fontAlgn="base" hangingPunct="0">
              <a:spcBef>
                <a:spcPct val="30000"/>
              </a:spcBef>
              <a:spcAft>
                <a:spcPct val="0"/>
              </a:spcAft>
              <a:defRPr/>
            </a:pPr>
            <a:endParaRPr lang="en-US" sz="1800" dirty="0">
              <a:solidFill>
                <a:srgbClr val="000000"/>
              </a:solidFill>
              <a:latin typeface="Times New Roman" pitchFamily="18" charset="0"/>
            </a:endParaRPr>
          </a:p>
          <a:p>
            <a:pPr algn="r" defTabSz="1371783" rtl="1" eaLnBrk="0" fontAlgn="base" hangingPunct="0">
              <a:spcBef>
                <a:spcPct val="30000"/>
              </a:spcBef>
              <a:spcAft>
                <a:spcPct val="0"/>
              </a:spcAft>
              <a:defRPr/>
            </a:pPr>
            <a:r>
              <a:rPr lang="en-US" sz="1800" dirty="0">
                <a:solidFill>
                  <a:srgbClr val="000000"/>
                </a:solidFill>
                <a:latin typeface="Times New Roman" pitchFamily="18" charset="0"/>
              </a:rPr>
              <a:t>يجب أن يكون خط الشعار هو النقطة الرئيسية التي تريد إيصالها</a:t>
            </a:r>
          </a:p>
          <a:p>
            <a:pPr algn="r" defTabSz="1371783" rtl="1" eaLnBrk="0" fontAlgn="base" hangingPunct="0">
              <a:spcBef>
                <a:spcPct val="30000"/>
              </a:spcBef>
              <a:spcAft>
                <a:spcPct val="0"/>
              </a:spcAft>
              <a:defRPr/>
            </a:pPr>
            <a:endParaRPr lang="en-US" sz="1800" dirty="0">
              <a:solidFill>
                <a:srgbClr val="000000"/>
              </a:solidFill>
              <a:latin typeface="Times New Roman" pitchFamily="18" charset="0"/>
            </a:endParaRPr>
          </a:p>
          <a:p>
            <a:pPr algn="r" defTabSz="1371783" rtl="1" eaLnBrk="0" fontAlgn="base" hangingPunct="0">
              <a:spcBef>
                <a:spcPct val="30000"/>
              </a:spcBef>
              <a:spcAft>
                <a:spcPct val="0"/>
              </a:spcAft>
              <a:defRPr/>
            </a:pPr>
            <a:r>
              <a:rPr lang="en-US" sz="1800" dirty="0">
                <a:solidFill>
                  <a:srgbClr val="000000"/>
                </a:solidFill>
                <a:latin typeface="Times New Roman" pitchFamily="18" charset="0"/>
              </a:rPr>
              <a:t>يجب أن تكون الصور واضحة بذاتها، وتوضح الخطأ الذي حدث (إذا كنت تقوم بإنشاء إعادة بناء، يرجى التأكد من عدم تعريض الأشخاص للخطر) وأدناه كيفية القيام بذلك.   </a:t>
            </a:r>
          </a:p>
          <a:p>
            <a:pPr algn="r" rtl="1"/>
            <a:endParaRPr lang="en-US" dirty="0"/>
          </a:p>
        </p:txBody>
      </p:sp>
      <p:sp>
        <p:nvSpPr>
          <p:cNvPr id="4" name="Footer Placeholder 3"/>
          <p:cNvSpPr>
            <a:spLocks noGrp="1"/>
          </p:cNvSpPr>
          <p:nvPr>
            <p:ph type="ftr" sz="quarter" idx="4"/>
          </p:nvPr>
        </p:nvSpPr>
        <p:spPr/>
        <p:txBody>
          <a:bodyPr/>
          <a:lstStyle/>
          <a:p>
            <a:pPr algn="r" defTabSz="1371783" rtl="1">
              <a:defRPr/>
            </a:pPr>
            <a:r>
              <a:rPr lang="en-US" dirty="0">
                <a:solidFill>
                  <a:srgbClr val="000000"/>
                </a:solidFill>
              </a:rPr>
              <a:t>سري - لا يجوز مشاركته خارج نطاق شركة تنمية نفط عمان/مقاولي شركة تنمية نفط عمان</a:t>
            </a:r>
          </a:p>
          <a:p>
            <a:pPr algn="r" defTabSz="1371783" rtl="1">
              <a:defRPr/>
            </a:pPr>
            <a:endParaRPr lang="en-US" dirty="0">
              <a:solidFill>
                <a:prstClr val="black"/>
              </a:solidFill>
            </a:endParaRPr>
          </a:p>
        </p:txBody>
      </p:sp>
      <p:sp>
        <p:nvSpPr>
          <p:cNvPr id="5" name="Slide Number Placeholder 4"/>
          <p:cNvSpPr>
            <a:spLocks noGrp="1"/>
          </p:cNvSpPr>
          <p:nvPr>
            <p:ph type="sldNum" sz="quarter" idx="5"/>
          </p:nvPr>
        </p:nvSpPr>
        <p:spPr/>
        <p:txBody>
          <a:bodyPr/>
          <a:lstStyle/>
          <a:p>
            <a:pPr defTabSz="1371783" rtl="1">
              <a:defRPr/>
            </a:pPr>
            <a:fld id="{F88714CE-FB4E-4316-BED5-DE0DF6B1D8E5}" type="slidenum">
              <a:rPr lang="en-US">
                <a:solidFill>
                  <a:prstClr val="black"/>
                </a:solidFill>
              </a:rPr>
              <a:pPr defTabSz="1371783" rtl="1">
                <a:defRPr/>
              </a:pPr>
              <a:t>5</a:t>
            </a:fld>
            <a:endParaRPr lang="en-US" dirty="0">
              <a:solidFill>
                <a:prstClr val="black"/>
              </a:solidFill>
            </a:endParaRPr>
          </a:p>
        </p:txBody>
      </p:sp>
    </p:spTree>
    <p:extLst>
      <p:ext uri="{BB962C8B-B14F-4D97-AF65-F5344CB8AC3E}">
        <p14:creationId xmlns:p14="http://schemas.microsoft.com/office/powerpoint/2010/main" val="13113545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lnSpc>
                <a:spcPct val="107000"/>
              </a:lnSpc>
              <a:spcBef>
                <a:spcPts val="300"/>
              </a:spcBef>
              <a:spcAft>
                <a:spcPts val="300"/>
              </a:spcAft>
            </a:pPr>
            <a:r>
              <a:rPr lang="en-US" sz="2700" dirty="0">
                <a:solidFill>
                  <a:srgbClr val="000000"/>
                </a:solidFill>
              </a:rPr>
              <a:t>دليل التعلم الفعال والاستدامة</a:t>
            </a:r>
            <a:endParaRPr lang="en-US" sz="2700" dirty="0"/>
          </a:p>
          <a:p>
            <a:pPr algn="r" rtl="1">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يمكن أن يكون</a:t>
            </a:r>
            <a:r>
              <a:rPr lang="en-US" sz="2700" dirty="0">
                <a:latin typeface="Times New Roman" panose="02020603050405020304" pitchFamily="18" charset="0"/>
              </a:rPr>
              <a:t> </a:t>
            </a:r>
            <a:r>
              <a:rPr lang="en-US" sz="2700" dirty="0">
                <a:solidFill>
                  <a:srgbClr val="000000"/>
                </a:solidFill>
              </a:rPr>
              <a:t>مُكرر</a:t>
            </a:r>
            <a:r>
              <a:rPr lang="en-US" sz="2700" dirty="0">
                <a:latin typeface="Times New Roman" panose="02020603050405020304" pitchFamily="18" charset="0"/>
              </a:rPr>
              <a:t> </a:t>
            </a:r>
            <a:r>
              <a:rPr lang="en-US" sz="2700" dirty="0">
                <a:solidFill>
                  <a:srgbClr val="000000"/>
                </a:solidFill>
              </a:rPr>
              <a:t>عير</a:t>
            </a:r>
            <a:r>
              <a:rPr lang="en-US" sz="2700" dirty="0">
                <a:latin typeface="Times New Roman" panose="02020603050405020304" pitchFamily="18" charset="0"/>
              </a:rPr>
              <a:t> </a:t>
            </a:r>
            <a:r>
              <a:rPr lang="en-US" sz="2700" dirty="0">
                <a:solidFill>
                  <a:srgbClr val="000000"/>
                </a:solidFill>
              </a:rPr>
              <a:t>مشابه</a:t>
            </a:r>
            <a:r>
              <a:rPr lang="en-US" sz="2700" dirty="0">
                <a:latin typeface="Times New Roman" panose="02020603050405020304" pitchFamily="18" charset="0"/>
              </a:rPr>
              <a:t> </a:t>
            </a:r>
            <a:r>
              <a:rPr lang="en-US" sz="2700" dirty="0">
                <a:solidFill>
                  <a:srgbClr val="000000"/>
                </a:solidFill>
              </a:rPr>
              <a:t>مقاول</a:t>
            </a:r>
            <a:r>
              <a:rPr lang="en-US" sz="2700" dirty="0">
                <a:latin typeface="Times New Roman" panose="02020603050405020304" pitchFamily="18" charset="0"/>
              </a:rPr>
              <a:t> </a:t>
            </a:r>
            <a:r>
              <a:rPr lang="en-US" sz="2700" dirty="0">
                <a:solidFill>
                  <a:srgbClr val="000000"/>
                </a:solidFill>
              </a:rPr>
              <a:t>/</a:t>
            </a:r>
            <a:r>
              <a:rPr lang="en-US" sz="2700" dirty="0">
                <a:latin typeface="Times New Roman" panose="02020603050405020304" pitchFamily="18" charset="0"/>
              </a:rPr>
              <a:t> </a:t>
            </a:r>
            <a:r>
              <a:rPr lang="en-US" sz="2700" dirty="0">
                <a:solidFill>
                  <a:srgbClr val="000000"/>
                </a:solidFill>
              </a:rPr>
              <a:t>أنشطة</a:t>
            </a:r>
            <a:endParaRPr lang="en-US" sz="2700" dirty="0"/>
          </a:p>
          <a:p>
            <a:pPr algn="r" rtl="1">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يجب أن تكون ذكية - محددة وقابلة للقياس وقابلة للتحقيق وواقعية ومحددة بإطار زمني</a:t>
            </a:r>
            <a:endParaRPr lang="en-US" sz="2700" dirty="0"/>
          </a:p>
          <a:p>
            <a:pPr algn="r" rtl="1">
              <a:lnSpc>
                <a:spcPct val="107000"/>
              </a:lnSpc>
              <a:spcBef>
                <a:spcPts val="300"/>
              </a:spcBef>
              <a:spcAft>
                <a:spcPts val="300"/>
              </a:spcAft>
            </a:pPr>
            <a:r>
              <a:rPr lang="en-US" sz="2700" dirty="0">
                <a:latin typeface="Times New Roman" panose="02020603050405020304" pitchFamily="18" charset="0"/>
              </a:rPr>
              <a:t>•</a:t>
            </a:r>
            <a:r>
              <a:rPr lang="en-US" sz="2700" dirty="0">
                <a:solidFill>
                  <a:srgbClr val="000000"/>
                </a:solidFill>
              </a:rPr>
              <a:t>يمكن أن يكون</a:t>
            </a:r>
            <a:r>
              <a:rPr lang="en-US" sz="2700" dirty="0">
                <a:latin typeface="Times New Roman" panose="02020603050405020304" pitchFamily="18" charset="0"/>
              </a:rPr>
              <a:t> </a:t>
            </a:r>
            <a:r>
              <a:rPr lang="en-US" sz="2700" dirty="0">
                <a:solidFill>
                  <a:srgbClr val="000000"/>
                </a:solidFill>
              </a:rPr>
              <a:t>مُنفّذ</a:t>
            </a:r>
            <a:r>
              <a:rPr lang="en-US" sz="2700" dirty="0">
                <a:latin typeface="Times New Roman" panose="02020603050405020304" pitchFamily="18" charset="0"/>
              </a:rPr>
              <a:t> </a:t>
            </a:r>
            <a:r>
              <a:rPr lang="en-US" sz="2700" dirty="0">
                <a:solidFill>
                  <a:srgbClr val="000000"/>
                </a:solidFill>
              </a:rPr>
              <a:t>في</a:t>
            </a:r>
            <a:r>
              <a:rPr lang="en-US" sz="2700" dirty="0">
                <a:latin typeface="Times New Roman" panose="02020603050405020304" pitchFamily="18" charset="0"/>
              </a:rPr>
              <a:t> </a:t>
            </a:r>
            <a:r>
              <a:rPr lang="en-US" sz="2700" dirty="0">
                <a:solidFill>
                  <a:srgbClr val="000000"/>
                </a:solidFill>
              </a:rPr>
              <a:t>شهر واحد</a:t>
            </a:r>
            <a:r>
              <a:rPr lang="en-US" sz="2700" dirty="0">
                <a:solidFill>
                  <a:srgbClr val="000000"/>
                </a:solidFill>
                <a:latin typeface="Segoe UI" panose="020B0502040204020203" pitchFamily="34" charset="0"/>
              </a:rPr>
              <a:t> </a:t>
            </a:r>
            <a:endParaRPr lang="en-US" sz="2700" dirty="0"/>
          </a:p>
          <a:p>
            <a:pPr algn="r" rtl="1">
              <a:lnSpc>
                <a:spcPct val="107000"/>
              </a:lnSpc>
              <a:spcAft>
                <a:spcPts val="1200"/>
              </a:spcAft>
            </a:pPr>
            <a:r>
              <a:rPr lang="en-US" sz="2700" dirty="0">
                <a:solidFill>
                  <a:srgbClr val="4E586A"/>
                </a:solidFill>
                <a:latin typeface="Segoe UI" panose="020B0502040204020203" pitchFamily="34" charset="0"/>
              </a:rPr>
              <a:t> </a:t>
            </a:r>
            <a:endParaRPr lang="en-US" sz="2700" dirty="0"/>
          </a:p>
          <a:p>
            <a:pPr algn="r" rtl="1">
              <a:lnSpc>
                <a:spcPct val="107000"/>
              </a:lnSpc>
              <a:spcAft>
                <a:spcPts val="1200"/>
              </a:spcAft>
            </a:pPr>
            <a:r>
              <a:rPr lang="en-US" sz="2700" dirty="0"/>
              <a:t> </a:t>
            </a:r>
          </a:p>
          <a:p>
            <a:pPr algn="r" rtl="1"/>
            <a:endParaRPr lang="en-US" dirty="0"/>
          </a:p>
        </p:txBody>
      </p:sp>
      <p:sp>
        <p:nvSpPr>
          <p:cNvPr id="4" name="Footer Placeholder 3"/>
          <p:cNvSpPr>
            <a:spLocks noGrp="1"/>
          </p:cNvSpPr>
          <p:nvPr>
            <p:ph type="ftr" sz="quarter" idx="4"/>
          </p:nvPr>
        </p:nvSpPr>
        <p:spPr/>
        <p:txBody>
          <a:bodyPr/>
          <a:lstStyle/>
          <a:p>
            <a:pPr algn="r" rtl="1">
              <a:defRPr/>
            </a:pPr>
            <a:r>
              <a:rPr lang="en-US" dirty="0">
                <a:solidFill>
                  <a:srgbClr val="000000"/>
                </a:solidFill>
              </a:rPr>
              <a:t>سري - لا يجوز مشاركته خارج نطاق شركة تنمية نفط عمان/مقاولي شركة تنمية نفط عمان</a:t>
            </a:r>
          </a:p>
          <a:p>
            <a:pPr algn="r" rtl="1"/>
            <a:endParaRPr lang="en-US" dirty="0"/>
          </a:p>
        </p:txBody>
      </p:sp>
      <p:sp>
        <p:nvSpPr>
          <p:cNvPr id="5" name="Slide Number Placeholder 4"/>
          <p:cNvSpPr>
            <a:spLocks noGrp="1"/>
          </p:cNvSpPr>
          <p:nvPr>
            <p:ph type="sldNum" sz="quarter" idx="5"/>
          </p:nvPr>
        </p:nvSpPr>
        <p:spPr/>
        <p:txBody>
          <a:bodyPr/>
          <a:lstStyle/>
          <a:p>
            <a:pPr algn="r" rtl="1"/>
            <a:fld id="{F88714CE-FB4E-4316-BED5-DE0DF6B1D8E5}" type="slidenum">
              <a:rPr lang="en-US" smtClean="0"/>
              <a:t>6</a:t>
            </a:fld>
            <a:endParaRPr lang="en-US" dirty="0"/>
          </a:p>
        </p:txBody>
      </p:sp>
    </p:spTree>
    <p:extLst>
      <p:ext uri="{BB962C8B-B14F-4D97-AF65-F5344CB8AC3E}">
        <p14:creationId xmlns:p14="http://schemas.microsoft.com/office/powerpoint/2010/main" val="1620545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24/06/2026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24/06/2026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33680" y="1444448"/>
            <a:ext cx="7791263" cy="4816703"/>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What happened?</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R="0" lvl="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latin typeface="Calibri" panose="020F0502020204030204" pitchFamily="34" charset="0"/>
              </a:rPr>
              <a:t>At approximately 14:42 in the Budoor area, a driver was traveling from Marmul towards Al Noor with an empty vacuum truck and a passenger (Helper). He was driving at approximately 73 km/hr. when he lost control of the steering wheel due to road conditions, resulting in the truck overturning on the left side. Both individuals were initially taken to RS PAC Marmul Clinic for a medical evaluation. The driver was diagnosed with minor pain in his left leg, while the passenger showed no external signs of injury. </a:t>
            </a:r>
          </a:p>
          <a:p>
            <a:pPr marR="0" lvl="0" algn="l" defTabSz="914400" rtl="0" eaLnBrk="1" fontAlgn="auto" latinLnBrk="0" hangingPunct="1">
              <a:lnSpc>
                <a:spcPct val="100000"/>
              </a:lnSpc>
              <a:spcBef>
                <a:spcPts val="0"/>
              </a:spcBef>
              <a:spcAft>
                <a:spcPts val="0"/>
              </a:spcAft>
              <a:buClrTx/>
              <a:buSzTx/>
              <a:buFontTx/>
              <a:buNone/>
              <a:tabLst/>
              <a:defRPr/>
            </a:pPr>
            <a:endParaRPr lang="en-US" sz="900" dirty="0">
              <a:solidFill>
                <a:srgbClr val="000000"/>
              </a:solidFill>
              <a:latin typeface="Calibri" panose="020F0502020204030204" pitchFamily="34" charset="0"/>
            </a:endParaRPr>
          </a:p>
          <a:p>
            <a:pPr marR="0" lvl="0" algn="l" defTabSz="914400" rtl="0" eaLnBrk="1" fontAlgn="auto" latinLnBrk="0" hangingPunct="1">
              <a:lnSpc>
                <a:spcPct val="100000"/>
              </a:lnSpc>
              <a:spcBef>
                <a:spcPts val="0"/>
              </a:spcBef>
              <a:spcAft>
                <a:spcPts val="0"/>
              </a:spcAft>
              <a:buClrTx/>
              <a:buSzTx/>
              <a:buFontTx/>
              <a:buNone/>
              <a:tabLst/>
              <a:defRPr/>
            </a:pPr>
            <a:r>
              <a:rPr lang="en-US" sz="1050" dirty="0">
                <a:solidFill>
                  <a:srgbClr val="000000"/>
                </a:solidFill>
                <a:latin typeface="Calibri" panose="020F0502020204030204" pitchFamily="34" charset="0"/>
              </a:rPr>
              <a:t> </a:t>
            </a:r>
            <a:r>
              <a:rPr kumimoji="0" lang="en-GB" altLang="zh-CN" sz="1600" b="1" i="0" u="none" strike="noStrike" kern="1200" cap="none" spc="0" normalizeH="0" baseline="0" noProof="0" dirty="0">
                <a:ln>
                  <a:noFill/>
                </a:ln>
                <a:solidFill>
                  <a:srgbClr val="0070C0"/>
                </a:solidFill>
                <a:effectLst/>
                <a:uLnTx/>
                <a:uFillTx/>
                <a:ea typeface="宋体"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According to statements from the driver and the passenger/helper, the front tire of the truck hit a stone or pothole.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The road was in poor condition and overturning occurred within four Seconds only.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There was a miscommunication between the journey planner and the driver regarding the journey route.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It has been confirmed by the OEM representative that the power steering system did not contribute to the cause of this incident.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The driver completed the daily vehicle checklist with no issues observed.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The trip journey plan was in place.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The last PM for the vacuum truck was conducted on 18-07-24, as per the PM program, with no issues observed.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Both the driver and the passenger/helper were wearing their seat belts.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ea typeface="宋体" panose="02010600030101010101" pitchFamily="2" charset="-122"/>
              </a:rPr>
              <a:t>The DFMS footage shows that the driver did not fall asleep before the incident and was focused on the road.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solidFill>
                <a:prstClr val="black"/>
              </a:solidFill>
              <a:ea typeface="宋体" panose="02010600030101010101" pitchFamily="2" charset="-122"/>
            </a:endParaRPr>
          </a:p>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rPr>
              <a:t>Your learning from this incident..</a:t>
            </a:r>
          </a:p>
          <a:p>
            <a:pPr marL="114300" marR="0" lvl="0" indent="-114300" algn="just" defTabSz="914400" rtl="0"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Drivers ensure to specify and assess the route before starting any journey and driving speed according to the road conditions, not to the maximum speed limit of the road.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The journey planner and the driver always ensure to communicate in case of any changes to the journey plan.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Ensure all drivers and employees report road issues to the management. </a:t>
            </a:r>
          </a:p>
          <a:p>
            <a:pPr marL="171450" indent="-171450">
              <a:buFont typeface="Arial" panose="020B0604020202020204" pitchFamily="34" charset="0"/>
              <a:buChar char="•"/>
              <a:defRPr/>
            </a:pPr>
            <a:r>
              <a:rPr lang="en-US" sz="1100" kern="1200" noProof="0" dirty="0">
                <a:solidFill>
                  <a:schemeClr val="dk1"/>
                </a:solidFill>
                <a:effectLst/>
                <a:latin typeface="Calibri" panose="020F0502020204030204" pitchFamily="34" charset="0"/>
                <a:ea typeface="+mn-ea"/>
                <a:cs typeface="+mn-cs"/>
              </a:rPr>
              <a:t>Ensure you are up to date with any communications (e.g. potential mechanical issues) from truck OEM’s that might impact safe driving.</a:t>
            </a:r>
            <a:endParaRPr kumimoji="0" lang="en-US" sz="105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55776" y="610171"/>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tab pos="989013" algn="l"/>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26-07-2024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400" b="1" dirty="0">
                <a:solidFill>
                  <a:schemeClr val="accent1">
                    <a:lumMod val="75000"/>
                  </a:schemeClr>
                </a:solidFill>
                <a:latin typeface="Tahoma" pitchFamily="34" charset="0"/>
              </a:rPr>
              <a:t>HiPo#19,MTC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MVI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B4P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Driving tanker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1" y="984640"/>
            <a:ext cx="8126747" cy="369332"/>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Target Audience: </a:t>
            </a:r>
            <a:r>
              <a:rPr kumimoji="0" lang="en-US"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Drivers, Journey Managers, Logistics Supervisors </a:t>
            </a:r>
            <a:r>
              <a:rPr kumimoji="0" lang="en-US" sz="1600" b="1" i="0" u="none" strike="noStrike" kern="1200" cap="none" spc="0" normalizeH="0" baseline="0" noProof="0" dirty="0">
                <a:ln>
                  <a:noFill/>
                </a:ln>
                <a:solidFill>
                  <a:srgbClr val="FF0000"/>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srgbClr val="FF0000"/>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19177" y="0"/>
            <a:ext cx="11872824"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PDO Second Alert</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3" name="Picture 2">
            <a:extLst>
              <a:ext uri="{FF2B5EF4-FFF2-40B4-BE49-F238E27FC236}">
                <a16:creationId xmlns:a16="http://schemas.microsoft.com/office/drawing/2014/main" id="{994E2EB3-22BF-6CDE-5F63-B7C2960899B5}"/>
              </a:ext>
            </a:extLst>
          </p:cNvPr>
          <p:cNvPicPr>
            <a:picLocks noChangeAspect="1"/>
          </p:cNvPicPr>
          <p:nvPr/>
        </p:nvPicPr>
        <p:blipFill>
          <a:blip r:embed="rId3"/>
          <a:stretch>
            <a:fillRect/>
          </a:stretch>
        </p:blipFill>
        <p:spPr>
          <a:xfrm>
            <a:off x="8717280" y="1489551"/>
            <a:ext cx="3326036" cy="2040773"/>
          </a:xfrm>
          <a:prstGeom prst="rect">
            <a:avLst/>
          </a:prstGeom>
        </p:spPr>
      </p:pic>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11473857" y="2850690"/>
            <a:ext cx="336550" cy="537468"/>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11453788" y="2861566"/>
            <a:ext cx="315506" cy="530423"/>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5" name="Picture 4">
            <a:extLst>
              <a:ext uri="{FF2B5EF4-FFF2-40B4-BE49-F238E27FC236}">
                <a16:creationId xmlns:a16="http://schemas.microsoft.com/office/drawing/2014/main" id="{B144ECC3-0397-2014-4382-EAC1F91A58F0}"/>
              </a:ext>
            </a:extLst>
          </p:cNvPr>
          <p:cNvPicPr>
            <a:picLocks noChangeAspect="1"/>
          </p:cNvPicPr>
          <p:nvPr/>
        </p:nvPicPr>
        <p:blipFill>
          <a:blip r:embed="rId4"/>
          <a:stretch>
            <a:fillRect/>
          </a:stretch>
        </p:blipFill>
        <p:spPr>
          <a:xfrm>
            <a:off x="8717279" y="3890555"/>
            <a:ext cx="3326036" cy="2028273"/>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387249" y="5276768"/>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TextBox 1">
            <a:extLst>
              <a:ext uri="{FF2B5EF4-FFF2-40B4-BE49-F238E27FC236}">
                <a16:creationId xmlns:a16="http://schemas.microsoft.com/office/drawing/2014/main" id="{B75D1CF6-EBE9-8EE4-BE1A-5D732EE535CB}"/>
              </a:ext>
            </a:extLst>
          </p:cNvPr>
          <p:cNvSpPr txBox="1"/>
          <p:nvPr/>
        </p:nvSpPr>
        <p:spPr>
          <a:xfrm>
            <a:off x="8795303" y="5302157"/>
            <a:ext cx="1855280" cy="430887"/>
          </a:xfrm>
          <a:prstGeom prst="rect">
            <a:avLst/>
          </a:prstGeom>
          <a:solidFill>
            <a:schemeClr val="bg1"/>
          </a:solidFill>
        </p:spPr>
        <p:txBody>
          <a:bodyPr wrap="square" rtlCol="0">
            <a:spAutoFit/>
          </a:bodyPr>
          <a:lstStyle/>
          <a:p>
            <a:pPr algn="ctr"/>
            <a:r>
              <a:rPr lang="en-US" sz="1050" dirty="0"/>
              <a:t>ADJUST YOUR SPEED TO THE RELEVANT ROAD CONDITIONS</a:t>
            </a:r>
          </a:p>
        </p:txBody>
      </p:sp>
      <p:sp>
        <p:nvSpPr>
          <p:cNvPr id="6" name="TextBox 5">
            <a:extLst>
              <a:ext uri="{FF2B5EF4-FFF2-40B4-BE49-F238E27FC236}">
                <a16:creationId xmlns:a16="http://schemas.microsoft.com/office/drawing/2014/main" id="{C512CBAE-CE4D-92A6-AEB3-D85C3B44826C}"/>
              </a:ext>
            </a:extLst>
          </p:cNvPr>
          <p:cNvSpPr txBox="1"/>
          <p:nvPr/>
        </p:nvSpPr>
        <p:spPr>
          <a:xfrm>
            <a:off x="455776" y="6099446"/>
            <a:ext cx="8087333" cy="584775"/>
          </a:xfrm>
          <a:prstGeom prst="rect">
            <a:avLst/>
          </a:prstGeom>
          <a:solidFill>
            <a:schemeClr val="accent1"/>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Ensure drivers assess the route and adjust their speed according to the road conditions</a:t>
            </a:r>
          </a:p>
        </p:txBody>
      </p:sp>
      <p:pic>
        <p:nvPicPr>
          <p:cNvPr id="7" name="Picture 6">
            <a:extLst>
              <a:ext uri="{FF2B5EF4-FFF2-40B4-BE49-F238E27FC236}">
                <a16:creationId xmlns:a16="http://schemas.microsoft.com/office/drawing/2014/main" id="{A87BC08C-8962-4AD0-617C-DE2E84FF7963}"/>
              </a:ext>
            </a:extLst>
          </p:cNvPr>
          <p:cNvPicPr>
            <a:picLocks noChangeAspect="1"/>
          </p:cNvPicPr>
          <p:nvPr/>
        </p:nvPicPr>
        <p:blipFill>
          <a:blip r:embed="rId5"/>
          <a:stretch>
            <a:fillRect/>
          </a:stretch>
        </p:blipFill>
        <p:spPr>
          <a:xfrm>
            <a:off x="8717280" y="2297361"/>
            <a:ext cx="2669969" cy="1232963"/>
          </a:xfrm>
          <a:prstGeom prst="rect">
            <a:avLst/>
          </a:prstGeom>
        </p:spPr>
      </p:pic>
    </p:spTree>
    <p:extLst>
      <p:ext uri="{BB962C8B-B14F-4D97-AF65-F5344CB8AC3E}">
        <p14:creationId xmlns:p14="http://schemas.microsoft.com/office/powerpoint/2010/main" val="2802556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362308" y="-6892"/>
            <a:ext cx="11829691" cy="453582"/>
          </a:xfrm>
          <a:solidFill>
            <a:srgbClr val="FFC000"/>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solidFill>
                <a:srgbClr val="00B050"/>
              </a:solidFill>
            </a:endParaRPr>
          </a:p>
        </p:txBody>
      </p:sp>
      <p:sp>
        <p:nvSpPr>
          <p:cNvPr id="7" name="Rectangle 6">
            <a:extLst>
              <a:ext uri="{FF2B5EF4-FFF2-40B4-BE49-F238E27FC236}">
                <a16:creationId xmlns:a16="http://schemas.microsoft.com/office/drawing/2014/main" id="{4D883F2B-B3CE-4AB4-AB99-0AA90A5717A9}"/>
              </a:ext>
            </a:extLst>
          </p:cNvPr>
          <p:cNvSpPr/>
          <p:nvPr/>
        </p:nvSpPr>
        <p:spPr>
          <a:xfrm>
            <a:off x="425606" y="1363402"/>
            <a:ext cx="11134492" cy="3077766"/>
          </a:xfrm>
          <a:prstGeom prst="rect">
            <a:avLst/>
          </a:prstGeom>
        </p:spPr>
        <p:txBody>
          <a:bodyPr wrap="square">
            <a:spAutoFit/>
          </a:bodyPr>
          <a:lstStyle/>
          <a:p>
            <a:pPr marL="342900" indent="-342900">
              <a:defRPr/>
            </a:pPr>
            <a:r>
              <a:rPr lang="en-US" b="1" dirty="0">
                <a:solidFill>
                  <a:srgbClr val="0000FF"/>
                </a:solidFill>
                <a:latin typeface="Tahoma" pitchFamily="34" charset="0"/>
              </a:rPr>
              <a:t>Effective Learning Actions</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1. All Journeys to be closed after mandatory feedback  from driver's about:</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      1) Road Condition</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      2) Weather Condition</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      3) Road Blockage</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   b) Escalate any issues/problems to NCR/actions from box</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 </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2) Integrate The e Journey with IVMS    system to have effective tracking of Journeys &amp; change of routes</a:t>
            </a:r>
          </a:p>
          <a:p>
            <a:r>
              <a:rPr lang="en-US" sz="1800" kern="100" dirty="0">
                <a:effectLst/>
                <a:latin typeface="Calibri" panose="020F0502020204030204" pitchFamily="34" charset="0"/>
                <a:ea typeface="Times New Roman" panose="02020603050405020304" pitchFamily="18" charset="0"/>
                <a:cs typeface="Arial" panose="020B0604020202020204" pitchFamily="34" charset="0"/>
              </a:rPr>
              <a:t> </a:t>
            </a: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7739DB0A-4D2B-0738-F1F1-21893A8EBA34}"/>
              </a:ext>
            </a:extLst>
          </p:cNvPr>
          <p:cNvSpPr>
            <a:spLocks noChangeArrowheads="1"/>
          </p:cNvSpPr>
          <p:nvPr/>
        </p:nvSpPr>
        <p:spPr bwMode="auto">
          <a:xfrm>
            <a:off x="455776" y="610171"/>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tab pos="989013" algn="l"/>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26-07-2024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400" b="1" dirty="0">
                <a:solidFill>
                  <a:schemeClr val="accent1">
                    <a:lumMod val="75000"/>
                  </a:schemeClr>
                </a:solidFill>
                <a:latin typeface="Tahoma" pitchFamily="34" charset="0"/>
              </a:rPr>
              <a:t>HiPo#19,MTC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MVI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B4P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Driving tanker  </a:t>
            </a:r>
          </a:p>
        </p:txBody>
      </p:sp>
      <p:sp>
        <p:nvSpPr>
          <p:cNvPr id="4" name="Rectangle 3">
            <a:extLst>
              <a:ext uri="{FF2B5EF4-FFF2-40B4-BE49-F238E27FC236}">
                <a16:creationId xmlns:a16="http://schemas.microsoft.com/office/drawing/2014/main" id="{98429E4C-99CA-87DB-51BC-04E4BD0F9BE4}"/>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11421124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353682" y="-6892"/>
            <a:ext cx="11838317" cy="453582"/>
          </a:xfrm>
          <a:solidFill>
            <a:srgbClr val="FFC000"/>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solidFill>
                <a:srgbClr val="00B050"/>
              </a:solidFill>
            </a:endParaRPr>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4654416"/>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Rollout a road safety campaign to all drivers; to focus on the road condition to adjust your speed as per road condition not as per road speed limit.</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Integrated the IVMS system with SOSCO software HSE system to have effective and Immediate tracking and notification in case the driver changes his route</a:t>
            </a:r>
          </a:p>
          <a:p>
            <a:pPr marL="342900" indent="-342900">
              <a:buFont typeface="+mj-lt"/>
              <a:buAutoNum type="arabicPeriod"/>
              <a:defRPr/>
            </a:pPr>
            <a:r>
              <a:rPr lang="en-US" sz="1600" dirty="0">
                <a:solidFill>
                  <a:srgbClr val="0033CC"/>
                </a:solidFill>
                <a:latin typeface="Calibri" panose="020F0502020204030204" pitchFamily="34" charset="0"/>
              </a:rPr>
              <a:t>All drivers to assess the road conditions and report to QHSE department so can address the issue with the client.</a:t>
            </a:r>
          </a:p>
          <a:p>
            <a:pPr>
              <a:defRPr/>
            </a:pPr>
            <a:endParaRPr lang="en-US" sz="1600" dirty="0">
              <a:solidFill>
                <a:srgbClr val="0033CC"/>
              </a:solidFill>
              <a:latin typeface="Calibri" panose="020F0502020204030204"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Regular Training and Refreshers. </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Continuously monitor driver behavior using the IVMS system and provide regular feedback. Implement a reporting system for road conditions and ensure that drivers are encouraged to report any issues promptly.</a:t>
            </a:r>
          </a:p>
          <a:p>
            <a:pPr>
              <a:defRPr/>
            </a:pPr>
            <a:endParaRPr lang="en-US" sz="1600" dirty="0">
              <a:solidFill>
                <a:srgbClr val="0033CC"/>
              </a:solidFill>
              <a:latin typeface="Calibri" panose="020F0502020204030204" pitchFamily="34" charset="0"/>
              <a:sym typeface="Wingdings" pitchFamily="2" charset="2"/>
            </a:endParaRPr>
          </a:p>
          <a:p>
            <a:pPr>
              <a:lnSpc>
                <a:spcPct val="107000"/>
              </a:lnSpc>
              <a:spcBef>
                <a:spcPts val="200"/>
              </a:spcBef>
              <a:spcAft>
                <a:spcPts val="200"/>
              </a:spcAft>
            </a:pPr>
            <a:endParaRPr lang="en-US" sz="1600" dirty="0">
              <a:effectLst/>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3" name="Rectangle 8">
            <a:extLst>
              <a:ext uri="{FF2B5EF4-FFF2-40B4-BE49-F238E27FC236}">
                <a16:creationId xmlns:a16="http://schemas.microsoft.com/office/drawing/2014/main" id="{AE9A00B8-DC4F-A0A0-BDB6-D87AF58FBBDD}"/>
              </a:ext>
            </a:extLst>
          </p:cNvPr>
          <p:cNvSpPr>
            <a:spLocks noChangeArrowheads="1"/>
          </p:cNvSpPr>
          <p:nvPr/>
        </p:nvSpPr>
        <p:spPr bwMode="auto">
          <a:xfrm>
            <a:off x="455776" y="610171"/>
            <a:ext cx="11626955" cy="307777"/>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tab pos="989013" algn="l"/>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26-07-2024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lang="en-US" sz="1400" b="1" dirty="0">
                <a:solidFill>
                  <a:schemeClr val="accent1">
                    <a:lumMod val="75000"/>
                  </a:schemeClr>
                </a:solidFill>
                <a:latin typeface="Tahoma" pitchFamily="34" charset="0"/>
              </a:rPr>
              <a:t>HiPo#19,MTC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MVI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B4P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Activity:</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Driving tanker  </a:t>
            </a:r>
          </a:p>
        </p:txBody>
      </p:sp>
    </p:spTree>
    <p:extLst>
      <p:ext uri="{BB962C8B-B14F-4D97-AF65-F5344CB8AC3E}">
        <p14:creationId xmlns:p14="http://schemas.microsoft.com/office/powerpoint/2010/main" val="3553119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345056" y="-6892"/>
            <a:ext cx="11846943" cy="453582"/>
          </a:xfrm>
          <a:solidFill>
            <a:srgbClr val="FFC000"/>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solidFill>
                <a:srgbClr val="00B050"/>
              </a:solidFill>
            </a:endParaRPr>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a:stretch>
            <a:fillRect/>
          </a:stretch>
        </p:blipFill>
        <p:spPr>
          <a:xfrm>
            <a:off x="3084431" y="6498069"/>
            <a:ext cx="5590517" cy="377985"/>
          </a:xfrm>
          <a:prstGeom prst="rect">
            <a:avLst/>
          </a:prstGeom>
        </p:spPr>
      </p:pic>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4654416"/>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Rollout a road safety campaign to all drivers; to focus on the road condition to adjust your speed as per road condition not as per road speed limit.</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Integrated the IVMS system with SOSCO software HSE system to have effective and Immediate tracking and notification in case the driver changes his route</a:t>
            </a:r>
          </a:p>
          <a:p>
            <a:pPr marL="342900" indent="-342900">
              <a:buFont typeface="+mj-lt"/>
              <a:buAutoNum type="arabicPeriod"/>
              <a:defRPr/>
            </a:pPr>
            <a:r>
              <a:rPr lang="en-US" sz="1600" dirty="0">
                <a:solidFill>
                  <a:srgbClr val="0033CC"/>
                </a:solidFill>
                <a:latin typeface="Calibri" panose="020F0502020204030204" pitchFamily="34" charset="0"/>
              </a:rPr>
              <a:t>All drivers to assess the road conditions and report to QHSE department so can address the issue with the client.</a:t>
            </a:r>
          </a:p>
          <a:p>
            <a:pPr>
              <a:defRPr/>
            </a:pPr>
            <a:endParaRPr lang="en-US" sz="1600" dirty="0">
              <a:solidFill>
                <a:srgbClr val="0033CC"/>
              </a:solidFill>
              <a:latin typeface="Calibri" panose="020F0502020204030204" pitchFamily="34" charset="0"/>
            </a:endParaRP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342900" indent="-342900">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Regular Training and Refreshers. </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Continuously monitor driver behavior using the IVMS system and provide regular feedback. Implement a reporting system for road conditions and ensure that drivers are encouraged to report any issues promptly.</a:t>
            </a:r>
          </a:p>
          <a:p>
            <a:pPr>
              <a:defRPr/>
            </a:pPr>
            <a:endParaRPr lang="en-US" sz="1600" dirty="0">
              <a:solidFill>
                <a:srgbClr val="0033CC"/>
              </a:solidFill>
              <a:latin typeface="Calibri" panose="020F0502020204030204" pitchFamily="34" charset="0"/>
              <a:sym typeface="Wingdings" pitchFamily="2" charset="2"/>
            </a:endParaRPr>
          </a:p>
          <a:p>
            <a:pPr>
              <a:lnSpc>
                <a:spcPct val="107000"/>
              </a:lnSpc>
              <a:spcBef>
                <a:spcPts val="200"/>
              </a:spcBef>
              <a:spcAft>
                <a:spcPts val="200"/>
              </a:spcAft>
            </a:pPr>
            <a:endParaRPr lang="en-US" sz="1600" dirty="0">
              <a:effectLst/>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itchFamily="2" charset="2"/>
            </a:endParaRPr>
          </a:p>
          <a:p>
            <a:pPr>
              <a:defRPr/>
            </a:pPr>
            <a:endParaRPr lang="en-US" sz="1600" dirty="0">
              <a:solidFill>
                <a:srgbClr val="0033CC"/>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26-07-2024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PIM Number: 1168704    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MVI</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B4P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Tree>
    <p:extLst>
      <p:ext uri="{BB962C8B-B14F-4D97-AF65-F5344CB8AC3E}">
        <p14:creationId xmlns:p14="http://schemas.microsoft.com/office/powerpoint/2010/main" val="4097338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312467" y="1353972"/>
            <a:ext cx="8249927" cy="4385816"/>
          </a:xfrm>
          <a:prstGeom prst="rect">
            <a:avLst/>
          </a:prstGeom>
          <a:noFill/>
          <a:ln w="19050">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0000"/>
                </a:solidFill>
                <a:effectLst/>
                <a:uLnTx/>
                <a:uFillTx/>
                <a:latin typeface="Tahoma" pitchFamily="34" charset="0"/>
                <a:ea typeface="+mn-ea"/>
                <a:cs typeface="+mn-cs"/>
              </a:rPr>
              <a:t>ماذا حدث؟</a:t>
            </a:r>
          </a:p>
          <a:p>
            <a:pPr marL="114300" marR="0" lvl="0" indent="-114300" algn="r" defTabSz="914400" rtl="1"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srgbClr val="FF0000"/>
              </a:solidFill>
              <a:effectLst/>
              <a:uLnTx/>
              <a:uFillTx/>
              <a:latin typeface="Tahoma" pitchFamily="34" charset="0"/>
              <a:ea typeface="+mn-ea"/>
              <a:cs typeface="+mn-cs"/>
            </a:endParaRPr>
          </a:p>
          <a:p>
            <a:pPr marR="0" lvl="0" algn="r" defTabSz="914400" rtl="1" eaLnBrk="1" fontAlgn="auto" latinLnBrk="0" hangingPunct="1">
              <a:lnSpc>
                <a:spcPct val="100000"/>
              </a:lnSpc>
              <a:spcBef>
                <a:spcPts val="0"/>
              </a:spcBef>
              <a:spcAft>
                <a:spcPts val="0"/>
              </a:spcAft>
              <a:buClrTx/>
              <a:buSzTx/>
              <a:buFontTx/>
              <a:buNone/>
              <a:tabLst/>
              <a:defRPr/>
            </a:pPr>
            <a:r>
              <a:rPr lang="en-US" sz="1200" b="1" dirty="0">
                <a:solidFill>
                  <a:srgbClr val="000000"/>
                </a:solidFill>
                <a:latin typeface="Calibri" panose="020F0502020204030204" pitchFamily="34" charset="0"/>
              </a:rPr>
              <a:t>في </a:t>
            </a:r>
            <a:r>
              <a:rPr lang="en-US" sz="1200" b="1" dirty="0" err="1">
                <a:solidFill>
                  <a:srgbClr val="000000"/>
                </a:solidFill>
                <a:latin typeface="Calibri" panose="020F0502020204030204" pitchFamily="34" charset="0"/>
              </a:rPr>
              <a:t>حوالي</a:t>
            </a:r>
            <a:r>
              <a:rPr lang="en-US" sz="1200" b="1" dirty="0">
                <a:solidFill>
                  <a:srgbClr val="000000"/>
                </a:solidFill>
                <a:latin typeface="Calibri" panose="020F0502020204030204" pitchFamily="34" charset="0"/>
              </a:rPr>
              <a:t> </a:t>
            </a:r>
            <a:r>
              <a:rPr lang="en-US" sz="1200" b="1" dirty="0" err="1">
                <a:solidFill>
                  <a:srgbClr val="000000"/>
                </a:solidFill>
                <a:latin typeface="Calibri" panose="020F0502020204030204" pitchFamily="34" charset="0"/>
              </a:rPr>
              <a:t>الساعة</a:t>
            </a:r>
            <a:r>
              <a:rPr lang="ar-OM" sz="1200" b="1" dirty="0">
                <a:solidFill>
                  <a:srgbClr val="000000"/>
                </a:solidFill>
                <a:latin typeface="Calibri" panose="020F0502020204030204" pitchFamily="34" charset="0"/>
              </a:rPr>
              <a:t> </a:t>
            </a:r>
            <a:r>
              <a:rPr lang="en-US" sz="1200" b="1" dirty="0">
                <a:solidFill>
                  <a:srgbClr val="000000"/>
                </a:solidFill>
                <a:latin typeface="Calibri" panose="020F0502020204030204" pitchFamily="34" charset="0"/>
              </a:rPr>
              <a:t>14:42</a:t>
            </a:r>
            <a:r>
              <a:rPr lang="ar-OM" sz="1200" b="1" dirty="0">
                <a:solidFill>
                  <a:srgbClr val="000000"/>
                </a:solidFill>
                <a:latin typeface="Calibri" panose="020F0502020204030204" pitchFamily="34" charset="0"/>
              </a:rPr>
              <a:t> </a:t>
            </a:r>
            <a:r>
              <a:rPr lang="en-US" sz="1200" b="1" dirty="0">
                <a:solidFill>
                  <a:srgbClr val="000000"/>
                </a:solidFill>
                <a:latin typeface="Calibri" panose="020F0502020204030204" pitchFamily="34" charset="0"/>
              </a:rPr>
              <a:t> في منطقة </a:t>
            </a:r>
            <a:r>
              <a:rPr lang="en-US" sz="1200" b="1" dirty="0" err="1">
                <a:solidFill>
                  <a:srgbClr val="000000"/>
                </a:solidFill>
                <a:latin typeface="Calibri" panose="020F0502020204030204" pitchFamily="34" charset="0"/>
              </a:rPr>
              <a:t>بدور</a:t>
            </a:r>
            <a:r>
              <a:rPr lang="en-US" sz="1200" b="1" dirty="0">
                <a:solidFill>
                  <a:srgbClr val="000000"/>
                </a:solidFill>
                <a:latin typeface="Calibri" panose="020F0502020204030204" pitchFamily="34" charset="0"/>
              </a:rPr>
              <a:t>، كان سائق مسافرًا من مرمول باتجاه النور بشاحنة شفط فارغة </a:t>
            </a:r>
            <a:r>
              <a:rPr lang="en-US" sz="1200" b="1" dirty="0" err="1">
                <a:solidFill>
                  <a:srgbClr val="000000"/>
                </a:solidFill>
                <a:latin typeface="Calibri" panose="020F0502020204030204" pitchFamily="34" charset="0"/>
              </a:rPr>
              <a:t>وراكب</a:t>
            </a:r>
            <a:r>
              <a:rPr lang="en-US" sz="1200" b="1" dirty="0">
                <a:solidFill>
                  <a:srgbClr val="000000"/>
                </a:solidFill>
                <a:latin typeface="Calibri" panose="020F0502020204030204" pitchFamily="34" charset="0"/>
              </a:rPr>
              <a:t> </a:t>
            </a:r>
            <a:r>
              <a:rPr lang="en-US" sz="1200" b="1" dirty="0" err="1">
                <a:solidFill>
                  <a:srgbClr val="000000"/>
                </a:solidFill>
                <a:latin typeface="Calibri" panose="020F0502020204030204" pitchFamily="34" charset="0"/>
              </a:rPr>
              <a:t>مساعد</a:t>
            </a:r>
            <a:r>
              <a:rPr lang="ar-OM" sz="1200" b="1" dirty="0">
                <a:solidFill>
                  <a:srgbClr val="000000"/>
                </a:solidFill>
                <a:latin typeface="Calibri" panose="020F0502020204030204" pitchFamily="34" charset="0"/>
              </a:rPr>
              <a:t>.</a:t>
            </a:r>
            <a:r>
              <a:rPr lang="en-US" sz="1200" b="1" dirty="0">
                <a:solidFill>
                  <a:srgbClr val="000000"/>
                </a:solidFill>
                <a:latin typeface="Calibri" panose="020F0502020204030204" pitchFamily="34" charset="0"/>
              </a:rPr>
              <a:t> كان </a:t>
            </a:r>
            <a:r>
              <a:rPr lang="en-US" sz="1200" b="1" dirty="0" err="1">
                <a:solidFill>
                  <a:srgbClr val="000000"/>
                </a:solidFill>
                <a:latin typeface="Calibri" panose="020F0502020204030204" pitchFamily="34" charset="0"/>
              </a:rPr>
              <a:t>يقود</a:t>
            </a:r>
            <a:r>
              <a:rPr lang="en-US" sz="1200" b="1" dirty="0">
                <a:solidFill>
                  <a:srgbClr val="000000"/>
                </a:solidFill>
                <a:latin typeface="Calibri" panose="020F0502020204030204" pitchFamily="34" charset="0"/>
              </a:rPr>
              <a:t> </a:t>
            </a:r>
            <a:r>
              <a:rPr lang="en-US" sz="1200" b="1" dirty="0" err="1">
                <a:solidFill>
                  <a:srgbClr val="000000"/>
                </a:solidFill>
                <a:latin typeface="Calibri" panose="020F0502020204030204" pitchFamily="34" charset="0"/>
              </a:rPr>
              <a:t>ال</a:t>
            </a:r>
            <a:r>
              <a:rPr lang="ar-OM" sz="1200" b="1" dirty="0">
                <a:solidFill>
                  <a:srgbClr val="000000"/>
                </a:solidFill>
                <a:latin typeface="Calibri" panose="020F0502020204030204" pitchFamily="34" charset="0"/>
              </a:rPr>
              <a:t>مركبة</a:t>
            </a:r>
            <a:r>
              <a:rPr lang="en-US" sz="1200" b="1" dirty="0">
                <a:solidFill>
                  <a:srgbClr val="000000"/>
                </a:solidFill>
                <a:latin typeface="Calibri" panose="020F0502020204030204" pitchFamily="34" charset="0"/>
              </a:rPr>
              <a:t> بسرعة 73 كم / ساعة تقريبًا عندما فقد السيطرة على عجلة القيادة بسبب حالة الطريق، مما أدى إلى انقلاب الشاحنة على الجانب الأيسر. تم نقل الشخصين في البداية إلى </a:t>
            </a:r>
            <a:r>
              <a:rPr lang="en-US" sz="1200" b="1" dirty="0" err="1">
                <a:solidFill>
                  <a:srgbClr val="000000"/>
                </a:solidFill>
                <a:latin typeface="Calibri" panose="020F0502020204030204" pitchFamily="34" charset="0"/>
              </a:rPr>
              <a:t>عيادة</a:t>
            </a:r>
            <a:r>
              <a:rPr lang="en-US" sz="1200" b="1" dirty="0">
                <a:solidFill>
                  <a:srgbClr val="000000"/>
                </a:solidFill>
                <a:latin typeface="Calibri" panose="020F0502020204030204" pitchFamily="34" charset="0"/>
              </a:rPr>
              <a:t> </a:t>
            </a:r>
            <a:r>
              <a:rPr lang="ar-OM" sz="1200" b="1" dirty="0">
                <a:solidFill>
                  <a:srgbClr val="000000"/>
                </a:solidFill>
                <a:latin typeface="Calibri" panose="020F0502020204030204" pitchFamily="34" charset="0"/>
              </a:rPr>
              <a:t>مرمول </a:t>
            </a:r>
            <a:r>
              <a:rPr lang="en-US" sz="1200" b="1" dirty="0" err="1">
                <a:solidFill>
                  <a:srgbClr val="000000"/>
                </a:solidFill>
                <a:latin typeface="Calibri" panose="020F0502020204030204" pitchFamily="34" charset="0"/>
              </a:rPr>
              <a:t>للتقييم</a:t>
            </a:r>
            <a:r>
              <a:rPr lang="en-US" sz="1200" b="1" dirty="0">
                <a:solidFill>
                  <a:srgbClr val="000000"/>
                </a:solidFill>
                <a:latin typeface="Calibri" panose="020F0502020204030204" pitchFamily="34" charset="0"/>
              </a:rPr>
              <a:t> الطبي. تم تشخيص السائق بألم بسيط في </a:t>
            </a:r>
            <a:r>
              <a:rPr lang="en-US" sz="1200" b="1" dirty="0" err="1">
                <a:solidFill>
                  <a:srgbClr val="000000"/>
                </a:solidFill>
                <a:latin typeface="Calibri" panose="020F0502020204030204" pitchFamily="34" charset="0"/>
              </a:rPr>
              <a:t>ساقه</a:t>
            </a:r>
            <a:r>
              <a:rPr lang="en-US" sz="1200" b="1" dirty="0">
                <a:solidFill>
                  <a:srgbClr val="000000"/>
                </a:solidFill>
                <a:latin typeface="Calibri" panose="020F0502020204030204" pitchFamily="34" charset="0"/>
              </a:rPr>
              <a:t> </a:t>
            </a:r>
            <a:r>
              <a:rPr lang="en-US" sz="1200" b="1" dirty="0" err="1">
                <a:solidFill>
                  <a:srgbClr val="000000"/>
                </a:solidFill>
                <a:latin typeface="Calibri" panose="020F0502020204030204" pitchFamily="34" charset="0"/>
              </a:rPr>
              <a:t>ال</a:t>
            </a:r>
            <a:r>
              <a:rPr lang="ar-OM" sz="1200" b="1" dirty="0">
                <a:solidFill>
                  <a:srgbClr val="000000"/>
                </a:solidFill>
                <a:latin typeface="Calibri" panose="020F0502020204030204" pitchFamily="34" charset="0"/>
              </a:rPr>
              <a:t>أيسر</a:t>
            </a:r>
            <a:r>
              <a:rPr lang="en-US" sz="1200" b="1" dirty="0">
                <a:solidFill>
                  <a:srgbClr val="000000"/>
                </a:solidFill>
                <a:latin typeface="Calibri" panose="020F0502020204030204" pitchFamily="34" charset="0"/>
              </a:rPr>
              <a:t> بينما لم تظهر على الراكب أي علامات خارجية للإصابة.</a:t>
            </a:r>
          </a:p>
          <a:p>
            <a:pPr marR="0" lvl="0" algn="r" defTabSz="914400" rtl="1" eaLnBrk="1" fontAlgn="auto" latinLnBrk="0" hangingPunct="1">
              <a:lnSpc>
                <a:spcPct val="100000"/>
              </a:lnSpc>
              <a:spcBef>
                <a:spcPts val="0"/>
              </a:spcBef>
              <a:spcAft>
                <a:spcPts val="0"/>
              </a:spcAft>
              <a:buClrTx/>
              <a:buSzTx/>
              <a:buFontTx/>
              <a:buNone/>
              <a:tabLst/>
              <a:defRPr/>
            </a:pPr>
            <a:endParaRPr lang="en-US" sz="900" dirty="0">
              <a:solidFill>
                <a:srgbClr val="000000"/>
              </a:solidFill>
              <a:latin typeface="Calibri" panose="020F0502020204030204" pitchFamily="34" charset="0"/>
            </a:endParaRPr>
          </a:p>
          <a:p>
            <a:pPr marR="0" lvl="0" algn="r" defTabSz="914400" rtl="1" eaLnBrk="1" fontAlgn="auto" latinLnBrk="0" hangingPunct="1">
              <a:lnSpc>
                <a:spcPct val="100000"/>
              </a:lnSpc>
              <a:spcBef>
                <a:spcPts val="0"/>
              </a:spcBef>
              <a:spcAft>
                <a:spcPts val="0"/>
              </a:spcAft>
              <a:buClrTx/>
              <a:buSzTx/>
              <a:buFontTx/>
              <a:buNone/>
              <a:tabLst/>
              <a:defRPr/>
            </a:pPr>
            <a:r>
              <a:rPr lang="en-US" sz="1050" dirty="0">
                <a:solidFill>
                  <a:srgbClr val="000000"/>
                </a:solidFill>
                <a:latin typeface="Calibri" panose="020F0502020204030204" pitchFamily="34" charset="0"/>
              </a:rPr>
              <a:t> </a:t>
            </a:r>
            <a:r>
              <a:rPr kumimoji="0" lang="en-GB" altLang="zh-CN" sz="1600" b="1" i="0" u="none" strike="noStrike" kern="1200" cap="none" spc="0" normalizeH="0" baseline="0" noProof="0" dirty="0">
                <a:ln>
                  <a:noFill/>
                </a:ln>
                <a:solidFill>
                  <a:srgbClr val="0070C0"/>
                </a:solidFill>
                <a:effectLst/>
                <a:uLnTx/>
                <a:uFillTx/>
                <a:ea typeface="宋体" panose="02010600030101010101" pitchFamily="2" charset="-122"/>
                <a:cs typeface="+mn-cs"/>
              </a:rPr>
              <a:t>لماذا حدث ذلك/النتائج:</a:t>
            </a: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GB" altLang="zh-CN" sz="600" b="1" i="0" u="none" strike="noStrike" kern="1200" cap="none" spc="0" normalizeH="0" baseline="0" noProof="0" dirty="0">
              <a:ln>
                <a:noFill/>
              </a:ln>
              <a:solidFill>
                <a:srgbClr val="0070C0"/>
              </a:solidFill>
              <a:effectLst/>
              <a:uLnTx/>
              <a:uFillTx/>
              <a:latin typeface="Tahoma" pitchFamily="34" charset="0"/>
              <a:ea typeface="宋体" panose="02010600030101010101" pitchFamily="2" charset="-122"/>
              <a:cs typeface="+mn-cs"/>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وبحسب تصريحات </a:t>
            </a:r>
            <a:r>
              <a:rPr lang="en-US" sz="1200" b="1" dirty="0" err="1">
                <a:solidFill>
                  <a:prstClr val="black"/>
                </a:solidFill>
                <a:ea typeface="宋体" panose="02010600030101010101" pitchFamily="2" charset="-122"/>
              </a:rPr>
              <a:t>السائق</a:t>
            </a:r>
            <a:r>
              <a:rPr lang="en-US" sz="1200" b="1" dirty="0">
                <a:solidFill>
                  <a:prstClr val="black"/>
                </a:solidFill>
                <a:ea typeface="宋体" panose="02010600030101010101" pitchFamily="2" charset="-122"/>
              </a:rPr>
              <a:t> </a:t>
            </a:r>
            <a:r>
              <a:rPr lang="en-US" sz="1200" b="1" dirty="0" err="1">
                <a:solidFill>
                  <a:prstClr val="black"/>
                </a:solidFill>
                <a:ea typeface="宋体" panose="02010600030101010101" pitchFamily="2" charset="-122"/>
              </a:rPr>
              <a:t>والراكب</a:t>
            </a:r>
            <a:r>
              <a:rPr lang="ar-OM" sz="1200" b="1" dirty="0">
                <a:solidFill>
                  <a:prstClr val="black"/>
                </a:solidFill>
                <a:ea typeface="宋体" panose="02010600030101010101" pitchFamily="2" charset="-122"/>
              </a:rPr>
              <a:t> </a:t>
            </a:r>
            <a:r>
              <a:rPr lang="en-US" sz="1200" b="1" dirty="0" err="1">
                <a:solidFill>
                  <a:prstClr val="black"/>
                </a:solidFill>
                <a:ea typeface="宋体" panose="02010600030101010101" pitchFamily="2" charset="-122"/>
              </a:rPr>
              <a:t>المساعد</a:t>
            </a:r>
            <a:r>
              <a:rPr lang="en-US" sz="1200" b="1" dirty="0">
                <a:solidFill>
                  <a:prstClr val="black"/>
                </a:solidFill>
                <a:ea typeface="宋体" panose="02010600030101010101" pitchFamily="2" charset="-122"/>
              </a:rPr>
              <a:t> فإن الإطار الأمامي للشاحنة اصطدم بحجر أو حفرة.</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كانت الطريق في حالة سيئة وحدث الانقلاب خلال أربع ثوانٍ فقط.</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كان هناك سوء تفاهم بين مخطط الرحلة والسائق فيما يتعلق بمسار الرحلة.</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err="1">
                <a:solidFill>
                  <a:prstClr val="black"/>
                </a:solidFill>
                <a:ea typeface="宋体" panose="02010600030101010101" pitchFamily="2" charset="-122"/>
              </a:rPr>
              <a:t>تم</a:t>
            </a:r>
            <a:r>
              <a:rPr lang="en-US" sz="1200" b="1" dirty="0">
                <a:solidFill>
                  <a:prstClr val="black"/>
                </a:solidFill>
                <a:ea typeface="宋体" panose="02010600030101010101" pitchFamily="2" charset="-122"/>
              </a:rPr>
              <a:t> </a:t>
            </a:r>
            <a:r>
              <a:rPr lang="en-US" sz="1200" b="1" dirty="0" err="1">
                <a:solidFill>
                  <a:prstClr val="black"/>
                </a:solidFill>
                <a:ea typeface="宋体" panose="02010600030101010101" pitchFamily="2" charset="-122"/>
              </a:rPr>
              <a:t>تحديد</a:t>
            </a:r>
            <a:r>
              <a:rPr lang="en-US" sz="1200" b="1" dirty="0">
                <a:solidFill>
                  <a:prstClr val="black"/>
                </a:solidFill>
                <a:ea typeface="宋体" panose="02010600030101010101" pitchFamily="2" charset="-122"/>
              </a:rPr>
              <a:t> بواسطة ممثل الشركة المصنعة للمعدات </a:t>
            </a:r>
            <a:r>
              <a:rPr lang="en-US" sz="1200" b="1" dirty="0" err="1">
                <a:solidFill>
                  <a:prstClr val="black"/>
                </a:solidFill>
                <a:ea typeface="宋体" panose="02010600030101010101" pitchFamily="2" charset="-122"/>
              </a:rPr>
              <a:t>الأصلية</a:t>
            </a:r>
            <a:r>
              <a:rPr lang="en-US" sz="1200" b="1" dirty="0">
                <a:solidFill>
                  <a:prstClr val="black"/>
                </a:solidFill>
                <a:ea typeface="宋体" panose="02010600030101010101" pitchFamily="2" charset="-122"/>
              </a:rPr>
              <a:t> </a:t>
            </a:r>
            <a:r>
              <a:rPr lang="ar-OM" sz="1200" b="1" dirty="0">
                <a:solidFill>
                  <a:prstClr val="black"/>
                </a:solidFill>
                <a:ea typeface="宋体" panose="02010600030101010101" pitchFamily="2" charset="-122"/>
              </a:rPr>
              <a:t>ان</a:t>
            </a:r>
            <a:r>
              <a:rPr lang="en-US" sz="1200" b="1" dirty="0">
                <a:solidFill>
                  <a:prstClr val="black"/>
                </a:solidFill>
                <a:ea typeface="宋体" panose="02010600030101010101" pitchFamily="2" charset="-122"/>
              </a:rPr>
              <a:t> نظام التوجيه </a:t>
            </a:r>
            <a:r>
              <a:rPr lang="en-US" sz="1200" b="1" dirty="0" err="1">
                <a:solidFill>
                  <a:prstClr val="black"/>
                </a:solidFill>
                <a:ea typeface="宋体" panose="02010600030101010101" pitchFamily="2" charset="-122"/>
              </a:rPr>
              <a:t>المعزز</a:t>
            </a:r>
            <a:r>
              <a:rPr lang="en-US" sz="1200" b="1" dirty="0">
                <a:solidFill>
                  <a:prstClr val="black"/>
                </a:solidFill>
                <a:ea typeface="宋体" panose="02010600030101010101" pitchFamily="2" charset="-122"/>
              </a:rPr>
              <a:t> </a:t>
            </a:r>
            <a:r>
              <a:rPr lang="ar-OM" sz="1200" b="1" dirty="0">
                <a:solidFill>
                  <a:prstClr val="black"/>
                </a:solidFill>
                <a:ea typeface="宋体" panose="02010600030101010101" pitchFamily="2" charset="-122"/>
              </a:rPr>
              <a:t>لم</a:t>
            </a:r>
            <a:r>
              <a:rPr lang="en-US" sz="1200" b="1" dirty="0">
                <a:solidFill>
                  <a:prstClr val="black"/>
                </a:solidFill>
                <a:ea typeface="宋体" panose="02010600030101010101" pitchFamily="2" charset="-122"/>
              </a:rPr>
              <a:t> </a:t>
            </a:r>
            <a:r>
              <a:rPr lang="ar-OM" sz="1200" b="1" dirty="0">
                <a:solidFill>
                  <a:prstClr val="black"/>
                </a:solidFill>
                <a:ea typeface="宋体" panose="02010600030101010101" pitchFamily="2" charset="-122"/>
              </a:rPr>
              <a:t>ي</a:t>
            </a:r>
            <a:r>
              <a:rPr lang="en-US" sz="1200" b="1" dirty="0" err="1">
                <a:solidFill>
                  <a:prstClr val="black"/>
                </a:solidFill>
                <a:ea typeface="宋体" panose="02010600030101010101" pitchFamily="2" charset="-122"/>
              </a:rPr>
              <a:t>ساهم</a:t>
            </a:r>
            <a:r>
              <a:rPr lang="en-US" sz="1200" b="1" dirty="0">
                <a:solidFill>
                  <a:prstClr val="black"/>
                </a:solidFill>
                <a:ea typeface="宋体" panose="02010600030101010101" pitchFamily="2" charset="-122"/>
              </a:rPr>
              <a:t> في حدوث هذا الحدث.</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لقد أتم السائق قائمة التحقق اليومية للمركبة دون ملاحظة أي مشاكل.</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لقد تم وضع خطة الرحلة.</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تم إجراء آخر </a:t>
            </a:r>
            <a:r>
              <a:rPr lang="en-US" sz="1200" b="1" dirty="0" err="1">
                <a:solidFill>
                  <a:prstClr val="black"/>
                </a:solidFill>
                <a:ea typeface="宋体" panose="02010600030101010101" pitchFamily="2" charset="-122"/>
              </a:rPr>
              <a:t>فحص</a:t>
            </a:r>
            <a:r>
              <a:rPr lang="en-US" sz="1200" b="1" dirty="0">
                <a:solidFill>
                  <a:prstClr val="black"/>
                </a:solidFill>
                <a:ea typeface="宋体" panose="02010600030101010101" pitchFamily="2" charset="-122"/>
              </a:rPr>
              <a:t> </a:t>
            </a:r>
            <a:r>
              <a:rPr lang="ar-OM" sz="1200" b="1" dirty="0">
                <a:solidFill>
                  <a:prstClr val="black"/>
                </a:solidFill>
                <a:ea typeface="宋体" panose="02010600030101010101" pitchFamily="2" charset="-122"/>
              </a:rPr>
              <a:t>وقائي</a:t>
            </a:r>
            <a:r>
              <a:rPr lang="en-US" sz="1200" b="1" dirty="0">
                <a:solidFill>
                  <a:prstClr val="black"/>
                </a:solidFill>
                <a:ea typeface="宋体" panose="02010600030101010101" pitchFamily="2" charset="-122"/>
              </a:rPr>
              <a:t> لشاحنة </a:t>
            </a:r>
            <a:r>
              <a:rPr lang="en-US" sz="1200" b="1" dirty="0" err="1">
                <a:solidFill>
                  <a:prstClr val="black"/>
                </a:solidFill>
                <a:ea typeface="宋体" panose="02010600030101010101" pitchFamily="2" charset="-122"/>
              </a:rPr>
              <a:t>التفريغ</a:t>
            </a:r>
            <a:r>
              <a:rPr lang="en-US" sz="1200" b="1" dirty="0">
                <a:solidFill>
                  <a:prstClr val="black"/>
                </a:solidFill>
                <a:ea typeface="宋体" panose="02010600030101010101" pitchFamily="2" charset="-122"/>
              </a:rPr>
              <a:t> ف</a:t>
            </a:r>
            <a:r>
              <a:rPr lang="ar-OM" sz="1200" b="1" dirty="0">
                <a:solidFill>
                  <a:prstClr val="black"/>
                </a:solidFill>
                <a:ea typeface="宋体" panose="02010600030101010101" pitchFamily="2" charset="-122"/>
              </a:rPr>
              <a:t>ي </a:t>
            </a:r>
            <a:r>
              <a:rPr lang="en-US" sz="1200" b="1" dirty="0">
                <a:solidFill>
                  <a:prstClr val="black"/>
                </a:solidFill>
                <a:ea typeface="宋体" panose="02010600030101010101" pitchFamily="2" charset="-122"/>
              </a:rPr>
              <a:t>18-07-2024</a:t>
            </a:r>
            <a:r>
              <a:rPr lang="ar-OM" sz="1200" b="1" dirty="0">
                <a:solidFill>
                  <a:prstClr val="black"/>
                </a:solidFill>
                <a:ea typeface="宋体" panose="02010600030101010101" pitchFamily="2" charset="-122"/>
              </a:rPr>
              <a:t> </a:t>
            </a:r>
            <a:r>
              <a:rPr lang="en-US" sz="1200" b="1" dirty="0">
                <a:solidFill>
                  <a:prstClr val="black"/>
                </a:solidFill>
                <a:ea typeface="宋体" panose="02010600030101010101" pitchFamily="2" charset="-122"/>
              </a:rPr>
              <a:t> </a:t>
            </a:r>
            <a:r>
              <a:rPr lang="en-US" sz="1200" b="1" dirty="0" err="1">
                <a:solidFill>
                  <a:prstClr val="black"/>
                </a:solidFill>
                <a:ea typeface="宋体" panose="02010600030101010101" pitchFamily="2" charset="-122"/>
              </a:rPr>
              <a:t>وفقًا</a:t>
            </a:r>
            <a:r>
              <a:rPr lang="en-US" sz="1200" b="1" dirty="0">
                <a:solidFill>
                  <a:prstClr val="black"/>
                </a:solidFill>
                <a:ea typeface="宋体" panose="02010600030101010101" pitchFamily="2" charset="-122"/>
              </a:rPr>
              <a:t> لبرنامج </a:t>
            </a:r>
            <a:r>
              <a:rPr lang="en-US" sz="1200" b="1" dirty="0" err="1">
                <a:solidFill>
                  <a:prstClr val="black"/>
                </a:solidFill>
                <a:ea typeface="宋体" panose="02010600030101010101" pitchFamily="2" charset="-122"/>
              </a:rPr>
              <a:t>الفحص</a:t>
            </a:r>
            <a:r>
              <a:rPr lang="en-US" sz="1200" b="1" dirty="0">
                <a:solidFill>
                  <a:prstClr val="black"/>
                </a:solidFill>
                <a:ea typeface="宋体" panose="02010600030101010101" pitchFamily="2" charset="-122"/>
              </a:rPr>
              <a:t> ا</a:t>
            </a:r>
            <a:r>
              <a:rPr lang="ar-OM" sz="1200" b="1" dirty="0">
                <a:solidFill>
                  <a:prstClr val="black"/>
                </a:solidFill>
                <a:ea typeface="宋体" panose="02010600030101010101" pitchFamily="2" charset="-122"/>
              </a:rPr>
              <a:t>لوقائي</a:t>
            </a:r>
            <a:r>
              <a:rPr lang="en-US" sz="1200" b="1" dirty="0">
                <a:solidFill>
                  <a:prstClr val="black"/>
                </a:solidFill>
                <a:ea typeface="宋体" panose="02010600030101010101" pitchFamily="2" charset="-122"/>
              </a:rPr>
              <a:t>، ولم يتم ملاحظة أي مشاكل.</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كان كلا من </a:t>
            </a:r>
            <a:r>
              <a:rPr lang="en-US" sz="1200" b="1" dirty="0" err="1">
                <a:solidFill>
                  <a:prstClr val="black"/>
                </a:solidFill>
                <a:ea typeface="宋体" panose="02010600030101010101" pitchFamily="2" charset="-122"/>
              </a:rPr>
              <a:t>السائق</a:t>
            </a:r>
            <a:r>
              <a:rPr lang="en-US" sz="1200" b="1" dirty="0">
                <a:solidFill>
                  <a:prstClr val="black"/>
                </a:solidFill>
                <a:ea typeface="宋体" panose="02010600030101010101" pitchFamily="2" charset="-122"/>
              </a:rPr>
              <a:t> </a:t>
            </a:r>
            <a:r>
              <a:rPr lang="en-US" sz="1200" b="1" dirty="0" err="1">
                <a:solidFill>
                  <a:prstClr val="black"/>
                </a:solidFill>
                <a:ea typeface="宋体" panose="02010600030101010101" pitchFamily="2" charset="-122"/>
              </a:rPr>
              <a:t>والراكب</a:t>
            </a:r>
            <a:r>
              <a:rPr lang="ar-OM" sz="1200" b="1" dirty="0">
                <a:solidFill>
                  <a:prstClr val="black"/>
                </a:solidFill>
                <a:ea typeface="宋体" panose="02010600030101010101" pitchFamily="2" charset="-122"/>
              </a:rPr>
              <a:t> </a:t>
            </a:r>
            <a:r>
              <a:rPr lang="en-US" sz="1200" b="1" dirty="0" err="1">
                <a:solidFill>
                  <a:prstClr val="black"/>
                </a:solidFill>
                <a:ea typeface="宋体" panose="02010600030101010101" pitchFamily="2" charset="-122"/>
              </a:rPr>
              <a:t>المساعد</a:t>
            </a:r>
            <a:r>
              <a:rPr lang="en-US" sz="1200" b="1" dirty="0">
                <a:solidFill>
                  <a:prstClr val="black"/>
                </a:solidFill>
                <a:ea typeface="宋体" panose="02010600030101010101" pitchFamily="2" charset="-122"/>
              </a:rPr>
              <a:t> يرتدون حزام الأمان.</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solidFill>
                  <a:prstClr val="black"/>
                </a:solidFill>
                <a:ea typeface="宋体" panose="02010600030101010101" pitchFamily="2" charset="-122"/>
              </a:rPr>
              <a:t>وتظهر لقطات فيديو DFMS أن السائق لم يكن نائماً قبل الحادث، وكان يركز على الطريق.</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solidFill>
                <a:prstClr val="black"/>
              </a:solidFill>
              <a:ea typeface="宋体" panose="02010600030101010101" pitchFamily="2" charset="-122"/>
            </a:endParaRPr>
          </a:p>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70C0"/>
                </a:solidFill>
                <a:effectLst/>
                <a:uLnTx/>
                <a:uFillTx/>
                <a:ea typeface="宋体" panose="02010600030101010101" pitchFamily="2" charset="-122"/>
                <a:cs typeface="+mn-cs"/>
              </a:rPr>
              <a:t>تعلمت من هذه الحادثة..</a:t>
            </a:r>
          </a:p>
          <a:p>
            <a:pPr marL="114300" marR="0" lvl="0" indent="-114300" algn="r" defTabSz="914400" rtl="1" eaLnBrk="1" fontAlgn="auto" latinLnBrk="0" hangingPunct="1">
              <a:lnSpc>
                <a:spcPct val="100000"/>
              </a:lnSpc>
              <a:spcBef>
                <a:spcPts val="0"/>
              </a:spcBef>
              <a:spcAft>
                <a:spcPts val="0"/>
              </a:spcAft>
              <a:buClrTx/>
              <a:buSzTx/>
              <a:buFontTx/>
              <a:buNone/>
              <a:tabLst/>
              <a:defRPr/>
            </a:pPr>
            <a:endParaRPr kumimoji="0" lang="en-US" sz="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600" b="0"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يجب على السائقين التأكد من تحديد وتقييم المسار قبل البدء بأي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رحلة</a:t>
            </a:r>
            <a:r>
              <a:rPr kumimoji="0" lang="en-US" sz="1200" b="1" i="0" u="none" strike="noStrike" kern="1200" cap="none" spc="0" normalizeH="0" baseline="0" noProof="0" dirty="0">
                <a:ln>
                  <a:noFill/>
                </a:ln>
                <a:solidFill>
                  <a:prstClr val="black"/>
                </a:solidFill>
                <a:effectLst/>
                <a:uLnTx/>
                <a:uFillTx/>
                <a:latin typeface="Calibri"/>
                <a:ea typeface="+mn-ea"/>
                <a:cs typeface="+mn-cs"/>
              </a:rPr>
              <a:t> و</a:t>
            </a:r>
            <a:r>
              <a:rPr kumimoji="0" lang="ar-OM" sz="1200" b="1" i="0" u="none" strike="noStrike" kern="1200" cap="none" spc="0" normalizeH="0" baseline="0" noProof="0" dirty="0">
                <a:ln>
                  <a:noFill/>
                </a:ln>
                <a:solidFill>
                  <a:prstClr val="black"/>
                </a:solidFill>
                <a:effectLst/>
                <a:uLnTx/>
                <a:uFillTx/>
                <a:latin typeface="Calibri"/>
                <a:ea typeface="+mn-ea"/>
                <a:cs typeface="+mn-cs"/>
              </a:rPr>
              <a:t>تحديد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سرعة</a:t>
            </a:r>
            <a:r>
              <a:rPr kumimoji="0" lang="en-US" sz="1200" b="1" i="0" u="none" strike="noStrike" kern="1200" cap="none" spc="0" normalizeH="0" baseline="0" noProof="0" dirty="0">
                <a:ln>
                  <a:noFill/>
                </a:ln>
                <a:solidFill>
                  <a:prstClr val="black"/>
                </a:solidFill>
                <a:effectLst/>
                <a:uLnTx/>
                <a:uFillTx/>
                <a:latin typeface="Calibri"/>
                <a:ea typeface="+mn-ea"/>
                <a:cs typeface="+mn-cs"/>
              </a:rPr>
              <a:t> القيادة حسب حالة الطريق وليس حسب الحد الأقصى للسرعة على الطريق.</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ي</a:t>
            </a:r>
            <a:r>
              <a:rPr kumimoji="0" lang="ar-OM" sz="1200" b="1" i="0" u="none" strike="noStrike" kern="1200" cap="none" spc="0" normalizeH="0" baseline="0" noProof="0" dirty="0">
                <a:ln>
                  <a:noFill/>
                </a:ln>
                <a:solidFill>
                  <a:prstClr val="black"/>
                </a:solidFill>
                <a:effectLst/>
                <a:uLnTx/>
                <a:uFillTx/>
                <a:latin typeface="Calibri"/>
                <a:ea typeface="+mn-ea"/>
                <a:cs typeface="+mn-cs"/>
              </a:rPr>
              <a:t>جب على</a:t>
            </a:r>
            <a:r>
              <a:rPr kumimoji="0" lang="en-US" sz="1200" b="1" i="0" u="none" strike="noStrike" kern="1200" cap="none" spc="0" normalizeH="0" baseline="0" noProof="0" dirty="0">
                <a:ln>
                  <a:noFill/>
                </a:ln>
                <a:solidFill>
                  <a:prstClr val="black"/>
                </a:solidFill>
                <a:effectLst/>
                <a:uLnTx/>
                <a:uFillTx/>
                <a:latin typeface="Calibri"/>
                <a:ea typeface="+mn-ea"/>
                <a:cs typeface="+mn-cs"/>
              </a:rPr>
              <a:t> مخطط الرحلة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والسائق</a:t>
            </a:r>
            <a:r>
              <a:rPr kumimoji="0" lang="en-US" sz="1200" b="1" i="0" u="none" strike="noStrike" kern="1200" cap="none" spc="0" normalizeH="0" baseline="0" noProof="0" dirty="0">
                <a:ln>
                  <a:noFill/>
                </a:ln>
                <a:solidFill>
                  <a:prstClr val="black"/>
                </a:solidFill>
                <a:effectLst/>
                <a:uLnTx/>
                <a:uFillTx/>
                <a:latin typeface="Calibri"/>
                <a:ea typeface="+mn-ea"/>
                <a:cs typeface="+mn-cs"/>
              </a:rPr>
              <a:t>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دائمًا</a:t>
            </a:r>
            <a:r>
              <a:rPr lang="ar-OM" sz="1200" b="1" dirty="0">
                <a:solidFill>
                  <a:prstClr val="black"/>
                </a:solidFill>
                <a:latin typeface="Calibri"/>
              </a:rPr>
              <a:t> </a:t>
            </a:r>
            <a:r>
              <a:rPr kumimoji="0" lang="en-US" sz="1200" b="1" i="0" u="none" strike="noStrike" kern="1200" cap="none" spc="0" normalizeH="0" baseline="0" noProof="0" dirty="0" err="1">
                <a:ln>
                  <a:noFill/>
                </a:ln>
                <a:solidFill>
                  <a:prstClr val="black"/>
                </a:solidFill>
                <a:effectLst/>
                <a:uLnTx/>
                <a:uFillTx/>
                <a:latin typeface="Calibri"/>
                <a:ea typeface="+mn-ea"/>
                <a:cs typeface="+mn-cs"/>
              </a:rPr>
              <a:t>التواصل</a:t>
            </a:r>
            <a:r>
              <a:rPr kumimoji="0" lang="en-US" sz="1200" b="1" i="0" u="none" strike="noStrike" kern="1200" cap="none" spc="0" normalizeH="0" baseline="0" noProof="0" dirty="0">
                <a:ln>
                  <a:noFill/>
                </a:ln>
                <a:solidFill>
                  <a:prstClr val="black"/>
                </a:solidFill>
                <a:effectLst/>
                <a:uLnTx/>
                <a:uFillTx/>
                <a:latin typeface="Calibri"/>
                <a:ea typeface="+mn-ea"/>
                <a:cs typeface="+mn-cs"/>
              </a:rPr>
              <a:t> في حالة حدوث أي تغييرات في خطة الرحلة.</a:t>
            </a:r>
          </a:p>
          <a:p>
            <a:pPr marL="171450" marR="0" lvl="0" indent="-17145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تأكد من قيام جميع السائقين والموظفين بالإبلاغ عن مشاكل الطريق إلى الإدارة.</a:t>
            </a:r>
          </a:p>
          <a:p>
            <a:pPr marL="171450" indent="-171450" algn="r" rtl="1">
              <a:buFont typeface="Arial" panose="020B0604020202020204" pitchFamily="34" charset="0"/>
              <a:buChar char="•"/>
              <a:defRPr/>
            </a:pPr>
            <a:r>
              <a:rPr lang="en-US" sz="1200" b="1" kern="1200" noProof="0" dirty="0">
                <a:solidFill>
                  <a:schemeClr val="dk1"/>
                </a:solidFill>
                <a:effectLst/>
                <a:latin typeface="Calibri" panose="020F0502020204030204" pitchFamily="34" charset="0"/>
                <a:ea typeface="+mn-ea"/>
                <a:cs typeface="+mn-cs"/>
              </a:rPr>
              <a:t>تأكد من أنك على اطلاع دائم بأي </a:t>
            </a:r>
            <a:r>
              <a:rPr lang="en-US" sz="1200" b="1" kern="1200" noProof="0" dirty="0" err="1">
                <a:solidFill>
                  <a:schemeClr val="dk1"/>
                </a:solidFill>
                <a:effectLst/>
                <a:latin typeface="Calibri" panose="020F0502020204030204" pitchFamily="34" charset="0"/>
                <a:ea typeface="+mn-ea"/>
                <a:cs typeface="+mn-cs"/>
              </a:rPr>
              <a:t>اتصالات</a:t>
            </a:r>
            <a:r>
              <a:rPr lang="en-US" sz="1200" b="1" kern="1200" noProof="0" dirty="0">
                <a:solidFill>
                  <a:schemeClr val="dk1"/>
                </a:solidFill>
                <a:effectLst/>
                <a:latin typeface="Calibri" panose="020F0502020204030204" pitchFamily="34" charset="0"/>
                <a:ea typeface="+mn-ea"/>
                <a:cs typeface="+mn-cs"/>
              </a:rPr>
              <a:t> </a:t>
            </a:r>
            <a:r>
              <a:rPr lang="en-US" sz="1200" b="1" kern="1200" noProof="0" dirty="0" err="1">
                <a:solidFill>
                  <a:schemeClr val="dk1"/>
                </a:solidFill>
                <a:effectLst/>
                <a:latin typeface="Calibri" panose="020F0502020204030204" pitchFamily="34" charset="0"/>
                <a:ea typeface="+mn-ea"/>
                <a:cs typeface="+mn-cs"/>
              </a:rPr>
              <a:t>على</a:t>
            </a:r>
            <a:r>
              <a:rPr lang="en-US" sz="1200" b="1" kern="1200" noProof="0" dirty="0">
                <a:solidFill>
                  <a:schemeClr val="dk1"/>
                </a:solidFill>
                <a:effectLst/>
                <a:latin typeface="Calibri" panose="020F0502020204030204" pitchFamily="34" charset="0"/>
                <a:ea typeface="+mn-ea"/>
                <a:cs typeface="+mn-cs"/>
              </a:rPr>
              <a:t> سبيل </a:t>
            </a:r>
            <a:r>
              <a:rPr lang="en-US" sz="1200" b="1" kern="1200" noProof="0" dirty="0" err="1">
                <a:solidFill>
                  <a:schemeClr val="dk1"/>
                </a:solidFill>
                <a:effectLst/>
                <a:latin typeface="Calibri" panose="020F0502020204030204" pitchFamily="34" charset="0"/>
                <a:ea typeface="+mn-ea"/>
                <a:cs typeface="+mn-cs"/>
              </a:rPr>
              <a:t>المثال</a:t>
            </a:r>
            <a:r>
              <a:rPr lang="en-US" sz="1200" b="1" kern="1200" noProof="0" dirty="0">
                <a:solidFill>
                  <a:schemeClr val="dk1"/>
                </a:solidFill>
                <a:effectLst/>
                <a:latin typeface="Calibri" panose="020F0502020204030204" pitchFamily="34" charset="0"/>
                <a:ea typeface="+mn-ea"/>
                <a:cs typeface="+mn-cs"/>
              </a:rPr>
              <a:t>،</a:t>
            </a:r>
            <a:r>
              <a:rPr lang="ar-OM" sz="1200" b="1" kern="1200" noProof="0" dirty="0">
                <a:solidFill>
                  <a:schemeClr val="dk1"/>
                </a:solidFill>
                <a:effectLst/>
                <a:latin typeface="Calibri" panose="020F0502020204030204" pitchFamily="34" charset="0"/>
                <a:ea typeface="+mn-ea"/>
                <a:cs typeface="+mn-cs"/>
              </a:rPr>
              <a:t>(</a:t>
            </a:r>
            <a:r>
              <a:rPr lang="en-US" sz="1200" b="1" kern="1200" noProof="0" dirty="0">
                <a:solidFill>
                  <a:schemeClr val="dk1"/>
                </a:solidFill>
                <a:effectLst/>
                <a:latin typeface="Calibri" panose="020F0502020204030204" pitchFamily="34" charset="0"/>
                <a:ea typeface="+mn-ea"/>
                <a:cs typeface="+mn-cs"/>
              </a:rPr>
              <a:t> المشكلات </a:t>
            </a:r>
            <a:r>
              <a:rPr lang="en-US" sz="1200" b="1" kern="1200" noProof="0" dirty="0" err="1">
                <a:solidFill>
                  <a:schemeClr val="dk1"/>
                </a:solidFill>
                <a:effectLst/>
                <a:latin typeface="Calibri" panose="020F0502020204030204" pitchFamily="34" charset="0"/>
                <a:ea typeface="+mn-ea"/>
                <a:cs typeface="+mn-cs"/>
              </a:rPr>
              <a:t>الميكانيكية</a:t>
            </a:r>
            <a:r>
              <a:rPr lang="en-US" sz="1200" b="1" kern="1200" noProof="0" dirty="0">
                <a:solidFill>
                  <a:schemeClr val="dk1"/>
                </a:solidFill>
                <a:effectLst/>
                <a:latin typeface="Calibri" panose="020F0502020204030204" pitchFamily="34" charset="0"/>
                <a:ea typeface="+mn-ea"/>
                <a:cs typeface="+mn-cs"/>
              </a:rPr>
              <a:t> </a:t>
            </a:r>
            <a:r>
              <a:rPr lang="en-US" sz="1200" b="1" kern="1200" noProof="0" dirty="0" err="1">
                <a:solidFill>
                  <a:schemeClr val="dk1"/>
                </a:solidFill>
                <a:effectLst/>
                <a:latin typeface="Calibri" panose="020F0502020204030204" pitchFamily="34" charset="0"/>
                <a:ea typeface="+mn-ea"/>
                <a:cs typeface="+mn-cs"/>
              </a:rPr>
              <a:t>المحتملة</a:t>
            </a:r>
            <a:r>
              <a:rPr lang="ar-OM" sz="1200" b="1" kern="1200" noProof="0" dirty="0">
                <a:solidFill>
                  <a:schemeClr val="dk1"/>
                </a:solidFill>
                <a:effectLst/>
                <a:latin typeface="Calibri" panose="020F0502020204030204" pitchFamily="34" charset="0"/>
                <a:ea typeface="+mn-ea"/>
                <a:cs typeface="+mn-cs"/>
              </a:rPr>
              <a:t>)</a:t>
            </a:r>
            <a:r>
              <a:rPr lang="en-US" sz="1200" b="1" kern="1200" noProof="0" dirty="0">
                <a:solidFill>
                  <a:schemeClr val="dk1"/>
                </a:solidFill>
                <a:effectLst/>
                <a:latin typeface="Calibri" panose="020F0502020204030204" pitchFamily="34" charset="0"/>
                <a:ea typeface="+mn-ea"/>
                <a:cs typeface="+mn-cs"/>
              </a:rPr>
              <a:t> من شركات تصنيع الشاحنات الأصلية التي قد تؤثر على القيادة الآمنة.</a:t>
            </a:r>
            <a:endPar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mn-ea"/>
              <a:cs typeface="Tahoma" pitchFamily="34" charset="0"/>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55776" y="610171"/>
            <a:ext cx="11626955" cy="307777"/>
          </a:xfrm>
          <a:prstGeom prst="rect">
            <a:avLst/>
          </a:prstGeom>
          <a:noFill/>
          <a:ln w="9525">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err="1">
                <a:ln>
                  <a:noFill/>
                </a:ln>
                <a:solidFill>
                  <a:prstClr val="black"/>
                </a:solidFill>
                <a:effectLst/>
                <a:uLnTx/>
                <a:uFillTx/>
                <a:latin typeface="Tahoma" pitchFamily="34" charset="0"/>
                <a:ea typeface="+mn-ea"/>
                <a:cs typeface="+mn-cs"/>
              </a:rPr>
              <a:t>تاريخ</a:t>
            </a:r>
            <a:r>
              <a:rPr kumimoji="0" lang="ar-OM" sz="1400" b="1" i="0" u="none" strike="noStrike" kern="1200" cap="none" spc="0" normalizeH="0" baseline="0" noProof="0" dirty="0">
                <a:ln>
                  <a:noFill/>
                </a:ln>
                <a:solidFill>
                  <a:prstClr val="black"/>
                </a:solidFill>
                <a:effectLst/>
                <a:uLnTx/>
                <a:uFillTx/>
                <a:latin typeface="Tahoma" pitchFamily="34" charset="0"/>
                <a:ea typeface="+mn-ea"/>
                <a:cs typeface="+mn-cs"/>
              </a:rPr>
              <a:t>:</a:t>
            </a: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GB" sz="1400" b="1" i="0" u="none" strike="noStrike" kern="1200" cap="none" spc="0" normalizeH="0" baseline="0" noProof="0" dirty="0">
                <a:ln>
                  <a:noFill/>
                </a:ln>
                <a:solidFill>
                  <a:srgbClr val="4472C4"/>
                </a:solidFill>
                <a:effectLst/>
                <a:uLnTx/>
                <a:uFillTx/>
                <a:latin typeface="Tahoma" pitchFamily="34" charset="0"/>
                <a:ea typeface="+mn-ea"/>
                <a:cs typeface="+mn-cs"/>
              </a:rPr>
              <a:t>26-07-2024</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err="1">
                <a:ln>
                  <a:noFill/>
                </a:ln>
                <a:solidFill>
                  <a:prstClr val="black"/>
                </a:solidFill>
                <a:effectLst/>
                <a:uLnTx/>
                <a:uFillTx/>
                <a:latin typeface="Tahoma" pitchFamily="34" charset="0"/>
                <a:ea typeface="+mn-ea"/>
                <a:cs typeface="+mn-cs"/>
              </a:rPr>
              <a:t>عنوان</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err="1">
                <a:ln>
                  <a:noFill/>
                </a:ln>
                <a:solidFill>
                  <a:prstClr val="black"/>
                </a:solidFill>
                <a:effectLst/>
                <a:uLnTx/>
                <a:uFillTx/>
                <a:latin typeface="Tahoma" pitchFamily="34" charset="0"/>
                <a:ea typeface="+mn-ea"/>
                <a:cs typeface="+mn-cs"/>
              </a:rPr>
              <a:t>الحادثة</a:t>
            </a:r>
            <a:r>
              <a:rPr kumimoji="0" lang="ar-OM"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t>
            </a:r>
            <a:r>
              <a:rPr kumimoji="0" lang="ar-OM"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err="1">
                <a:ln>
                  <a:noFill/>
                </a:ln>
                <a:solidFill>
                  <a:schemeClr val="accent1">
                    <a:lumMod val="75000"/>
                  </a:schemeClr>
                </a:solidFill>
                <a:effectLst/>
                <a:uLnTx/>
                <a:uFillTx/>
                <a:latin typeface="Tahoma" pitchFamily="34" charset="0"/>
                <a:ea typeface="+mn-ea"/>
                <a:cs typeface="+mn-cs"/>
              </a:rPr>
              <a:t>شاحنة</a:t>
            </a:r>
            <a:r>
              <a:rPr kumimoji="0" lang="en-US" sz="1400" b="1" i="0" u="none" strike="noStrike" kern="1200" cap="none" spc="0" normalizeH="0" baseline="0" noProof="0" dirty="0">
                <a:ln>
                  <a:noFill/>
                </a:ln>
                <a:solidFill>
                  <a:schemeClr val="accent1">
                    <a:lumMod val="75000"/>
                  </a:schemeClr>
                </a:solidFill>
                <a:effectLst/>
                <a:uLnTx/>
                <a:uFillTx/>
                <a:latin typeface="Tahoma" pitchFamily="34" charset="0"/>
                <a:ea typeface="+mn-ea"/>
                <a:cs typeface="+mn-cs"/>
              </a:rPr>
              <a:t> انقلبت على </a:t>
            </a:r>
            <a:r>
              <a:rPr kumimoji="0" lang="en-US" sz="1400" b="1" i="0" u="none" strike="noStrike" kern="1200" cap="none" spc="0" normalizeH="0" baseline="0" noProof="0" dirty="0" err="1">
                <a:ln>
                  <a:noFill/>
                </a:ln>
                <a:solidFill>
                  <a:schemeClr val="accent1">
                    <a:lumMod val="75000"/>
                  </a:schemeClr>
                </a:solidFill>
                <a:effectLst/>
                <a:uLnTx/>
                <a:uFillTx/>
                <a:latin typeface="Tahoma" pitchFamily="34" charset="0"/>
                <a:ea typeface="+mn-ea"/>
                <a:cs typeface="+mn-cs"/>
              </a:rPr>
              <a:t>جانبها</a:t>
            </a:r>
            <a:r>
              <a:rPr kumimoji="0" lang="en-US" sz="1400" b="1" i="0" u="none" strike="noStrike" kern="1200" cap="none" spc="0" normalizeH="0" baseline="0" noProof="0" dirty="0">
                <a:ln>
                  <a:noFill/>
                </a:ln>
                <a:solidFill>
                  <a:schemeClr val="accent1">
                    <a:lumMod val="75000"/>
                  </a:schemeClr>
                </a:solidFill>
                <a:effectLst/>
                <a:uLnTx/>
                <a:uFillTx/>
                <a:latin typeface="Tahoma" pitchFamily="34" charset="0"/>
                <a:ea typeface="+mn-ea"/>
                <a:cs typeface="+mn-cs"/>
              </a:rPr>
              <a:t>    </a:t>
            </a:r>
            <a:r>
              <a:rPr lang="ar-OM" sz="1400" b="1" dirty="0">
                <a:solidFill>
                  <a:prstClr val="black"/>
                </a:solidFill>
                <a:latin typeface="Tahoma" pitchFamily="34" charset="0"/>
              </a:rPr>
              <a:t>ال</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نمط:</a:t>
            </a:r>
            <a:r>
              <a:rPr kumimoji="0" lang="ar-OM" sz="1400" b="1" i="0" u="none" strike="noStrike" kern="1200" cap="none" spc="0" normalizeH="0" baseline="0" noProof="0" dirty="0">
                <a:ln>
                  <a:noFill/>
                </a:ln>
                <a:solidFill>
                  <a:prstClr val="black"/>
                </a:solidFill>
                <a:effectLst/>
                <a:uLnTx/>
                <a:uFillTx/>
                <a:latin typeface="Tahoma" pitchFamily="34" charset="0"/>
                <a:ea typeface="+mn-ea"/>
                <a:cs typeface="+mn-cs"/>
              </a:rPr>
              <a:t> </a:t>
            </a:r>
            <a:r>
              <a:rPr lang="ar-OM" sz="1400" b="1" dirty="0">
                <a:solidFill>
                  <a:srgbClr val="4472C4"/>
                </a:solidFill>
                <a:latin typeface="Tahoma" pitchFamily="34" charset="0"/>
              </a:rPr>
              <a:t>حادث تدهور المركبة</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الخطورة </a:t>
            </a:r>
            <a:r>
              <a:rPr kumimoji="0" lang="en-US" sz="1400" b="1" i="0" u="none" strike="noStrike" kern="1200" cap="none" spc="0" normalizeH="0" baseline="0" noProof="0" dirty="0" err="1">
                <a:ln>
                  <a:noFill/>
                </a:ln>
                <a:solidFill>
                  <a:prstClr val="black"/>
                </a:solidFill>
                <a:effectLst/>
                <a:uLnTx/>
                <a:uFillTx/>
                <a:latin typeface="Tahoma" pitchFamily="34" charset="0"/>
                <a:ea typeface="+mn-ea"/>
                <a:cs typeface="+mn-cs"/>
              </a:rPr>
              <a:t>المحتملة</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t>
            </a:r>
            <a:r>
              <a:rPr lang="ar-OM" sz="1400" b="1" dirty="0">
                <a:solidFill>
                  <a:srgbClr val="4472C4"/>
                </a:solidFill>
                <a:latin typeface="Tahoma" pitchFamily="34" charset="0"/>
              </a:rPr>
              <a:t> </a:t>
            </a:r>
            <a:r>
              <a:rPr lang="en-US" sz="1400" b="1" dirty="0">
                <a:solidFill>
                  <a:srgbClr val="4472C4"/>
                </a:solidFill>
                <a:latin typeface="Tahoma" pitchFamily="34" charset="0"/>
              </a:rPr>
              <a:t>B4P</a:t>
            </a:r>
            <a:r>
              <a:rPr lang="ar-OM" sz="1400" b="1" dirty="0">
                <a:solidFill>
                  <a:srgbClr val="4472C4"/>
                </a:solidFill>
                <a:latin typeface="Tahoma" pitchFamily="34" charset="0"/>
              </a:rPr>
              <a:t> </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a:t>
            </a:r>
            <a:r>
              <a:rPr lang="ar-OM" sz="1400" b="1" dirty="0">
                <a:solidFill>
                  <a:prstClr val="black"/>
                </a:solidFill>
                <a:latin typeface="Tahoma" pitchFamily="34" charset="0"/>
              </a:rPr>
              <a:t>ال</a:t>
            </a:r>
            <a:r>
              <a:rPr kumimoji="0" lang="en-US" sz="1400" b="1" i="0" u="none" strike="noStrike" kern="1200" cap="none" spc="0" normalizeH="0" baseline="0" noProof="0" dirty="0" err="1">
                <a:ln>
                  <a:noFill/>
                </a:ln>
                <a:solidFill>
                  <a:prstClr val="black"/>
                </a:solidFill>
                <a:effectLst/>
                <a:uLnTx/>
                <a:uFillTx/>
                <a:latin typeface="Tahoma" pitchFamily="34" charset="0"/>
                <a:ea typeface="+mn-ea"/>
                <a:cs typeface="+mn-cs"/>
              </a:rPr>
              <a:t>نشاط</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a:t>
            </a:r>
            <a:r>
              <a:rPr kumimoji="0" lang="ar-OM" sz="14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400" b="1" i="0" u="none" strike="noStrike" kern="1200" cap="none" spc="0" normalizeH="0" baseline="0" noProof="0" dirty="0" err="1">
                <a:ln>
                  <a:noFill/>
                </a:ln>
                <a:solidFill>
                  <a:srgbClr val="4472C4"/>
                </a:solidFill>
                <a:effectLst/>
                <a:uLnTx/>
                <a:uFillTx/>
                <a:latin typeface="Tahoma" pitchFamily="34" charset="0"/>
                <a:ea typeface="+mn-ea"/>
                <a:cs typeface="+mn-cs"/>
              </a:rPr>
              <a:t>قيادة</a:t>
            </a:r>
            <a:r>
              <a:rPr kumimoji="0" lang="en-US" sz="1400" b="1" i="0" u="none" strike="noStrike" kern="1200" cap="none" spc="0" normalizeH="0" baseline="0" noProof="0" dirty="0">
                <a:ln>
                  <a:noFill/>
                </a:ln>
                <a:solidFill>
                  <a:srgbClr val="4472C4"/>
                </a:solidFill>
                <a:effectLst/>
                <a:uLnTx/>
                <a:uFillTx/>
                <a:latin typeface="Tahoma" pitchFamily="34" charset="0"/>
                <a:ea typeface="+mn-ea"/>
                <a:cs typeface="+mn-cs"/>
              </a:rPr>
              <a:t> ناقلة النفط  </a:t>
            </a:r>
          </a:p>
        </p:txBody>
      </p:sp>
      <p:sp>
        <p:nvSpPr>
          <p:cNvPr id="14" name="Rectangle 13">
            <a:extLst>
              <a:ext uri="{FF2B5EF4-FFF2-40B4-BE49-F238E27FC236}">
                <a16:creationId xmlns:a16="http://schemas.microsoft.com/office/drawing/2014/main" id="{27AC772E-6015-4076-A0DC-005445BF4556}"/>
              </a:ext>
            </a:extLst>
          </p:cNvPr>
          <p:cNvSpPr/>
          <p:nvPr/>
        </p:nvSpPr>
        <p:spPr>
          <a:xfrm>
            <a:off x="416361" y="984640"/>
            <a:ext cx="8126747"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D38B3"/>
                </a:solidFill>
                <a:effectLst/>
                <a:uLnTx/>
                <a:uFillTx/>
                <a:latin typeface="Arial" panose="020B0604020202020204" pitchFamily="34" charset="0"/>
                <a:ea typeface="+mn-ea"/>
                <a:cs typeface="Arial" panose="020B0604020202020204" pitchFamily="34" charset="0"/>
              </a:rPr>
              <a:t>الفئة المستهدفة:</a:t>
            </a:r>
            <a:r>
              <a:rPr kumimoji="0" lang="en-US" b="1" i="0" u="none" strike="noStrike" kern="1200" cap="none" spc="0" normalizeH="0" baseline="0" noProof="0" dirty="0">
                <a:ln>
                  <a:noFill/>
                </a:ln>
                <a:solidFill>
                  <a:srgbClr val="16942A"/>
                </a:solidFill>
                <a:effectLst/>
                <a:uLnTx/>
                <a:uFillTx/>
                <a:latin typeface="Arial" panose="020B0604020202020204" pitchFamily="34" charset="0"/>
                <a:ea typeface="+mn-ea"/>
                <a:cs typeface="Arial" panose="020B0604020202020204" pitchFamily="34" charset="0"/>
              </a:rPr>
              <a:t>السائقين، مديري الرحلات، مشرفي الخدمات اللوجستية</a:t>
            </a:r>
            <a:r>
              <a:rPr kumimoji="0" lang="en-US" sz="1600" b="1" i="0" u="none" strike="noStrike" kern="1200" cap="none" spc="0" normalizeH="0" baseline="0" noProof="0" dirty="0">
                <a:ln>
                  <a:noFill/>
                </a:ln>
                <a:solidFill>
                  <a:srgbClr val="16942A"/>
                </a:solidFill>
                <a:effectLst/>
                <a:uLnTx/>
                <a:uFillTx/>
                <a:latin typeface="Calibri" panose="020F0502020204030204"/>
                <a:ea typeface="+mn-ea"/>
                <a:cs typeface="+mn-cs"/>
              </a:rPr>
              <a:t>  </a:t>
            </a:r>
            <a:endParaRPr kumimoji="0" lang="en-US" sz="1600" b="1" i="0" u="none" strike="noStrike" kern="1200" cap="none" spc="0" normalizeH="0" baseline="0" noProof="0" dirty="0">
              <a:ln>
                <a:noFill/>
              </a:ln>
              <a:solidFill>
                <a:srgbClr val="16942A"/>
              </a:solidFill>
              <a:effectLst/>
              <a:uLnTx/>
              <a:uFillTx/>
              <a:latin typeface="Calibri Light" panose="020F0302020204030204"/>
              <a:ea typeface="+mn-ea"/>
              <a:cs typeface="Calibri" pitchFamily="34" charset="0"/>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46509" y="0"/>
            <a:ext cx="11845491" cy="532596"/>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00B050"/>
                </a:solidFill>
                <a:effectLst/>
                <a:uLnTx/>
                <a:uFillTx/>
                <a:latin typeface="Tahoma" panose="020B0604030504040204" pitchFamily="34" charset="0"/>
                <a:ea typeface="Tahoma" panose="020B0604030504040204" pitchFamily="34" charset="0"/>
                <a:cs typeface="Tahoma" panose="020B0604030504040204" pitchFamily="34" charset="0"/>
              </a:rPr>
              <a:t>تنبيه ثانٍ من منظمة تنمية نفط عمان</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3" name="Picture 2">
            <a:extLst>
              <a:ext uri="{FF2B5EF4-FFF2-40B4-BE49-F238E27FC236}">
                <a16:creationId xmlns:a16="http://schemas.microsoft.com/office/drawing/2014/main" id="{994E2EB3-22BF-6CDE-5F63-B7C2960899B5}"/>
              </a:ext>
            </a:extLst>
          </p:cNvPr>
          <p:cNvPicPr>
            <a:picLocks noChangeAspect="1"/>
          </p:cNvPicPr>
          <p:nvPr/>
        </p:nvPicPr>
        <p:blipFill>
          <a:blip r:embed="rId3"/>
          <a:stretch>
            <a:fillRect/>
          </a:stretch>
        </p:blipFill>
        <p:spPr>
          <a:xfrm>
            <a:off x="8717280" y="1489551"/>
            <a:ext cx="3326036" cy="2040773"/>
          </a:xfrm>
          <a:prstGeom prst="rect">
            <a:avLst/>
          </a:prstGeom>
        </p:spPr>
      </p:pic>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11473857" y="2850690"/>
            <a:ext cx="336550" cy="537468"/>
          </a:xfrm>
          <a:prstGeom prst="line">
            <a:avLst/>
          </a:prstGeom>
          <a:noFill/>
          <a:ln w="133350">
            <a:solidFill>
              <a:srgbClr val="FF0000"/>
            </a:solidFill>
            <a:round/>
            <a:headEnd/>
            <a:tailEnd/>
          </a:ln>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11453788" y="2861566"/>
            <a:ext cx="315506" cy="530423"/>
          </a:xfrm>
          <a:prstGeom prst="line">
            <a:avLst/>
          </a:prstGeom>
          <a:noFill/>
          <a:ln w="133350">
            <a:solidFill>
              <a:srgbClr val="FF0000"/>
            </a:solidFill>
            <a:round/>
            <a:headEnd/>
            <a:tailEnd/>
          </a:ln>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pic>
        <p:nvPicPr>
          <p:cNvPr id="5" name="Picture 4">
            <a:extLst>
              <a:ext uri="{FF2B5EF4-FFF2-40B4-BE49-F238E27FC236}">
                <a16:creationId xmlns:a16="http://schemas.microsoft.com/office/drawing/2014/main" id="{B144ECC3-0397-2014-4382-EAC1F91A58F0}"/>
              </a:ext>
            </a:extLst>
          </p:cNvPr>
          <p:cNvPicPr>
            <a:picLocks noChangeAspect="1"/>
          </p:cNvPicPr>
          <p:nvPr/>
        </p:nvPicPr>
        <p:blipFill>
          <a:blip r:embed="rId4"/>
          <a:stretch>
            <a:fillRect/>
          </a:stretch>
        </p:blipFill>
        <p:spPr>
          <a:xfrm>
            <a:off x="8717279" y="3890555"/>
            <a:ext cx="3326036" cy="2028273"/>
          </a:xfrm>
          <a:prstGeom prst="rect">
            <a:avLst/>
          </a:prstGeom>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387249" y="5276768"/>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r" defTabSz="914400" rtl="1"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TextBox 1">
            <a:extLst>
              <a:ext uri="{FF2B5EF4-FFF2-40B4-BE49-F238E27FC236}">
                <a16:creationId xmlns:a16="http://schemas.microsoft.com/office/drawing/2014/main" id="{B75D1CF6-EBE9-8EE4-BE1A-5D732EE535CB}"/>
              </a:ext>
            </a:extLst>
          </p:cNvPr>
          <p:cNvSpPr txBox="1"/>
          <p:nvPr/>
        </p:nvSpPr>
        <p:spPr>
          <a:xfrm>
            <a:off x="8795303" y="5302157"/>
            <a:ext cx="1855280" cy="430887"/>
          </a:xfrm>
          <a:prstGeom prst="rect">
            <a:avLst/>
          </a:prstGeom>
          <a:solidFill>
            <a:schemeClr val="bg1"/>
          </a:solidFill>
        </p:spPr>
        <p:txBody>
          <a:bodyPr wrap="square" rtlCol="0">
            <a:spAutoFit/>
          </a:bodyPr>
          <a:lstStyle/>
          <a:p>
            <a:pPr algn="ctr" rtl="1"/>
            <a:r>
              <a:rPr lang="en-US" sz="1050" dirty="0"/>
              <a:t>قم بضبط سرعتك وفقًا لظروف الطريق ذات الصلة</a:t>
            </a:r>
          </a:p>
        </p:txBody>
      </p:sp>
      <p:sp>
        <p:nvSpPr>
          <p:cNvPr id="6" name="TextBox 5">
            <a:extLst>
              <a:ext uri="{FF2B5EF4-FFF2-40B4-BE49-F238E27FC236}">
                <a16:creationId xmlns:a16="http://schemas.microsoft.com/office/drawing/2014/main" id="{C512CBAE-CE4D-92A6-AEB3-D85C3B44826C}"/>
              </a:ext>
            </a:extLst>
          </p:cNvPr>
          <p:cNvSpPr txBox="1"/>
          <p:nvPr/>
        </p:nvSpPr>
        <p:spPr>
          <a:xfrm>
            <a:off x="455776" y="6099446"/>
            <a:ext cx="8087333" cy="584775"/>
          </a:xfrm>
          <a:prstGeom prst="rect">
            <a:avLst/>
          </a:prstGeom>
          <a:solidFill>
            <a:schemeClr val="accent1"/>
          </a:solidFill>
        </p:spPr>
        <p:txBody>
          <a:bodyPr wrap="square" rtlCol="0">
            <a:spAutoFit/>
          </a:bodyPr>
          <a:lstStyle/>
          <a:p>
            <a:pPr marL="0" marR="0" lvl="0" indent="0" algn="ctr" defTabSz="914400" rtl="1"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00"/>
                </a:solidFill>
                <a:effectLst/>
                <a:uLnTx/>
                <a:uFillTx/>
                <a:latin typeface="Tahoma" pitchFamily="34" charset="0"/>
                <a:ea typeface="MS PGothic" pitchFamily="34" charset="-128"/>
                <a:cs typeface="+mn-cs"/>
              </a:rPr>
              <a:t>تأكد من أن السائقين يقيمون الطريق ويضبطون سرعتهم وفقًا لظروف الطريق، وليس الالتزام الصارم بالحد الأقصى للسرعة المسموح بها</a:t>
            </a:r>
          </a:p>
        </p:txBody>
      </p:sp>
    </p:spTree>
    <p:extLst>
      <p:ext uri="{BB962C8B-B14F-4D97-AF65-F5344CB8AC3E}">
        <p14:creationId xmlns:p14="http://schemas.microsoft.com/office/powerpoint/2010/main" val="2572051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355884" y="-6892"/>
            <a:ext cx="11766395" cy="453582"/>
          </a:xfrm>
          <a:solidFill>
            <a:srgbClr val="FFC000"/>
          </a:solidFill>
        </p:spPr>
        <p:txBody>
          <a:bodyPr>
            <a:normAutofit fontScale="90000"/>
          </a:bodyPr>
          <a:lstStyle/>
          <a:p>
            <a:pPr algn="ctr" rtl="1"/>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التعلم الفعال</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lgn="r" rtl="1">
              <a:defRPr/>
            </a:pPr>
            <a:r>
              <a:rPr lang="en-US" sz="1400" b="1" dirty="0">
                <a:latin typeface="Tahoma" pitchFamily="34" charset="0"/>
              </a:rPr>
              <a:t>للتأكد من ترجمة التعلم إلى أنشطة الموقع اليومية، يرجى الإجابة على الأسئلة أدناه:</a:t>
            </a:r>
          </a:p>
        </p:txBody>
      </p:sp>
      <p:sp>
        <p:nvSpPr>
          <p:cNvPr id="7" name="Rectangle 6">
            <a:extLst>
              <a:ext uri="{FF2B5EF4-FFF2-40B4-BE49-F238E27FC236}">
                <a16:creationId xmlns:a16="http://schemas.microsoft.com/office/drawing/2014/main" id="{4D883F2B-B3CE-4AB4-AB99-0AA90A5717A9}"/>
              </a:ext>
            </a:extLst>
          </p:cNvPr>
          <p:cNvSpPr/>
          <p:nvPr/>
        </p:nvSpPr>
        <p:spPr>
          <a:xfrm>
            <a:off x="425606" y="1680481"/>
            <a:ext cx="11134492" cy="4161973"/>
          </a:xfrm>
          <a:prstGeom prst="rect">
            <a:avLst/>
          </a:prstGeom>
        </p:spPr>
        <p:txBody>
          <a:bodyPr wrap="square">
            <a:spAutoFit/>
          </a:bodyPr>
          <a:lstStyle/>
          <a:p>
            <a:pPr marL="342900" indent="-342900" algn="r" rtl="1">
              <a:defRPr/>
            </a:pPr>
            <a:r>
              <a:rPr lang="en-US" b="1" dirty="0" err="1">
                <a:solidFill>
                  <a:srgbClr val="0000FF"/>
                </a:solidFill>
                <a:latin typeface="Tahoma" pitchFamily="34" charset="0"/>
              </a:rPr>
              <a:t>كيف</a:t>
            </a:r>
            <a:r>
              <a:rPr lang="ar-OM" b="1" dirty="0">
                <a:solidFill>
                  <a:srgbClr val="0000FF"/>
                </a:solidFill>
                <a:latin typeface="Tahoma" pitchFamily="34" charset="0"/>
              </a:rPr>
              <a:t> </a:t>
            </a:r>
            <a:r>
              <a:rPr lang="ar-OM" b="1" dirty="0">
                <a:solidFill>
                  <a:schemeClr val="tx1">
                    <a:lumMod val="95000"/>
                    <a:lumOff val="5000"/>
                  </a:schemeClr>
                </a:solidFill>
                <a:latin typeface="Tahoma" pitchFamily="34" charset="0"/>
              </a:rPr>
              <a:t>يمكن</a:t>
            </a:r>
            <a:r>
              <a:rPr lang="en-US" b="1" dirty="0">
                <a:latin typeface="Tahoma" pitchFamily="34" charset="0"/>
              </a:rPr>
              <a:t> </a:t>
            </a:r>
            <a:r>
              <a:rPr lang="ar-OM" b="1" dirty="0">
                <a:latin typeface="Tahoma" pitchFamily="34" charset="0"/>
              </a:rPr>
              <a:t>تطبيق</a:t>
            </a:r>
            <a:r>
              <a:rPr lang="en-US" b="1" dirty="0">
                <a:latin typeface="Tahoma" pitchFamily="34" charset="0"/>
              </a:rPr>
              <a:t> </a:t>
            </a:r>
            <a:r>
              <a:rPr lang="ar-OM" b="1" dirty="0">
                <a:latin typeface="Tahoma" pitchFamily="34" charset="0"/>
              </a:rPr>
              <a:t>الدروس المستفادة</a:t>
            </a:r>
            <a:r>
              <a:rPr lang="en-US" b="1" dirty="0">
                <a:latin typeface="Tahoma" pitchFamily="34" charset="0"/>
              </a:rPr>
              <a:t> في الموقع؟</a:t>
            </a:r>
            <a:endParaRPr lang="en-US" dirty="0">
              <a:latin typeface="Tahoma" pitchFamily="34" charset="0"/>
            </a:endParaRPr>
          </a:p>
          <a:p>
            <a:pPr marL="342900" indent="-342900" algn="r" rtl="1">
              <a:defRPr/>
            </a:pPr>
            <a:endParaRPr lang="en-US" sz="1600" dirty="0">
              <a:solidFill>
                <a:srgbClr val="000000"/>
              </a:solidFill>
              <a:latin typeface="Calibri" panose="020F0502020204030204" pitchFamily="34" charset="0"/>
            </a:endParaRPr>
          </a:p>
          <a:p>
            <a:pPr algn="r" rtl="1">
              <a:defRPr/>
            </a:pPr>
            <a:endParaRPr lang="en-US" sz="1600" dirty="0">
              <a:solidFill>
                <a:srgbClr val="0033CC"/>
              </a:solidFill>
              <a:latin typeface="Calibri" panose="020F0502020204030204" pitchFamily="34" charset="0"/>
              <a:sym typeface="Wingdings" pitchFamily="2" charset="2"/>
            </a:endParaRPr>
          </a:p>
          <a:p>
            <a:pPr marL="342900" indent="-342900" algn="r" rtl="1">
              <a:buFont typeface="+mj-lt"/>
              <a:buAutoNum type="arabicPeriod"/>
              <a:defRPr/>
            </a:pPr>
            <a:r>
              <a:rPr lang="en-US" sz="1600" dirty="0">
                <a:solidFill>
                  <a:srgbClr val="0033CC"/>
                </a:solidFill>
                <a:latin typeface="Calibri" panose="020F0502020204030204" pitchFamily="34" charset="0"/>
                <a:sym typeface="Wingdings" pitchFamily="2" charset="2"/>
              </a:rPr>
              <a:t>إطلاق حملة سلامة مرورية لجميع السائقين؛ للتركيز على حالة الطريق لضبط سرعتك حسب حالة الطريق وليس حسب حدود السرعة على الطريق.</a:t>
            </a:r>
          </a:p>
          <a:p>
            <a:pPr marL="342900" indent="-342900" algn="r" rtl="1">
              <a:buFont typeface="+mj-lt"/>
              <a:buAutoNum type="arabicPeriod"/>
              <a:defRPr/>
            </a:pPr>
            <a:r>
              <a:rPr lang="en-US" sz="1600" dirty="0">
                <a:solidFill>
                  <a:srgbClr val="0033CC"/>
                </a:solidFill>
                <a:latin typeface="Calibri" panose="020F0502020204030204" pitchFamily="34" charset="0"/>
                <a:sym typeface="Wingdings" pitchFamily="2" charset="2"/>
              </a:rPr>
              <a:t>تم دمج نظام IVMS مع </a:t>
            </a:r>
            <a:r>
              <a:rPr lang="en-US" sz="1600" dirty="0" err="1">
                <a:solidFill>
                  <a:srgbClr val="0033CC"/>
                </a:solidFill>
                <a:latin typeface="Calibri" panose="020F0502020204030204" pitchFamily="34" charset="0"/>
                <a:sym typeface="Wingdings" pitchFamily="2" charset="2"/>
              </a:rPr>
              <a:t>برنامج</a:t>
            </a:r>
            <a:r>
              <a:rPr lang="en-US" sz="1600" dirty="0">
                <a:solidFill>
                  <a:srgbClr val="0033CC"/>
                </a:solidFill>
                <a:latin typeface="Calibri" panose="020F0502020204030204" pitchFamily="34" charset="0"/>
                <a:sym typeface="Wingdings" pitchFamily="2" charset="2"/>
              </a:rPr>
              <a:t> HSE للحصول على تتبع وإخطار فعال وفوري في حالة تغيير السائق لمساره</a:t>
            </a:r>
          </a:p>
          <a:p>
            <a:pPr marL="342900" indent="-342900" algn="r" rtl="1">
              <a:buFont typeface="+mj-lt"/>
              <a:buAutoNum type="arabicPeriod"/>
              <a:defRPr/>
            </a:pPr>
            <a:r>
              <a:rPr lang="en-US" sz="1600" dirty="0">
                <a:solidFill>
                  <a:srgbClr val="0033CC"/>
                </a:solidFill>
                <a:latin typeface="Calibri" panose="020F0502020204030204" pitchFamily="34" charset="0"/>
              </a:rPr>
              <a:t>يجب على جميع السائقين تقييم حالة الطريق والإبلاغ عنها إلى قسم الجودة والصحة والسلامة والبيئة حتى يتمكنوا من معالجة المشكلة مع العميل.</a:t>
            </a:r>
          </a:p>
          <a:p>
            <a:pPr algn="r" rtl="1">
              <a:defRPr/>
            </a:pPr>
            <a:endParaRPr lang="en-US" sz="1600" dirty="0">
              <a:solidFill>
                <a:srgbClr val="0033CC"/>
              </a:solidFill>
              <a:latin typeface="Calibri" panose="020F0502020204030204" pitchFamily="34" charset="0"/>
            </a:endParaRPr>
          </a:p>
          <a:p>
            <a:pPr algn="r" rtl="1">
              <a:defRPr/>
            </a:pPr>
            <a:r>
              <a:rPr lang="en-US" b="1" dirty="0" err="1">
                <a:solidFill>
                  <a:srgbClr val="0000FF"/>
                </a:solidFill>
                <a:latin typeface="Tahoma" pitchFamily="34" charset="0"/>
              </a:rPr>
              <a:t>كيف</a:t>
            </a:r>
            <a:r>
              <a:rPr lang="ar-OM" b="1" dirty="0">
                <a:solidFill>
                  <a:srgbClr val="0000FF"/>
                </a:solidFill>
                <a:latin typeface="Tahoma" pitchFamily="34" charset="0"/>
              </a:rPr>
              <a:t> </a:t>
            </a:r>
            <a:r>
              <a:rPr lang="ar-OM" b="1" dirty="0">
                <a:solidFill>
                  <a:schemeClr val="tx1">
                    <a:lumMod val="95000"/>
                    <a:lumOff val="5000"/>
                  </a:schemeClr>
                </a:solidFill>
                <a:latin typeface="Tahoma" pitchFamily="34" charset="0"/>
              </a:rPr>
              <a:t>يمكن الحفاظ على </a:t>
            </a:r>
            <a:r>
              <a:rPr lang="ar-OM" b="1" dirty="0">
                <a:latin typeface="Tahoma" pitchFamily="34" charset="0"/>
              </a:rPr>
              <a:t>سلامة</a:t>
            </a:r>
            <a:r>
              <a:rPr lang="en-US" b="1" dirty="0">
                <a:latin typeface="Tahoma" pitchFamily="34" charset="0"/>
              </a:rPr>
              <a:t> </a:t>
            </a:r>
            <a:r>
              <a:rPr lang="en-US" b="1" dirty="0" err="1">
                <a:latin typeface="Tahoma" pitchFamily="34" charset="0"/>
              </a:rPr>
              <a:t>العمل</a:t>
            </a:r>
            <a:r>
              <a:rPr lang="ar-OM" b="1" dirty="0">
                <a:latin typeface="Tahoma" pitchFamily="34" charset="0"/>
              </a:rPr>
              <a:t> وعدم تكرار الحادث</a:t>
            </a:r>
            <a:r>
              <a:rPr lang="en-US" b="1" dirty="0">
                <a:latin typeface="Tahoma" pitchFamily="34" charset="0"/>
              </a:rPr>
              <a:t>؟</a:t>
            </a:r>
          </a:p>
          <a:p>
            <a:pPr marL="342900" indent="-342900" algn="r" rtl="1">
              <a:buFont typeface="+mj-lt"/>
              <a:buAutoNum type="arabicPeriod"/>
              <a:defRPr/>
            </a:pPr>
            <a:endParaRPr lang="en-US" sz="1600" dirty="0">
              <a:solidFill>
                <a:srgbClr val="0033CC"/>
              </a:solidFill>
              <a:latin typeface="Calibri" panose="020F0502020204030204" pitchFamily="34" charset="0"/>
              <a:sym typeface="Wingdings" pitchFamily="2" charset="2"/>
            </a:endParaRPr>
          </a:p>
          <a:p>
            <a:pPr marL="342900" indent="-342900" algn="r" rtl="1">
              <a:buFont typeface="+mj-lt"/>
              <a:buAutoNum type="arabicPeriod"/>
              <a:defRPr/>
            </a:pPr>
            <a:r>
              <a:rPr lang="en-US" sz="1600" dirty="0">
                <a:solidFill>
                  <a:srgbClr val="0033CC"/>
                </a:solidFill>
                <a:latin typeface="Calibri" panose="020F0502020204030204" pitchFamily="34" charset="0"/>
                <a:sym typeface="Wingdings" pitchFamily="2" charset="2"/>
              </a:rPr>
              <a:t>التدريب </a:t>
            </a:r>
            <a:r>
              <a:rPr lang="en-US" sz="1600" dirty="0" err="1">
                <a:solidFill>
                  <a:srgbClr val="0033CC"/>
                </a:solidFill>
                <a:latin typeface="Calibri" panose="020F0502020204030204" pitchFamily="34" charset="0"/>
                <a:sym typeface="Wingdings" pitchFamily="2" charset="2"/>
              </a:rPr>
              <a:t>المنتظم</a:t>
            </a:r>
            <a:r>
              <a:rPr lang="en-US" sz="1600" dirty="0">
                <a:solidFill>
                  <a:srgbClr val="0033CC"/>
                </a:solidFill>
                <a:latin typeface="Calibri" panose="020F0502020204030204" pitchFamily="34" charset="0"/>
                <a:sym typeface="Wingdings" pitchFamily="2" charset="2"/>
              </a:rPr>
              <a:t> و</a:t>
            </a:r>
            <a:r>
              <a:rPr lang="ar-OM" sz="1600" dirty="0">
                <a:solidFill>
                  <a:srgbClr val="0033CC"/>
                </a:solidFill>
                <a:latin typeface="Calibri" panose="020F0502020204030204" pitchFamily="34" charset="0"/>
                <a:sym typeface="Wingdings" pitchFamily="2" charset="2"/>
              </a:rPr>
              <a:t>تجديده قبل الانتهاء</a:t>
            </a:r>
            <a:r>
              <a:rPr lang="en-US" sz="1600" dirty="0">
                <a:solidFill>
                  <a:srgbClr val="0033CC"/>
                </a:solidFill>
                <a:latin typeface="Calibri" panose="020F0502020204030204" pitchFamily="34" charset="0"/>
                <a:sym typeface="Wingdings" pitchFamily="2" charset="2"/>
              </a:rPr>
              <a:t>.</a:t>
            </a:r>
          </a:p>
          <a:p>
            <a:pPr marL="342900" indent="-342900" algn="r" rtl="1">
              <a:buFont typeface="+mj-lt"/>
              <a:buAutoNum type="arabicPeriod"/>
              <a:defRPr/>
            </a:pPr>
            <a:r>
              <a:rPr lang="en-US" sz="1600" dirty="0">
                <a:solidFill>
                  <a:srgbClr val="0033CC"/>
                </a:solidFill>
                <a:latin typeface="Calibri" panose="020F0502020204030204" pitchFamily="34" charset="0"/>
                <a:sym typeface="Wingdings" pitchFamily="2" charset="2"/>
              </a:rPr>
              <a:t>مراقبة سلوك السائقين بشكل مستمر باستخدام نظام مراقبة حركة المرور الداخلية (IVMS) وتقديم ملاحظات منتظمة. تنفيذ نظام الإبلاغ عن حالة الطرق والتأكد من تشجيع السائقين على الإبلاغ عن أي مشكلات على الفور.</a:t>
            </a:r>
          </a:p>
          <a:p>
            <a:pPr algn="r" rtl="1">
              <a:defRPr/>
            </a:pPr>
            <a:endParaRPr lang="en-US" sz="1600" dirty="0">
              <a:solidFill>
                <a:srgbClr val="0033CC"/>
              </a:solidFill>
              <a:latin typeface="Calibri" panose="020F0502020204030204" pitchFamily="34" charset="0"/>
              <a:sym typeface="Wingdings" pitchFamily="2" charset="2"/>
            </a:endParaRPr>
          </a:p>
          <a:p>
            <a:pPr algn="r" rtl="1">
              <a:lnSpc>
                <a:spcPct val="107000"/>
              </a:lnSpc>
              <a:spcBef>
                <a:spcPts val="200"/>
              </a:spcBef>
              <a:spcAft>
                <a:spcPts val="200"/>
              </a:spcAft>
            </a:pPr>
            <a:endParaRPr lang="en-US" sz="1600" dirty="0">
              <a:effectLst/>
              <a:latin typeface="Calibri" panose="020F0502020204030204" pitchFamily="34" charset="0"/>
            </a:endParaRPr>
          </a:p>
          <a:p>
            <a:pPr algn="r" rtl="1">
              <a:defRPr/>
            </a:pPr>
            <a:endParaRPr lang="en-US" sz="1600" dirty="0">
              <a:solidFill>
                <a:srgbClr val="0033CC"/>
              </a:solidFill>
              <a:latin typeface="Calibri" panose="020F0502020204030204" pitchFamily="34" charset="0"/>
              <a:sym typeface="Wingdings" pitchFamily="2" charset="2"/>
            </a:endParaRPr>
          </a:p>
          <a:p>
            <a:pPr algn="r" rtl="1">
              <a:defRPr/>
            </a:pPr>
            <a:endParaRPr lang="en-US" sz="1600" dirty="0">
              <a:solidFill>
                <a:srgbClr val="0033CC"/>
              </a:solidFill>
              <a:latin typeface="Calibri" panose="020F0502020204030204" pitchFamily="34" charset="0"/>
              <a:sym typeface="Wingdings" pitchFamily="2" charset="2"/>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07777"/>
          </a:xfrm>
          <a:prstGeom prst="rect">
            <a:avLst/>
          </a:prstGeom>
          <a:noFill/>
          <a:ln w="9525">
            <a:noFill/>
            <a:miter lim="800000"/>
            <a:headEnd/>
            <a:tailEnd/>
          </a:ln>
        </p:spPr>
        <p:txBody>
          <a:bodyPr wrap="square">
            <a:spAutoFit/>
          </a:bodyPr>
          <a:lstStyle/>
          <a:p>
            <a:pPr marL="114300" marR="0" lvl="0" indent="-114300" algn="r" defTabSz="914400" rtl="1"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err="1">
                <a:ln>
                  <a:noFill/>
                </a:ln>
                <a:solidFill>
                  <a:prstClr val="black"/>
                </a:solidFill>
                <a:effectLst/>
                <a:uLnTx/>
                <a:uFillTx/>
                <a:latin typeface="Tahoma" pitchFamily="34" charset="0"/>
                <a:ea typeface="+mn-ea"/>
                <a:cs typeface="+mn-cs"/>
              </a:rPr>
              <a:t>تاري</a:t>
            </a:r>
            <a:r>
              <a:rPr kumimoji="0" lang="ar-OM" sz="1400" b="1" i="0" u="none" strike="noStrike" kern="1200" cap="none" spc="0" normalizeH="0" baseline="0" noProof="0" dirty="0">
                <a:ln>
                  <a:noFill/>
                </a:ln>
                <a:solidFill>
                  <a:prstClr val="black"/>
                </a:solidFill>
                <a:effectLst/>
                <a:uLnTx/>
                <a:uFillTx/>
                <a:latin typeface="Tahoma" pitchFamily="34" charset="0"/>
                <a:ea typeface="+mn-ea"/>
                <a:cs typeface="+mn-cs"/>
              </a:rPr>
              <a:t>خ : 26-07-2024                          رقم البلاغ : 1168704                               النمط: حادث تدهور المركبة                        الخطورة المحتملة :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B4P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Tree>
    <p:extLst>
      <p:ext uri="{BB962C8B-B14F-4D97-AF65-F5344CB8AC3E}">
        <p14:creationId xmlns:p14="http://schemas.microsoft.com/office/powerpoint/2010/main" val="28582792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93012</DocId>
    <ImageCreateDate xmlns="4880E4F8-4B7D-4BDD-91E3-E10D47036ECA" xsi:nil="true"/>
    <wic_System_Copyright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s>
</ds:datastoreItem>
</file>

<file path=customXml/itemProps2.xml><?xml version="1.0" encoding="utf-8"?>
<ds:datastoreItem xmlns:ds="http://schemas.openxmlformats.org/officeDocument/2006/customXml" ds:itemID="{0D392634-0E0B-4060-915E-E2FE7290EB10}"/>
</file>

<file path=customXml/itemProps3.xml><?xml version="1.0" encoding="utf-8"?>
<ds:datastoreItem xmlns:ds="http://schemas.openxmlformats.org/officeDocument/2006/customXml" ds:itemID="{5643A46C-72B3-4012-8CB2-E0E23D8B71D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TM02892315[[fn=Wisp]]</Template>
  <TotalTime>6019</TotalTime>
  <Words>1994</Words>
  <Application>Microsoft Office PowerPoint</Application>
  <PresentationFormat>Widescreen</PresentationFormat>
  <Paragraphs>172</Paragraphs>
  <Slides>6</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MS PGothic</vt:lpstr>
      <vt:lpstr>宋体</vt:lpstr>
      <vt:lpstr>Aptos</vt:lpstr>
      <vt:lpstr>Arial</vt:lpstr>
      <vt:lpstr>Calibri</vt:lpstr>
      <vt:lpstr>Calibri Light</vt:lpstr>
      <vt:lpstr>Segoe UI</vt:lpstr>
      <vt:lpstr>Tahoma</vt:lpstr>
      <vt:lpstr>Times New Roman</vt:lpstr>
      <vt:lpstr>Office Theme</vt:lpstr>
      <vt:lpstr>PowerPoint Presentation</vt:lpstr>
      <vt:lpstr>   Effective Learning   </vt:lpstr>
      <vt:lpstr>   Effective Learning   </vt:lpstr>
      <vt:lpstr>   Effective Learning   </vt:lpstr>
      <vt:lpstr>PowerPoint Presentation</vt:lpstr>
      <vt:lpstr>   التعلم الفعال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HiPo_19 MVI RO</dc:title>
  <dc:creator>nazar@umsoman.com</dc:creator>
  <cp:lastModifiedBy>Masroori, Ahmed MSE31</cp:lastModifiedBy>
  <cp:revision>297</cp:revision>
  <dcterms:created xsi:type="dcterms:W3CDTF">2018-09-24T07:27:56Z</dcterms:created>
  <dcterms:modified xsi:type="dcterms:W3CDTF">2026-06-24T05:58:13Z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