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52" r:id="rId5"/>
    <p:sldMasterId id="2147483666" r:id="rId6"/>
    <p:sldMasterId id="2147483668" r:id="rId7"/>
    <p:sldMasterId id="2147483683" r:id="rId8"/>
    <p:sldMasterId id="2147483686" r:id="rId9"/>
  </p:sldMasterIdLst>
  <p:notesMasterIdLst>
    <p:notesMasterId r:id="rId14"/>
  </p:notesMasterIdLst>
  <p:sldIdLst>
    <p:sldId id="2147482468" r:id="rId10"/>
    <p:sldId id="350" r:id="rId11"/>
    <p:sldId id="2147482469" r:id="rId12"/>
    <p:sldId id="35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8DA707-44F7-424C-B2B3-AA2F74BCB359}" v="58" dt="2024-08-14T11:08:14.1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1" autoAdjust="0"/>
    <p:restoredTop sz="96357" autoAdjust="0"/>
  </p:normalViewPr>
  <p:slideViewPr>
    <p:cSldViewPr snapToGrid="0">
      <p:cViewPr varScale="1">
        <p:scale>
          <a:sx n="111" d="100"/>
          <a:sy n="111" d="100"/>
        </p:scale>
        <p:origin x="7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1.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87147-586A-4052-A356-E9DCA053576C}" type="datetimeFigureOut">
              <a:rPr lang="en-US" smtClean="0"/>
              <a:t>24/06/2026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1D23AF-98A3-47EA-9CAC-B615BF5372B4}" type="slidenum">
              <a:rPr lang="en-US" smtClean="0"/>
              <a:t>‹#›</a:t>
            </a:fld>
            <a:endParaRPr lang="en-US"/>
          </a:p>
        </p:txBody>
      </p:sp>
    </p:spTree>
    <p:extLst>
      <p:ext uri="{BB962C8B-B14F-4D97-AF65-F5344CB8AC3E}">
        <p14:creationId xmlns:p14="http://schemas.microsoft.com/office/powerpoint/2010/main" val="2836309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0865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98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4.emf"/><Relationship Id="rId4" Type="http://schemas.openxmlformats.org/officeDocument/2006/relationships/tags" Target="../tags/tag4.xml"/><Relationship Id="rId9" Type="http://schemas.openxmlformats.org/officeDocument/2006/relationships/oleObject" Target="../embeddings/oleObject1.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4.emf"/><Relationship Id="rId4" Type="http://schemas.openxmlformats.org/officeDocument/2006/relationships/tags" Target="../tags/tag11.xml"/><Relationship Id="rId9"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631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393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540424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519011"/>
            <a:ext cx="11082528" cy="384721"/>
          </a:xfrm>
        </p:spPr>
        <p:txBody>
          <a:bodyPr vert="horz" wrap="square" lIns="0" tIns="0" rIns="0" bIns="0" rtlCol="0" anchor="b" anchorCtr="0">
            <a:spAutoFit/>
          </a:bodyPr>
          <a:lstStyle>
            <a:lvl1pPr>
              <a:defRPr lang="en-US" dirty="0">
                <a:latin typeface="Arial" panose="020B0604020202020204" pitchFamily="34" charset="0"/>
                <a:cs typeface="Arial" panose="020B0604020202020204" pitchFamily="34" charset="0"/>
                <a:sym typeface="Arial" panose="020B0604020202020204" pitchFamily="34" charset="0"/>
              </a:defRPr>
            </a:lvl1pPr>
          </a:lstStyle>
          <a:p>
            <a:pPr lvl="0"/>
            <a:r>
              <a:rPr lang="en-US"/>
              <a:t>Click to edit Master title style</a:t>
            </a:r>
            <a:endParaRPr lang="en-US"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554736" y="903861"/>
            <a:ext cx="11082528" cy="276999"/>
          </a:xfrm>
          <a:prstGeom prst="rect">
            <a:avLst/>
          </a:prstGeom>
        </p:spPr>
        <p:txBody>
          <a:bodyPr vert="horz" wrap="square" lIns="0" tIns="0" rIns="0" bIns="0" rtlCol="0">
            <a:spAutoFit/>
          </a:bodyPr>
          <a:lstStyle>
            <a:lvl1pPr>
              <a:defRPr lang="en-US" sz="1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Arial" panose="020B0604020202020204" pitchFamily="34" charset="0"/>
                <a:ea typeface="+mn-ea"/>
                <a:cs typeface="Arial" panose="020B0604020202020204" pitchFamily="34" charset="0"/>
                <a:sym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6"/>
            </p:custDataLst>
          </p:nvPr>
        </p:nvSpPr>
        <p:spPr>
          <a:xfrm>
            <a:off x="554734" y="6498754"/>
            <a:ext cx="1005840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latin typeface="Arial" panose="020B0604020202020204" pitchFamily="34" charset="0"/>
                <a:cs typeface="Arial" panose="020B0604020202020204" pitchFamily="34" charset="0"/>
                <a:sym typeface="Arial" panose="020B06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dirty="0"/>
              <a:t>Add tracker</a:t>
            </a:r>
          </a:p>
        </p:txBody>
      </p:sp>
    </p:spTree>
    <p:extLst>
      <p:ext uri="{BB962C8B-B14F-4D97-AF65-F5344CB8AC3E}">
        <p14:creationId xmlns:p14="http://schemas.microsoft.com/office/powerpoint/2010/main" val="423814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170742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351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113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142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16490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24690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397477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32425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71571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51100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025427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694296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6852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466185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1670149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540424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519011"/>
            <a:ext cx="11082528" cy="384721"/>
          </a:xfrm>
        </p:spPr>
        <p:txBody>
          <a:bodyPr vert="horz" wrap="square" lIns="0" tIns="0" rIns="0" bIns="0" rtlCol="0" anchor="b" anchorCtr="0">
            <a:spAutoFit/>
          </a:bodyPr>
          <a:lstStyle>
            <a:lvl1pPr>
              <a:defRPr lang="en-US" dirty="0">
                <a:latin typeface="Arial" panose="020B0604020202020204" pitchFamily="34" charset="0"/>
                <a:cs typeface="Arial" panose="020B0604020202020204" pitchFamily="34" charset="0"/>
                <a:sym typeface="Arial" panose="020B0604020202020204" pitchFamily="34" charset="0"/>
              </a:defRPr>
            </a:lvl1pPr>
          </a:lstStyle>
          <a:p>
            <a:pPr lvl="0"/>
            <a:r>
              <a:rPr lang="en-US"/>
              <a:t>Click to edit Master title style</a:t>
            </a:r>
            <a:endParaRPr lang="en-US"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554736" y="903861"/>
            <a:ext cx="11082528" cy="276999"/>
          </a:xfrm>
          <a:prstGeom prst="rect">
            <a:avLst/>
          </a:prstGeom>
        </p:spPr>
        <p:txBody>
          <a:bodyPr vert="horz" wrap="square" lIns="0" tIns="0" rIns="0" bIns="0" rtlCol="0">
            <a:spAutoFit/>
          </a:bodyPr>
          <a:lstStyle>
            <a:lvl1pPr>
              <a:defRPr lang="en-US" sz="1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Arial" panose="020B0604020202020204" pitchFamily="34" charset="0"/>
                <a:ea typeface="+mn-ea"/>
                <a:cs typeface="Arial" panose="020B0604020202020204" pitchFamily="34" charset="0"/>
                <a:sym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6"/>
            </p:custDataLst>
          </p:nvPr>
        </p:nvSpPr>
        <p:spPr>
          <a:xfrm>
            <a:off x="554734" y="6498754"/>
            <a:ext cx="1005840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latin typeface="Arial" panose="020B0604020202020204" pitchFamily="34" charset="0"/>
                <a:cs typeface="Arial" panose="020B0604020202020204" pitchFamily="34" charset="0"/>
                <a:sym typeface="Arial" panose="020B06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dirty="0"/>
              <a:t>Add tracker</a:t>
            </a:r>
          </a:p>
        </p:txBody>
      </p:sp>
    </p:spTree>
    <p:extLst>
      <p:ext uri="{BB962C8B-B14F-4D97-AF65-F5344CB8AC3E}">
        <p14:creationId xmlns:p14="http://schemas.microsoft.com/office/powerpoint/2010/main" val="12198511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6.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6" Type="http://schemas.openxmlformats.org/officeDocument/2006/relationships/image" Target="../media/image7.emf"/><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6.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5.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11839DCF-D989-4631-A80C-40FBE15041AE}"/>
              </a:ext>
            </a:extLst>
          </p:cNvPr>
          <p:cNvPicPr>
            <a:picLocks noChangeAspect="1"/>
          </p:cNvPicPr>
          <p:nvPr userDrawn="1"/>
        </p:nvPicPr>
        <p:blipFill>
          <a:blip r:embed="rId3" cstate="email">
            <a:alphaModFix amt="50000"/>
            <a:extLst>
              <a:ext uri="{28A0092B-C50C-407E-A947-70E740481C1C}">
                <a14:useLocalDpi xmlns:a14="http://schemas.microsoft.com/office/drawing/2010/main"/>
              </a:ext>
            </a:extLst>
          </a:blip>
          <a:stretch>
            <a:fillRect/>
          </a:stretch>
        </p:blipFill>
        <p:spPr>
          <a:xfrm>
            <a:off x="0" y="-2349"/>
            <a:ext cx="12192000" cy="6858000"/>
          </a:xfrm>
          <a:prstGeom prst="rect">
            <a:avLst/>
          </a:prstGeom>
        </p:spPr>
      </p:pic>
      <p:pic>
        <p:nvPicPr>
          <p:cNvPr id="8" name="Picture 7" descr="A picture containing text, clipart, night sky&#10;&#10;Description automatically generated">
            <a:extLst>
              <a:ext uri="{FF2B5EF4-FFF2-40B4-BE49-F238E27FC236}">
                <a16:creationId xmlns:a16="http://schemas.microsoft.com/office/drawing/2014/main" id="{DEBFAFB9-8ACA-48CB-9286-C130C5CE65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05800" y="322253"/>
            <a:ext cx="3567700" cy="583823"/>
          </a:xfrm>
          <a:prstGeom prst="rect">
            <a:avLst/>
          </a:prstGeom>
        </p:spPr>
      </p:pic>
      <p:pic>
        <p:nvPicPr>
          <p:cNvPr id="11" name="Picture 10">
            <a:extLst>
              <a:ext uri="{FF2B5EF4-FFF2-40B4-BE49-F238E27FC236}">
                <a16:creationId xmlns:a16="http://schemas.microsoft.com/office/drawing/2014/main" id="{F7209711-5AF8-400C-B798-A7D5481061E2}"/>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45155"/>
          <a:stretch/>
        </p:blipFill>
        <p:spPr>
          <a:xfrm>
            <a:off x="0" y="3036710"/>
            <a:ext cx="12192000" cy="3761289"/>
          </a:xfrm>
          <a:prstGeom prst="rect">
            <a:avLst/>
          </a:prstGeom>
        </p:spPr>
      </p:pic>
      <p:sp>
        <p:nvSpPr>
          <p:cNvPr id="12" name="Rectangle: Rounded Corners 11">
            <a:extLst>
              <a:ext uri="{FF2B5EF4-FFF2-40B4-BE49-F238E27FC236}">
                <a16:creationId xmlns:a16="http://schemas.microsoft.com/office/drawing/2014/main" id="{574EC2FE-1148-4167-8EFE-D32FF18EE788}"/>
              </a:ext>
            </a:extLst>
          </p:cNvPr>
          <p:cNvSpPr/>
          <p:nvPr userDrawn="1"/>
        </p:nvSpPr>
        <p:spPr>
          <a:xfrm rot="16200000">
            <a:off x="6032630" y="705370"/>
            <a:ext cx="126740" cy="12192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2BAA377-2DC6-4D8E-AE4B-97541DA9F037}"/>
              </a:ext>
            </a:extLst>
          </p:cNvPr>
          <p:cNvSpPr/>
          <p:nvPr userDrawn="1"/>
        </p:nvSpPr>
        <p:spPr>
          <a:xfrm flipV="1">
            <a:off x="1463479" y="2203078"/>
            <a:ext cx="4214832"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956753"/>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9B300163-31C8-485D-A759-376BD58AAC1B}"/>
              </a:ext>
            </a:extLst>
          </p:cNvPr>
          <p:cNvPicPr>
            <a:picLocks noChangeAspect="1"/>
          </p:cNvPicPr>
          <p:nvPr userDrawn="1"/>
        </p:nvPicPr>
        <p:blipFill>
          <a:blip r:embed="rId5" cstate="email">
            <a:alphaModFix amt="5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descr="A picture containing text, clipart, night sky&#10;&#10;Description automatically generated">
            <a:extLst>
              <a:ext uri="{FF2B5EF4-FFF2-40B4-BE49-F238E27FC236}">
                <a16:creationId xmlns:a16="http://schemas.microsoft.com/office/drawing/2014/main" id="{E2E13325-1694-4418-B699-069B75F1CA57}"/>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t="878" r="80303"/>
          <a:stretch/>
        </p:blipFill>
        <p:spPr>
          <a:xfrm>
            <a:off x="11376386" y="136518"/>
            <a:ext cx="702733" cy="578698"/>
          </a:xfrm>
          <a:prstGeom prst="rect">
            <a:avLst/>
          </a:prstGeom>
        </p:spPr>
      </p:pic>
      <p:sp>
        <p:nvSpPr>
          <p:cNvPr id="9" name="Rectangle: Rounded Corners 8">
            <a:extLst>
              <a:ext uri="{FF2B5EF4-FFF2-40B4-BE49-F238E27FC236}">
                <a16:creationId xmlns:a16="http://schemas.microsoft.com/office/drawing/2014/main" id="{F4D90D57-7AF9-41BD-A821-D535DA022EDD}"/>
              </a:ext>
            </a:extLst>
          </p:cNvPr>
          <p:cNvSpPr/>
          <p:nvPr userDrawn="1"/>
        </p:nvSpPr>
        <p:spPr>
          <a:xfrm rot="16200000">
            <a:off x="6032630" y="705370"/>
            <a:ext cx="126740" cy="12192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1B7BEF-73AA-46E8-8C61-60C9B04F260C}"/>
              </a:ext>
            </a:extLst>
          </p:cNvPr>
          <p:cNvSpPr/>
          <p:nvPr userDrawn="1"/>
        </p:nvSpPr>
        <p:spPr>
          <a:xfrm flipV="1">
            <a:off x="526502" y="1244248"/>
            <a:ext cx="384229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9676858"/>
      </p:ext>
    </p:extLst>
  </p:cSld>
  <p:clrMap bg1="lt1" tx1="dk1" bg2="lt2" tx2="dk2" accent1="accent1" accent2="accent2" accent3="accent3" accent4="accent4" accent5="accent5" accent6="accent6" hlink="hlink" folHlink="folHlink"/>
  <p:sldLayoutIdLst>
    <p:sldLayoutId id="2147483659" r:id="rId1"/>
    <p:sldLayoutId id="2147483670" r:id="rId2"/>
    <p:sldLayoutId id="214748371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B82B4002-7089-4F0B-97E4-EA518415DE93}"/>
              </a:ext>
            </a:extLst>
          </p:cNvPr>
          <p:cNvPicPr>
            <a:picLocks noChangeAspect="1"/>
          </p:cNvPicPr>
          <p:nvPr userDrawn="1"/>
        </p:nvPicPr>
        <p:blipFill>
          <a:blip r:embed="rId3" cstate="email">
            <a:alphaModFix amt="5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descr="A picture containing text, clipart, night sky&#10;&#10;Description automatically generated">
            <a:extLst>
              <a:ext uri="{FF2B5EF4-FFF2-40B4-BE49-F238E27FC236}">
                <a16:creationId xmlns:a16="http://schemas.microsoft.com/office/drawing/2014/main" id="{2C329889-F94F-4BEA-A389-43F96F9CA53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878" r="80303"/>
          <a:stretch/>
        </p:blipFill>
        <p:spPr>
          <a:xfrm>
            <a:off x="11376386" y="136518"/>
            <a:ext cx="702733" cy="578698"/>
          </a:xfrm>
          <a:prstGeom prst="rect">
            <a:avLst/>
          </a:prstGeom>
        </p:spPr>
      </p:pic>
      <p:sp>
        <p:nvSpPr>
          <p:cNvPr id="9" name="Rectangle 8">
            <a:extLst>
              <a:ext uri="{FF2B5EF4-FFF2-40B4-BE49-F238E27FC236}">
                <a16:creationId xmlns:a16="http://schemas.microsoft.com/office/drawing/2014/main" id="{950BA404-7A30-418B-82A8-DA7D9253B874}"/>
              </a:ext>
            </a:extLst>
          </p:cNvPr>
          <p:cNvSpPr/>
          <p:nvPr userDrawn="1"/>
        </p:nvSpPr>
        <p:spPr>
          <a:xfrm>
            <a:off x="-1" y="0"/>
            <a:ext cx="2517419" cy="686474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6C525C-237E-4FCE-8572-5631879345F3}"/>
              </a:ext>
            </a:extLst>
          </p:cNvPr>
          <p:cNvSpPr/>
          <p:nvPr userDrawn="1"/>
        </p:nvSpPr>
        <p:spPr>
          <a:xfrm>
            <a:off x="2517419" y="0"/>
            <a:ext cx="9454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7714625"/>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3D3EF7B8-70BD-43F7-9840-6BC8F8B6D80B}"/>
              </a:ext>
            </a:extLst>
          </p:cNvPr>
          <p:cNvPicPr>
            <a:picLocks noChangeAspect="1"/>
          </p:cNvPicPr>
          <p:nvPr userDrawn="1"/>
        </p:nvPicPr>
        <p:blipFill>
          <a:blip r:embed="rId3" cstate="email">
            <a:alphaModFix amt="50000"/>
            <a:extLst>
              <a:ext uri="{28A0092B-C50C-407E-A947-70E740481C1C}">
                <a14:useLocalDpi xmlns:a14="http://schemas.microsoft.com/office/drawing/2010/main"/>
              </a:ext>
            </a:extLst>
          </a:blip>
          <a:stretch>
            <a:fillRect/>
          </a:stretch>
        </p:blipFill>
        <p:spPr>
          <a:xfrm>
            <a:off x="0" y="-2349"/>
            <a:ext cx="12192000" cy="6858000"/>
          </a:xfrm>
          <a:prstGeom prst="rect">
            <a:avLst/>
          </a:prstGeom>
        </p:spPr>
      </p:pic>
      <p:pic>
        <p:nvPicPr>
          <p:cNvPr id="3" name="Picture 2" descr="A picture containing text, clipart, night sky&#10;&#10;Description automatically generated">
            <a:extLst>
              <a:ext uri="{FF2B5EF4-FFF2-40B4-BE49-F238E27FC236}">
                <a16:creationId xmlns:a16="http://schemas.microsoft.com/office/drawing/2014/main" id="{DA733D8B-A020-438E-BF0F-BF425D12AD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05800" y="322253"/>
            <a:ext cx="3567700" cy="583823"/>
          </a:xfrm>
          <a:prstGeom prst="rect">
            <a:avLst/>
          </a:prstGeom>
        </p:spPr>
      </p:pic>
      <p:sp>
        <p:nvSpPr>
          <p:cNvPr id="4" name="TextBox 3">
            <a:extLst>
              <a:ext uri="{FF2B5EF4-FFF2-40B4-BE49-F238E27FC236}">
                <a16:creationId xmlns:a16="http://schemas.microsoft.com/office/drawing/2014/main" id="{EFDD1981-DDCA-418C-8A68-E3B5BDA05F64}"/>
              </a:ext>
            </a:extLst>
          </p:cNvPr>
          <p:cNvSpPr txBox="1"/>
          <p:nvPr userDrawn="1"/>
        </p:nvSpPr>
        <p:spPr>
          <a:xfrm>
            <a:off x="1358900" y="2308002"/>
            <a:ext cx="2998612" cy="707886"/>
          </a:xfrm>
          <a:prstGeom prst="rect">
            <a:avLst/>
          </a:prstGeom>
          <a:noFill/>
        </p:spPr>
        <p:txBody>
          <a:bodyPr wrap="square" rtlCol="0">
            <a:spAutoFit/>
          </a:bodyPr>
          <a:lstStyle/>
          <a:p>
            <a:r>
              <a:rPr lang="en-US" sz="4000" b="1" dirty="0">
                <a:latin typeface="Gill Sans MT" panose="020B0502020104020203" pitchFamily="34" charset="0"/>
              </a:rPr>
              <a:t>Thank You ! </a:t>
            </a:r>
          </a:p>
        </p:txBody>
      </p:sp>
      <p:pic>
        <p:nvPicPr>
          <p:cNvPr id="5" name="Picture 4">
            <a:extLst>
              <a:ext uri="{FF2B5EF4-FFF2-40B4-BE49-F238E27FC236}">
                <a16:creationId xmlns:a16="http://schemas.microsoft.com/office/drawing/2014/main" id="{AF4E6398-0D9E-4A0F-8E9F-A65CAB6BAF49}"/>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45155"/>
          <a:stretch/>
        </p:blipFill>
        <p:spPr>
          <a:xfrm>
            <a:off x="0" y="3036710"/>
            <a:ext cx="12192000" cy="3761289"/>
          </a:xfrm>
          <a:prstGeom prst="rect">
            <a:avLst/>
          </a:prstGeom>
        </p:spPr>
      </p:pic>
      <p:sp>
        <p:nvSpPr>
          <p:cNvPr id="6" name="Rectangle: Rounded Corners 5">
            <a:extLst>
              <a:ext uri="{FF2B5EF4-FFF2-40B4-BE49-F238E27FC236}">
                <a16:creationId xmlns:a16="http://schemas.microsoft.com/office/drawing/2014/main" id="{9D40F84B-D921-4DDA-ABA2-487EE1A4AB65}"/>
              </a:ext>
            </a:extLst>
          </p:cNvPr>
          <p:cNvSpPr/>
          <p:nvPr userDrawn="1"/>
        </p:nvSpPr>
        <p:spPr>
          <a:xfrm rot="16200000">
            <a:off x="6032630" y="705370"/>
            <a:ext cx="126740" cy="12192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882401-FC0D-4423-B08E-E0A8D290C4B9}"/>
              </a:ext>
            </a:extLst>
          </p:cNvPr>
          <p:cNvSpPr/>
          <p:nvPr userDrawn="1"/>
        </p:nvSpPr>
        <p:spPr>
          <a:xfrm>
            <a:off x="1486056" y="2993028"/>
            <a:ext cx="2702121"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114158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9B300163-31C8-485D-A759-376BD58AAC1B}"/>
              </a:ext>
            </a:extLst>
          </p:cNvPr>
          <p:cNvPicPr>
            <a:picLocks noChangeAspect="1"/>
          </p:cNvPicPr>
          <p:nvPr userDrawn="1"/>
        </p:nvPicPr>
        <p:blipFill>
          <a:blip r:embed="rId3" cstate="email">
            <a:alphaModFix amt="5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descr="A picture containing text, clipart, night sky&#10;&#10;Description automatically generated">
            <a:extLst>
              <a:ext uri="{FF2B5EF4-FFF2-40B4-BE49-F238E27FC236}">
                <a16:creationId xmlns:a16="http://schemas.microsoft.com/office/drawing/2014/main" id="{E2E13325-1694-4418-B699-069B75F1CA57}"/>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878" r="80303"/>
          <a:stretch/>
        </p:blipFill>
        <p:spPr>
          <a:xfrm>
            <a:off x="11376386" y="136518"/>
            <a:ext cx="702733" cy="578698"/>
          </a:xfrm>
          <a:prstGeom prst="rect">
            <a:avLst/>
          </a:prstGeom>
        </p:spPr>
      </p:pic>
      <p:sp>
        <p:nvSpPr>
          <p:cNvPr id="9" name="Rectangle: Rounded Corners 8">
            <a:extLst>
              <a:ext uri="{FF2B5EF4-FFF2-40B4-BE49-F238E27FC236}">
                <a16:creationId xmlns:a16="http://schemas.microsoft.com/office/drawing/2014/main" id="{F4D90D57-7AF9-41BD-A821-D535DA022EDD}"/>
              </a:ext>
            </a:extLst>
          </p:cNvPr>
          <p:cNvSpPr/>
          <p:nvPr userDrawn="1"/>
        </p:nvSpPr>
        <p:spPr>
          <a:xfrm rot="16200000">
            <a:off x="6032630" y="705370"/>
            <a:ext cx="126740" cy="12192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1B7BEF-73AA-46E8-8C61-60C9B04F260C}"/>
              </a:ext>
            </a:extLst>
          </p:cNvPr>
          <p:cNvSpPr/>
          <p:nvPr userDrawn="1"/>
        </p:nvSpPr>
        <p:spPr>
          <a:xfrm flipV="1">
            <a:off x="526502" y="1244248"/>
            <a:ext cx="384229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2928598"/>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4"/>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6"/>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294384545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ED9F9CF7-AC2C-FD7F-F27C-BB837CC61F22}"/>
              </a:ext>
            </a:extLst>
          </p:cNvPr>
          <p:cNvSpPr txBox="1">
            <a:spLocks noChangeArrowheads="1"/>
          </p:cNvSpPr>
          <p:nvPr/>
        </p:nvSpPr>
        <p:spPr bwMode="auto">
          <a:xfrm>
            <a:off x="405531" y="1368711"/>
            <a:ext cx="8916022" cy="5181418"/>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a:ea typeface="+mn-ea"/>
                <a:cs typeface="+mn-cs"/>
              </a:rPr>
              <a:t>On 4th August 2024 At 16:03 during POOH operation on stand no. 39, The derrickman was opening the safety lock of  racking finger by using his safety boot,  while doing this he caught the heel of his safety boot on the edge of diving board, Resulting in the safety boot dropping from monkey board to rig floor set back area, during the event there was one floor man at rig floor area out of red zone. Fortunately, No personal injury or equipment damaged reported.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a:ea typeface="+mn-ea"/>
                <a:cs typeface="+mn-cs"/>
              </a:rPr>
              <a:t>  Boot weighs 0.5kg dropped 26m,  incident reported by site team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All Control of work was in place, and TBT held prior to start the work with all involved person.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Derrickman start the work wearing safety boot with laces loose, there was no intervention from crew member or supervisors.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The paging system and CCTV was functioning at monkey board.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Zone management was well maintained at rig floor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Always ensure correct size and utilization of PPE.</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Always intervene to stop any unsafe practice.</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Ensure to inspect/check all PPE before working at height activities </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Ensure to discuss 7 steps of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Mustae’d</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effectively prior to start the job.</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3DCBE0EB-A70E-8247-CE83-C16E46A08CB2}"/>
              </a:ext>
            </a:extLst>
          </p:cNvPr>
          <p:cNvSpPr/>
          <p:nvPr/>
        </p:nvSpPr>
        <p:spPr>
          <a:xfrm>
            <a:off x="416362" y="92983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9" name="Title 1">
            <a:extLst>
              <a:ext uri="{FF2B5EF4-FFF2-40B4-BE49-F238E27FC236}">
                <a16:creationId xmlns:a16="http://schemas.microsoft.com/office/drawing/2014/main" id="{0FDC1DAD-B249-40C5-F52A-CBE46194410A}"/>
              </a:ext>
            </a:extLst>
          </p:cNvPr>
          <p:cNvSpPr txBox="1">
            <a:spLocks/>
          </p:cNvSpPr>
          <p:nvPr/>
        </p:nvSpPr>
        <p:spPr>
          <a:xfrm>
            <a:off x="1" y="-1"/>
            <a:ext cx="12192000" cy="678919"/>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10" name="TextBox 9">
            <a:extLst>
              <a:ext uri="{FF2B5EF4-FFF2-40B4-BE49-F238E27FC236}">
                <a16:creationId xmlns:a16="http://schemas.microsoft.com/office/drawing/2014/main" id="{5841533E-DE7A-AB69-788C-4A0FBA3942BC}"/>
              </a:ext>
            </a:extLst>
          </p:cNvPr>
          <p:cNvSpPr txBox="1"/>
          <p:nvPr/>
        </p:nvSpPr>
        <p:spPr>
          <a:xfrm>
            <a:off x="817242" y="6318777"/>
            <a:ext cx="9799947" cy="338554"/>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Always ensure to utilize PPE correctly, size, condition, tightened laces, design, fit for purpose </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
        <p:nvSpPr>
          <p:cNvPr id="11" name="Rectangle 8">
            <a:extLst>
              <a:ext uri="{FF2B5EF4-FFF2-40B4-BE49-F238E27FC236}">
                <a16:creationId xmlns:a16="http://schemas.microsoft.com/office/drawing/2014/main" id="{57CE13A4-CFA9-F8EE-62A1-9DB8DBD225FD}"/>
              </a:ext>
            </a:extLst>
          </p:cNvPr>
          <p:cNvSpPr>
            <a:spLocks noChangeArrowheads="1"/>
          </p:cNvSpPr>
          <p:nvPr/>
        </p:nvSpPr>
        <p:spPr bwMode="auto">
          <a:xfrm>
            <a:off x="1" y="626758"/>
            <a:ext cx="12191998" cy="276999"/>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04.08.2024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Safety boot dropping from monkey board to rig floor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NRM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C3P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Pooh operation</a:t>
            </a:r>
            <a:endParaRPr kumimoji="0" lang="en-US"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endParaRPr>
          </a:p>
        </p:txBody>
      </p:sp>
      <p:sp>
        <p:nvSpPr>
          <p:cNvPr id="34" name="Rectangle 33"/>
          <p:cNvSpPr/>
          <p:nvPr/>
        </p:nvSpPr>
        <p:spPr>
          <a:xfrm>
            <a:off x="9635030" y="3554601"/>
            <a:ext cx="2433350" cy="415498"/>
          </a:xfrm>
          <a:prstGeom prst="rect">
            <a:avLst/>
          </a:prstGeom>
          <a:ln>
            <a:solidFill>
              <a:srgbClr val="FF0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rPr>
              <a:t>The derrickman safety boots get caught the heel on the edge of diving board. </a:t>
            </a:r>
          </a:p>
        </p:txBody>
      </p:sp>
      <p:sp>
        <p:nvSpPr>
          <p:cNvPr id="35" name="Rectangle 34"/>
          <p:cNvSpPr/>
          <p:nvPr/>
        </p:nvSpPr>
        <p:spPr>
          <a:xfrm>
            <a:off x="9799946" y="5607988"/>
            <a:ext cx="2204104" cy="415498"/>
          </a:xfrm>
          <a:prstGeom prst="rect">
            <a:avLst/>
          </a:prstGeom>
          <a:ln>
            <a:solidFill>
              <a:srgbClr val="00B05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rPr>
              <a:t>Ensure your safety boot are fit size, condition and tightened laces.</a:t>
            </a:r>
          </a:p>
        </p:txBody>
      </p:sp>
      <p:pic>
        <p:nvPicPr>
          <p:cNvPr id="2" name="Picture 1">
            <a:extLst>
              <a:ext uri="{FF2B5EF4-FFF2-40B4-BE49-F238E27FC236}">
                <a16:creationId xmlns:a16="http://schemas.microsoft.com/office/drawing/2014/main" id="{8B411A0D-0A15-695B-9B90-A2E60AAEBD85}"/>
              </a:ext>
            </a:extLst>
          </p:cNvPr>
          <p:cNvPicPr>
            <a:picLocks noChangeAspect="1"/>
          </p:cNvPicPr>
          <p:nvPr/>
        </p:nvPicPr>
        <p:blipFill>
          <a:blip r:embed="rId2"/>
          <a:stretch>
            <a:fillRect/>
          </a:stretch>
        </p:blipFill>
        <p:spPr>
          <a:xfrm>
            <a:off x="9635029" y="2299839"/>
            <a:ext cx="1214308" cy="1228394"/>
          </a:xfrm>
          <a:prstGeom prst="rect">
            <a:avLst/>
          </a:prstGeom>
        </p:spPr>
      </p:pic>
      <p:pic>
        <p:nvPicPr>
          <p:cNvPr id="3" name="Picture 2">
            <a:extLst>
              <a:ext uri="{FF2B5EF4-FFF2-40B4-BE49-F238E27FC236}">
                <a16:creationId xmlns:a16="http://schemas.microsoft.com/office/drawing/2014/main" id="{0EA85DDC-7FF9-E34A-2B81-00ACC03383BE}"/>
              </a:ext>
            </a:extLst>
          </p:cNvPr>
          <p:cNvPicPr>
            <a:picLocks noChangeAspect="1"/>
          </p:cNvPicPr>
          <p:nvPr/>
        </p:nvPicPr>
        <p:blipFill>
          <a:blip r:embed="rId3"/>
          <a:stretch>
            <a:fillRect/>
          </a:stretch>
        </p:blipFill>
        <p:spPr>
          <a:xfrm>
            <a:off x="9635029" y="1010277"/>
            <a:ext cx="2437463" cy="1281506"/>
          </a:xfrm>
          <a:prstGeom prst="rect">
            <a:avLst/>
          </a:prstGeom>
        </p:spPr>
      </p:pic>
      <p:sp>
        <p:nvSpPr>
          <p:cNvPr id="4" name="Oval 3">
            <a:extLst>
              <a:ext uri="{FF2B5EF4-FFF2-40B4-BE49-F238E27FC236}">
                <a16:creationId xmlns:a16="http://schemas.microsoft.com/office/drawing/2014/main" id="{98321E32-79B9-189F-465A-DC0233D9F671}"/>
              </a:ext>
            </a:extLst>
          </p:cNvPr>
          <p:cNvSpPr/>
          <p:nvPr/>
        </p:nvSpPr>
        <p:spPr>
          <a:xfrm>
            <a:off x="10617189" y="1551052"/>
            <a:ext cx="228600" cy="278428"/>
          </a:xfrm>
          <a:prstGeom prst="ellipse">
            <a:avLst/>
          </a:prstGeom>
          <a:noFill/>
          <a:ln w="254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EA0E46BA-79FC-8191-F359-894725486C3D}"/>
              </a:ext>
            </a:extLst>
          </p:cNvPr>
          <p:cNvPicPr>
            <a:picLocks noChangeAspect="1"/>
          </p:cNvPicPr>
          <p:nvPr/>
        </p:nvPicPr>
        <p:blipFill rotWithShape="1">
          <a:blip r:embed="rId4"/>
          <a:srcRect l="8828" r="23359" b="29703"/>
          <a:stretch/>
        </p:blipFill>
        <p:spPr>
          <a:xfrm>
            <a:off x="10854071" y="2291783"/>
            <a:ext cx="1214308" cy="1218463"/>
          </a:xfrm>
          <a:prstGeom prst="rect">
            <a:avLst/>
          </a:prstGeom>
        </p:spPr>
      </p:pic>
      <p:pic>
        <p:nvPicPr>
          <p:cNvPr id="12" name="Picture 11" descr="A black boot with laces&#10;&#10;Description automatically generated">
            <a:extLst>
              <a:ext uri="{FF2B5EF4-FFF2-40B4-BE49-F238E27FC236}">
                <a16:creationId xmlns:a16="http://schemas.microsoft.com/office/drawing/2014/main" id="{752657F7-8F89-EC5E-FAF2-76C0A7696D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7084" y="4215280"/>
            <a:ext cx="1271765" cy="1304504"/>
          </a:xfrm>
          <a:prstGeom prst="rect">
            <a:avLst/>
          </a:prstGeom>
        </p:spPr>
      </p:pic>
      <p:pic>
        <p:nvPicPr>
          <p:cNvPr id="20" name="Picture 19" descr="A black boot with a logo on it&#10;&#10;Description automatically generated">
            <a:extLst>
              <a:ext uri="{FF2B5EF4-FFF2-40B4-BE49-F238E27FC236}">
                <a16:creationId xmlns:a16="http://schemas.microsoft.com/office/drawing/2014/main" id="{B032CE6B-9DC2-1E7E-2026-CE7A5B6EFC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34746" y="4276088"/>
            <a:ext cx="1133633" cy="1233660"/>
          </a:xfrm>
          <a:prstGeom prst="rect">
            <a:avLst/>
          </a:prstGeom>
        </p:spPr>
      </p:pic>
      <p:grpSp>
        <p:nvGrpSpPr>
          <p:cNvPr id="21" name="Group 131">
            <a:extLst>
              <a:ext uri="{FF2B5EF4-FFF2-40B4-BE49-F238E27FC236}">
                <a16:creationId xmlns:a16="http://schemas.microsoft.com/office/drawing/2014/main" id="{BF28CD25-2D20-3AAC-DED4-8BE2A178ED29}"/>
              </a:ext>
            </a:extLst>
          </p:cNvPr>
          <p:cNvGrpSpPr>
            <a:grpSpLocks/>
          </p:cNvGrpSpPr>
          <p:nvPr/>
        </p:nvGrpSpPr>
        <p:grpSpPr bwMode="auto">
          <a:xfrm>
            <a:off x="11667500" y="1095365"/>
            <a:ext cx="336550" cy="544513"/>
            <a:chOff x="3504" y="544"/>
            <a:chExt cx="2287" cy="1855"/>
          </a:xfrm>
        </p:grpSpPr>
        <p:sp>
          <p:nvSpPr>
            <p:cNvPr id="22" name="Line 129">
              <a:extLst>
                <a:ext uri="{FF2B5EF4-FFF2-40B4-BE49-F238E27FC236}">
                  <a16:creationId xmlns:a16="http://schemas.microsoft.com/office/drawing/2014/main" id="{AADE5FD0-AEC4-3460-B03F-7988DD2EBBCE}"/>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3" name="Line 130">
              <a:extLst>
                <a:ext uri="{FF2B5EF4-FFF2-40B4-BE49-F238E27FC236}">
                  <a16:creationId xmlns:a16="http://schemas.microsoft.com/office/drawing/2014/main" id="{2B6F8E4E-2BCD-3868-08D4-587FA0989D5E}"/>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24" name="Freeform 132">
            <a:extLst>
              <a:ext uri="{FF2B5EF4-FFF2-40B4-BE49-F238E27FC236}">
                <a16:creationId xmlns:a16="http://schemas.microsoft.com/office/drawing/2014/main" id="{6EFDCAB6-8A68-0002-5F36-A071A6969EA3}"/>
              </a:ext>
            </a:extLst>
          </p:cNvPr>
          <p:cNvSpPr>
            <a:spLocks/>
          </p:cNvSpPr>
          <p:nvPr/>
        </p:nvSpPr>
        <p:spPr bwMode="auto">
          <a:xfrm>
            <a:off x="11611179" y="4152996"/>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13819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176971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Confirm the following:</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Do you ensure that all crew are aware of correct way to use PPE safety boots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Do you ensure supervisors check PPE before working at height activity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Do you ensure crew have the correct PPE suitable for task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Do you ensure that all involved personnel attend TBT meeting (</a:t>
            </a:r>
            <a:r>
              <a:rPr kumimoji="0" lang="en-US" sz="1600" b="0" i="0" u="none" strike="noStrike" kern="1200" cap="none" spc="0" normalizeH="0" baseline="0" noProof="0" dirty="0" err="1">
                <a:ln>
                  <a:noFill/>
                </a:ln>
                <a:solidFill>
                  <a:srgbClr val="0033CC"/>
                </a:solidFill>
                <a:effectLst/>
                <a:uLnTx/>
                <a:uFillTx/>
                <a:latin typeface="Calibri" panose="020F0502020204030204" pitchFamily="34" charset="0"/>
                <a:ea typeface="+mn-ea"/>
                <a:cs typeface="+mn-cs"/>
                <a:sym typeface="Wingdings" pitchFamily="2" charset="2"/>
              </a:rPr>
              <a:t>Musta’ed</a:t>
            </a: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 prior to start the task?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rPr>
              <a:t>* If the answer is NO to any of the above questions please ensure you take action to correct this finding</a:t>
            </a: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GB" sz="1200" b="1" dirty="0">
                <a:solidFill>
                  <a:srgbClr val="4472C4"/>
                </a:solidFill>
                <a:latin typeface="Tahoma" pitchFamily="34" charset="0"/>
              </a:rPr>
              <a:t>04.08.2024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Safety boot dropping from monkey board to rig floor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NRM</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lang="en-US" sz="1400" b="1" dirty="0">
                <a:solidFill>
                  <a:srgbClr val="4472C4"/>
                </a:solidFill>
                <a:latin typeface="Tahoma" pitchFamily="34" charset="0"/>
              </a:rPr>
              <a:t> </a:t>
            </a:r>
            <a:r>
              <a:rPr lang="en-US" sz="1200" b="1" dirty="0">
                <a:solidFill>
                  <a:srgbClr val="4472C4"/>
                </a:solidFill>
                <a:latin typeface="Tahoma" pitchFamily="34" charset="0"/>
              </a:rPr>
              <a:t>C3P</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endPar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2961BBFC-73DF-8D59-6D35-FFDC4048627D}"/>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242281" y="1577433"/>
            <a:ext cx="7791263" cy="3724096"/>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ماذا حدث؟</a:t>
            </a:r>
            <a:endParaRPr kumimoji="0" lang="en-US" sz="1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300" b="0"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rPr>
              <a:t>بتاريخ 04.08.2024 في الساعة 16:03 16:03 أثناء عملية </a:t>
            </a:r>
            <a:r>
              <a:rPr kumimoji="0" lang="en-US" altLang="zh-CN" sz="1300" b="0"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rPr>
              <a:t>POOH </a:t>
            </a:r>
            <a:r>
              <a:rPr kumimoji="0" lang="ar-OM" altLang="zh-CN" sz="1300" b="0"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rPr>
              <a:t> وعند الوصول الى الأنبوب رقم 39، كان عامل المنصة يفتح قفل الأمان باستخدام حذاء الأمان الخاص به، وأثناء القيام بذلك، علق كعب حذاء الأمان الخاص به على حافة لوح المنصة، مما أدى إلى سقوط حذاء الأمان من لوح المنصة إلى منطقة أرضية منصة الحفر، وخلال الحدث كان هناك عامل منصة الحفر في أرضية المنصة خارج المنطقة الحمراء. لحسن الحظ، لم يتم الإبلاغ عن أي إصابة شخصية أو تلف للمعدات.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300" b="0"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rPr>
              <a:t>وزن الحذاء 0.5 كجم سقط من ارتفاع 26 مترًا، وأبلغ فريق الموقع عن الحادث</a:t>
            </a:r>
            <a:endParaRPr kumimoji="0" lang="en-US" altLang="zh-CN" sz="1300" b="0"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تم وضع كل وسائل التحكم في العمل، وتم عقد اجتماع ما قبل بدء العمل مع جميع الأشخاص المعنيين.</a:t>
            </a: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بدأ عامل  منصة الحفر العمل مرتديًا حذاء أمان بأربطة غير محكمة بالشكل الصحيح، ولم يكن هناك أي تدخل من أفراد الطاقم أو المشرفين.</a:t>
            </a: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كان نظام النداء وكاميرات المراقبة تعمل في لوحة التحكم.</a:t>
            </a: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تم الحفاظ على إدارة أرضية  منصة الحفر بشكل جيد. </a:t>
            </a: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endParaRPr kumimoji="0" lang="ar-AE"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تأكد دائمًا من استخدام معدات الوقاية الشخصية بالحجم الصحيح والاستخدام الصحيح لها.</a:t>
            </a: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a:t>
            </a: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التأكد من </a:t>
            </a: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التدخل دائمًا لوقف أي ممارسة غير آمنة.</a:t>
            </a:r>
            <a:endPar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تأكد من فحص جميع معدات الحماية الشخصية قبل</a:t>
            </a: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بدء</a:t>
            </a: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العمل في الأ</a:t>
            </a: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ماكن</a:t>
            </a: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المرتفعة</a:t>
            </a:r>
            <a:r>
              <a:rPr kumimoji="0" lang="en-US"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a:t>
            </a:r>
            <a:endPar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تأكد من مناقشة الخطوات السبع</a:t>
            </a: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لبرنامج مستعد</a:t>
            </a: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a:t>
            </a:r>
            <a:r>
              <a:rPr kumimoji="0" lang="ar-OM"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التي يجب</a:t>
            </a:r>
            <a:r>
              <a:rPr kumimoji="0" lang="ar-AE"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 اتباعها بشكل فعال قبل بدء العمل.</a:t>
            </a:r>
            <a:endParaRPr kumimoji="0" lang="en-US" sz="13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5514364" y="928999"/>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الفئة المستهدفة:</a:t>
            </a:r>
            <a:r>
              <a:rPr kumimoji="0" lang="en-US"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r>
              <a:rPr kumimoji="0" lang="ar-AE"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قسم </a:t>
            </a: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الحفر </a:t>
            </a:r>
            <a:r>
              <a:rPr kumimoji="0" lang="ar-AE"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والعمليات</a:t>
            </a: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و</a:t>
            </a:r>
            <a:r>
              <a:rPr kumimoji="0" lang="ar-AE"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قسم </a:t>
            </a: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الصيانة</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684886" y="6283386"/>
            <a:ext cx="9031311" cy="646331"/>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تأكد دائمًا من استخدام معدات الوقاية الشخصية بشكل صحيح، وحجم</a:t>
            </a:r>
            <a:r>
              <a:rPr kumimoji="0" lang="ar-OM"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ها</a:t>
            </a:r>
            <a:r>
              <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 وحال</a:t>
            </a:r>
            <a:r>
              <a:rPr kumimoji="0" lang="ar-OM"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تها</a:t>
            </a:r>
            <a:r>
              <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 وشد الأربطة، وتصميم</a:t>
            </a:r>
            <a:r>
              <a:rPr kumimoji="0" lang="ar-OM"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ها</a:t>
            </a:r>
            <a:r>
              <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 وملا</a:t>
            </a:r>
            <a:r>
              <a:rPr kumimoji="0" lang="ar-OM"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ئ</a:t>
            </a:r>
            <a:r>
              <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م</a:t>
            </a:r>
            <a:r>
              <a:rPr kumimoji="0" lang="ar-OM"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تها</a:t>
            </a:r>
            <a:r>
              <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 لغرض</a:t>
            </a:r>
            <a:r>
              <a:rPr kumimoji="0" lang="ar-OM"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rPr>
              <a:t> العمل.</a:t>
            </a:r>
            <a:endParaRPr kumimoji="0" lang="ar-AE" sz="1800" b="1" i="0" u="none" strike="noStrike" kern="1200" cap="none" spc="0" normalizeH="0" baseline="0" noProof="0" dirty="0">
              <a:ln>
                <a:noFill/>
              </a:ln>
              <a:solidFill>
                <a:srgbClr val="FFFF00"/>
              </a:solidFill>
              <a:effectLst/>
              <a:uLnTx/>
              <a:uFillTx/>
              <a:latin typeface="Tahoma" pitchFamily="34" charset="0"/>
              <a:ea typeface="MS PGothic" pitchFamily="34" charset="-128"/>
              <a:cs typeface="Arial" panose="020B0604020202020204" pitchFamily="34" charset="0"/>
            </a:endParaRPr>
          </a:p>
        </p:txBody>
      </p:sp>
      <p:sp>
        <p:nvSpPr>
          <p:cNvPr id="6" name="Title 1">
            <a:extLst>
              <a:ext uri="{FF2B5EF4-FFF2-40B4-BE49-F238E27FC236}">
                <a16:creationId xmlns:a16="http://schemas.microsoft.com/office/drawing/2014/main" id="{379A5542-15CE-007A-302F-F27BF89A012E}"/>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3" name="Rectangle 2">
            <a:extLst>
              <a:ext uri="{FF2B5EF4-FFF2-40B4-BE49-F238E27FC236}">
                <a16:creationId xmlns:a16="http://schemas.microsoft.com/office/drawing/2014/main" id="{4BBF308F-E198-EF7C-05DF-F875DA4360E7}"/>
              </a:ext>
            </a:extLst>
          </p:cNvPr>
          <p:cNvSpPr/>
          <p:nvPr/>
        </p:nvSpPr>
        <p:spPr>
          <a:xfrm>
            <a:off x="200126" y="3844412"/>
            <a:ext cx="2433350" cy="415498"/>
          </a:xfrm>
          <a:prstGeom prst="rect">
            <a:avLst/>
          </a:prstGeom>
          <a:ln>
            <a:solidFill>
              <a:srgbClr val="FF0000"/>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05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علق كعب حذاء الأمان الخاص بعامل المنصة على حافة لوح المنصة.</a:t>
            </a:r>
            <a:endPar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63E3A5E-FC11-51DA-6232-2DAEC159E268}"/>
              </a:ext>
            </a:extLst>
          </p:cNvPr>
          <p:cNvSpPr/>
          <p:nvPr/>
        </p:nvSpPr>
        <p:spPr>
          <a:xfrm>
            <a:off x="140125" y="5716837"/>
            <a:ext cx="2433349" cy="415498"/>
          </a:xfrm>
          <a:prstGeom prst="rect">
            <a:avLst/>
          </a:prstGeom>
          <a:ln>
            <a:solidFill>
              <a:srgbClr val="00B050"/>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05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rPr>
              <a:t>تأكد من أن حذاء الأمان الخاص بك مناسب للقدم وفي حالة جيدة والأربطة محكمة.</a:t>
            </a:r>
            <a:endPar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04F9A46-4B83-8C13-61CD-5D0E70DE9E77}"/>
              </a:ext>
            </a:extLst>
          </p:cNvPr>
          <p:cNvPicPr>
            <a:picLocks noChangeAspect="1"/>
          </p:cNvPicPr>
          <p:nvPr/>
        </p:nvPicPr>
        <p:blipFill>
          <a:blip r:embed="rId3"/>
          <a:stretch>
            <a:fillRect/>
          </a:stretch>
        </p:blipFill>
        <p:spPr>
          <a:xfrm>
            <a:off x="200125" y="2589650"/>
            <a:ext cx="1214308" cy="1228394"/>
          </a:xfrm>
          <a:prstGeom prst="rect">
            <a:avLst/>
          </a:prstGeom>
        </p:spPr>
      </p:pic>
      <p:pic>
        <p:nvPicPr>
          <p:cNvPr id="11" name="Picture 10">
            <a:extLst>
              <a:ext uri="{FF2B5EF4-FFF2-40B4-BE49-F238E27FC236}">
                <a16:creationId xmlns:a16="http://schemas.microsoft.com/office/drawing/2014/main" id="{4B6F2EBC-EE1D-23A7-A411-FDE5AEF6D7D2}"/>
              </a:ext>
            </a:extLst>
          </p:cNvPr>
          <p:cNvPicPr>
            <a:picLocks noChangeAspect="1"/>
          </p:cNvPicPr>
          <p:nvPr/>
        </p:nvPicPr>
        <p:blipFill>
          <a:blip r:embed="rId4"/>
          <a:stretch>
            <a:fillRect/>
          </a:stretch>
        </p:blipFill>
        <p:spPr>
          <a:xfrm>
            <a:off x="200125" y="1300088"/>
            <a:ext cx="2437463" cy="1281506"/>
          </a:xfrm>
          <a:prstGeom prst="rect">
            <a:avLst/>
          </a:prstGeom>
        </p:spPr>
      </p:pic>
      <p:sp>
        <p:nvSpPr>
          <p:cNvPr id="12" name="Oval 11">
            <a:extLst>
              <a:ext uri="{FF2B5EF4-FFF2-40B4-BE49-F238E27FC236}">
                <a16:creationId xmlns:a16="http://schemas.microsoft.com/office/drawing/2014/main" id="{F0C56BAF-E81A-76E0-587E-0E2B03082DA9}"/>
              </a:ext>
            </a:extLst>
          </p:cNvPr>
          <p:cNvSpPr/>
          <p:nvPr/>
        </p:nvSpPr>
        <p:spPr>
          <a:xfrm>
            <a:off x="1182285" y="1840863"/>
            <a:ext cx="228600" cy="278428"/>
          </a:xfrm>
          <a:prstGeom prst="ellipse">
            <a:avLst/>
          </a:prstGeom>
          <a:noFill/>
          <a:ln w="254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F577C9D5-D6D5-BF1E-C81D-91B2C24B1D94}"/>
              </a:ext>
            </a:extLst>
          </p:cNvPr>
          <p:cNvPicPr>
            <a:picLocks noChangeAspect="1"/>
          </p:cNvPicPr>
          <p:nvPr/>
        </p:nvPicPr>
        <p:blipFill rotWithShape="1">
          <a:blip r:embed="rId5"/>
          <a:srcRect l="8828" r="23359" b="29703"/>
          <a:stretch/>
        </p:blipFill>
        <p:spPr>
          <a:xfrm>
            <a:off x="1419167" y="2581594"/>
            <a:ext cx="1214308" cy="1218463"/>
          </a:xfrm>
          <a:prstGeom prst="rect">
            <a:avLst/>
          </a:prstGeom>
        </p:spPr>
      </p:pic>
      <p:pic>
        <p:nvPicPr>
          <p:cNvPr id="19" name="Picture 18" descr="A black boot with laces&#10;&#10;Description automatically generated">
            <a:extLst>
              <a:ext uri="{FF2B5EF4-FFF2-40B4-BE49-F238E27FC236}">
                <a16:creationId xmlns:a16="http://schemas.microsoft.com/office/drawing/2014/main" id="{AB944703-965A-88CF-000A-5E2DECFA57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449" y="4338120"/>
            <a:ext cx="1271765" cy="1304504"/>
          </a:xfrm>
          <a:prstGeom prst="rect">
            <a:avLst/>
          </a:prstGeom>
        </p:spPr>
      </p:pic>
      <p:pic>
        <p:nvPicPr>
          <p:cNvPr id="20" name="Picture 19" descr="A black boot with a logo on it&#10;&#10;Description automatically generated">
            <a:extLst>
              <a:ext uri="{FF2B5EF4-FFF2-40B4-BE49-F238E27FC236}">
                <a16:creationId xmlns:a16="http://schemas.microsoft.com/office/drawing/2014/main" id="{9A2F9EBA-4875-6F41-B0B2-9B09FBBA1E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1111" y="4398928"/>
            <a:ext cx="1133633" cy="1233660"/>
          </a:xfrm>
          <a:prstGeom prst="rect">
            <a:avLst/>
          </a:prstGeom>
        </p:spPr>
      </p:pic>
      <p:grpSp>
        <p:nvGrpSpPr>
          <p:cNvPr id="21" name="Group 131">
            <a:extLst>
              <a:ext uri="{FF2B5EF4-FFF2-40B4-BE49-F238E27FC236}">
                <a16:creationId xmlns:a16="http://schemas.microsoft.com/office/drawing/2014/main" id="{E69DFCB7-B6F8-2BA8-2287-A3B1DC1E8AC1}"/>
              </a:ext>
            </a:extLst>
          </p:cNvPr>
          <p:cNvGrpSpPr>
            <a:grpSpLocks/>
          </p:cNvGrpSpPr>
          <p:nvPr/>
        </p:nvGrpSpPr>
        <p:grpSpPr bwMode="auto">
          <a:xfrm>
            <a:off x="2232596" y="1385176"/>
            <a:ext cx="336550" cy="544513"/>
            <a:chOff x="3504" y="544"/>
            <a:chExt cx="2287" cy="1855"/>
          </a:xfrm>
        </p:grpSpPr>
        <p:sp>
          <p:nvSpPr>
            <p:cNvPr id="22" name="Line 129">
              <a:extLst>
                <a:ext uri="{FF2B5EF4-FFF2-40B4-BE49-F238E27FC236}">
                  <a16:creationId xmlns:a16="http://schemas.microsoft.com/office/drawing/2014/main" id="{6C59B866-F131-91B4-3EA1-F4894CBE749A}"/>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3" name="Line 130">
              <a:extLst>
                <a:ext uri="{FF2B5EF4-FFF2-40B4-BE49-F238E27FC236}">
                  <a16:creationId xmlns:a16="http://schemas.microsoft.com/office/drawing/2014/main" id="{AA8FBF94-C854-2136-7536-DBD687ED20AD}"/>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24" name="Freeform 132">
            <a:extLst>
              <a:ext uri="{FF2B5EF4-FFF2-40B4-BE49-F238E27FC236}">
                <a16:creationId xmlns:a16="http://schemas.microsoft.com/office/drawing/2014/main" id="{66FE5D62-EFD2-1F8A-FE29-AFB35AC6E78B}"/>
              </a:ext>
            </a:extLst>
          </p:cNvPr>
          <p:cNvSpPr>
            <a:spLocks/>
          </p:cNvSpPr>
          <p:nvPr/>
        </p:nvSpPr>
        <p:spPr bwMode="auto">
          <a:xfrm>
            <a:off x="2067544" y="4275836"/>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 name="Rectangle 8">
            <a:extLst>
              <a:ext uri="{FF2B5EF4-FFF2-40B4-BE49-F238E27FC236}">
                <a16:creationId xmlns:a16="http://schemas.microsoft.com/office/drawing/2014/main" id="{9EA2803E-A82B-8B6D-8F62-2FB5EAD4437C}"/>
              </a:ext>
            </a:extLst>
          </p:cNvPr>
          <p:cNvSpPr>
            <a:spLocks noChangeArrowheads="1"/>
          </p:cNvSpPr>
          <p:nvPr/>
        </p:nvSpPr>
        <p:spPr bwMode="auto">
          <a:xfrm>
            <a:off x="151547" y="574614"/>
            <a:ext cx="12191998" cy="276999"/>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04.08.2024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Safety boot dropping from monkey board to rig floor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NRM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C3P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Pooh Operation</a:t>
            </a:r>
            <a:endParaRPr kumimoji="0" lang="en-US"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endParaRPr>
          </a:p>
        </p:txBody>
      </p:sp>
    </p:spTree>
    <p:extLst>
      <p:ext uri="{BB962C8B-B14F-4D97-AF65-F5344CB8AC3E}">
        <p14:creationId xmlns:p14="http://schemas.microsoft.com/office/powerpoint/2010/main" val="2110252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000"/>
          </a:solidFill>
        </p:spPr>
        <p:txBody>
          <a:bodyPr>
            <a:normAutofit fontScale="90000"/>
          </a:bodyPr>
          <a:lstStyle/>
          <a:p>
            <a:pPr algn="ct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3915752"/>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itchFamily="34" charset="0"/>
                <a:ea typeface="+mn-ea"/>
                <a:cs typeface="+mn-cs"/>
              </a:rPr>
              <a:t>How</a:t>
            </a:r>
            <a:r>
              <a:rPr kumimoji="0" lang="en-US" sz="1800" b="1" i="0" u="none" strike="noStrike" kern="1200" cap="none" spc="0" normalizeH="0" baseline="0" noProof="0" dirty="0">
                <a:ln>
                  <a:noFill/>
                </a:ln>
                <a:solidFill>
                  <a:prstClr val="black">
                    <a:lumMod val="95000"/>
                    <a:lumOff val="5000"/>
                  </a:prstClr>
                </a:solidFill>
                <a:effectLst/>
                <a:uLnTx/>
                <a:uFillTx/>
                <a:latin typeface="Tahoma" pitchFamily="34" charset="0"/>
                <a:ea typeface="+mn-ea"/>
                <a:cs typeface="+mn-cs"/>
              </a:rPr>
              <a:t> learning </a:t>
            </a: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can be implemented at site ? </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Share Incident alert with all units and discuss it with all crew members at site.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a:solidFill>
                  <a:srgbClr val="0033CC"/>
                </a:solidFill>
                <a:latin typeface="Calibri" panose="020F0502020204030204" pitchFamily="34" charset="0"/>
              </a:rPr>
              <a:t>Ensure that Derrick-man On Boarding Program is communicated with all derrick-men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1" i="0" u="sng" strike="noStrike" kern="1200" cap="none" spc="0" normalizeH="0" baseline="0" noProof="0" dirty="0">
              <a:ln>
                <a:noFill/>
              </a:ln>
              <a:solidFill>
                <a:srgbClr val="0000FF"/>
              </a:solidFill>
              <a:uLnTx/>
              <a:uFillTx/>
              <a:latin typeface="Calibri" panose="020F0502020204030204" pitchFamily="34" charset="0"/>
              <a:ea typeface="Calibri" panose="020F0502020204030204" pitchFamily="34" charset="0"/>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US" sz="1600" b="1" i="0" u="sng" strike="noStrike" kern="1200" cap="none" spc="0" normalizeH="0" baseline="0" noProof="0" dirty="0">
              <a:ln>
                <a:noFill/>
              </a:ln>
              <a:solidFill>
                <a:srgbClr val="0000FF"/>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itchFamily="34" charset="0"/>
                <a:ea typeface="+mn-ea"/>
                <a:cs typeface="+mn-cs"/>
              </a:rPr>
              <a:t>How</a:t>
            </a:r>
            <a:r>
              <a:rPr kumimoji="0" lang="en-US" sz="1800" b="1" i="0" u="none" strike="noStrike" kern="1200" cap="none" spc="0" normalizeH="0" baseline="0" noProof="0" dirty="0">
                <a:ln>
                  <a:noFill/>
                </a:ln>
                <a:solidFill>
                  <a:prstClr val="black">
                    <a:lumMod val="95000"/>
                    <a:lumOff val="5000"/>
                  </a:prstClr>
                </a:solidFill>
                <a:effectLst/>
                <a:uLnTx/>
                <a:uFillTx/>
                <a:latin typeface="Tahoma" pitchFamily="34" charset="0"/>
                <a:ea typeface="+mn-ea"/>
                <a:cs typeface="+mn-cs"/>
              </a:rPr>
              <a:t> can you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sustain the action ? </a:t>
            </a: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Conduct self verification to verify the implementation of action.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dirty="0">
                <a:solidFill>
                  <a:srgbClr val="0033CC"/>
                </a:solidFill>
                <a:latin typeface="Calibri" panose="020F0502020204030204" pitchFamily="34" charset="0"/>
              </a:rPr>
              <a:t>Conduct self-verification to verify that Safety boot and PPE checks are part of working at Hight register </a:t>
            </a:r>
            <a:endParaRPr lang="en-US" sz="1600" dirty="0">
              <a:solidFill>
                <a:srgbClr val="0033CC"/>
              </a:solidFill>
              <a:latin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285750" marR="0" lvl="0" indent="-285750" algn="l" defTabSz="914400" rtl="0" eaLnBrk="1" fontAlgn="auto" latinLnBrk="0" hangingPunct="1">
              <a:lnSpc>
                <a:spcPct val="107000"/>
              </a:lnSpc>
              <a:spcBef>
                <a:spcPts val="200"/>
              </a:spcBef>
              <a:spcAft>
                <a:spcPts val="200"/>
              </a:spcAft>
              <a:buClrTx/>
              <a:buSzTx/>
              <a:buFont typeface="Wingdings" panose="05000000000000000000" pitchFamily="2" charset="2"/>
              <a:buChar char="ü"/>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04.08.2024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PIM Number: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NRM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kumimoji="0" lang="en-GB" sz="11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C3P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Tree>
    <p:extLst>
      <p:ext uri="{BB962C8B-B14F-4D97-AF65-F5344CB8AC3E}">
        <p14:creationId xmlns:p14="http://schemas.microsoft.com/office/powerpoint/2010/main" val="11490186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xml><?xml version="1.0" encoding="utf-8"?>
<p:tagLst xmlns:a="http://schemas.openxmlformats.org/drawingml/2006/main" xmlns:r="http://schemas.openxmlformats.org/officeDocument/2006/relationships" xmlns:p="http://schemas.openxmlformats.org/presentationml/2006/main">
  <p:tag name="SHAPENAME" val="5. Source"/>
</p:tagLst>
</file>

<file path=ppt/tags/tag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heme/theme1.xml><?xml version="1.0" encoding="utf-8"?>
<a:theme xmlns:a="http://schemas.openxmlformats.org/drawingml/2006/main" name="Cover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yout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yout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ank You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Layout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85BFD0CEC8E7469C8FA8A8C61C58FE" ma:contentTypeVersion="3" ma:contentTypeDescription="Create a new document." ma:contentTypeScope="" ma:versionID="a2f090f3c3ff9b4758db103d26800516">
  <xsd:schema xmlns:xsd="http://www.w3.org/2001/XMLSchema" xmlns:xs="http://www.w3.org/2001/XMLSchema" xmlns:p="http://schemas.microsoft.com/office/2006/metadata/properties" targetNamespace="http://schemas.microsoft.com/office/2006/metadata/properties" ma:root="true" ma:fieldsID="66b0a2e4cf7d551dae57514fa56776f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C3712D-6C05-43E5-95F9-B4E75F285CD8}">
  <ds:schemaRefs>
    <ds:schemaRef ds:uri="http://schemas.microsoft.com/office/2006/metadata/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5CB0355B-8CC9-4437-907A-FB7E2A615EB8}"/>
</file>

<file path=customXml/itemProps3.xml><?xml version="1.0" encoding="utf-8"?>
<ds:datastoreItem xmlns:ds="http://schemas.openxmlformats.org/officeDocument/2006/customXml" ds:itemID="{21CD21A1-FE84-4D08-84ED-1BC0FFEDDC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8259</TotalTime>
  <Words>1276</Words>
  <Application>Microsoft Office PowerPoint</Application>
  <PresentationFormat>Widescreen</PresentationFormat>
  <Paragraphs>101</Paragraphs>
  <Slides>4</Slides>
  <Notes>3</Notes>
  <HiddenSlides>0</HiddenSlides>
  <MMClips>0</MMClips>
  <ScaleCrop>false</ScaleCrop>
  <HeadingPairs>
    <vt:vector size="8" baseType="variant">
      <vt:variant>
        <vt:lpstr>Fonts Used</vt:lpstr>
      </vt:variant>
      <vt:variant>
        <vt:i4>11</vt:i4>
      </vt:variant>
      <vt:variant>
        <vt:lpstr>Theme</vt:lpstr>
      </vt:variant>
      <vt:variant>
        <vt:i4>6</vt:i4>
      </vt:variant>
      <vt:variant>
        <vt:lpstr>Embedded OLE Servers</vt:lpstr>
      </vt:variant>
      <vt:variant>
        <vt:i4>1</vt:i4>
      </vt:variant>
      <vt:variant>
        <vt:lpstr>Slide Titles</vt:lpstr>
      </vt:variant>
      <vt:variant>
        <vt:i4>4</vt:i4>
      </vt:variant>
    </vt:vector>
  </HeadingPairs>
  <TitlesOfParts>
    <vt:vector size="22" baseType="lpstr">
      <vt:lpstr>MS PGothic</vt:lpstr>
      <vt:lpstr>Aptos</vt:lpstr>
      <vt:lpstr>Arial</vt:lpstr>
      <vt:lpstr>Calibri</vt:lpstr>
      <vt:lpstr>Calibri Light</vt:lpstr>
      <vt:lpstr>Gill Sans MT</vt:lpstr>
      <vt:lpstr>Sakkal Majalla</vt:lpstr>
      <vt:lpstr>Segoe UI</vt:lpstr>
      <vt:lpstr>Tahoma</vt:lpstr>
      <vt:lpstr>Times New Roman</vt:lpstr>
      <vt:lpstr>Wingdings</vt:lpstr>
      <vt:lpstr>Cover </vt:lpstr>
      <vt:lpstr>Layout 1</vt:lpstr>
      <vt:lpstr>Layout 2</vt:lpstr>
      <vt:lpstr>Thank You </vt:lpstr>
      <vt:lpstr>1_Layout 1</vt:lpstr>
      <vt:lpstr>Office Theme</vt:lpstr>
      <vt:lpstr>think-cell Slide</vt:lpstr>
      <vt:lpstr>PowerPoint Presentation</vt:lpstr>
      <vt:lpstr>   Management self-audit   </vt:lpstr>
      <vt:lpstr>PowerPoint Presentation</vt:lpstr>
      <vt:lpstr>Effective Learning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HiPo_20 Dropped safety boot from monkey board</dc:title>
  <dc:creator>Al Balushi, Arwa EVX133G</dc:creator>
  <cp:lastModifiedBy>Masroori, Ahmed MSE31</cp:lastModifiedBy>
  <cp:revision>137</cp:revision>
  <dcterms:created xsi:type="dcterms:W3CDTF">2023-02-27T05:43:32Z</dcterms:created>
  <dcterms:modified xsi:type="dcterms:W3CDTF">2026-06-24T07:18:58Z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0x0101007685BFD0CEC8E7469C8FA8A8C61C58FE</vt:lpwstr>
  </property>
  <property fmtid="{D5CDD505-2E9C-101B-9397-08002B2CF9AE}" pid="3" name="Language">
    <vt:lpwstr>English</vt:lpwstr>
  </property>
  <property fmtid="{D5CDD505-2E9C-101B-9397-08002B2CF9AE}" pid="4" name="DocId">
    <vt:lpwstr>93014</vt:lpwstr>
  </property>
</Properties>
</file>