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38AF2A-37E9-CDE6-25E7-CBC3F9EBF0A9}" name="Al Maskari, Iman FPL116" initials="AMIF" userId="S::Iman.ISA.AlMaskari@pdo.co.om::b716739a-c87b-401d-b74c-b5d54754273c" providerId="AD"/>
  <p188:author id="{0FC7FB53-3FEC-E587-70F0-2A4791BDC094}" name="Shakir Al Balushi" initials="SA" userId="S::shakir.albalushi@truckomangroup.com::c2ea3a9d-9998-4a60-858d-d82ade79b6eb" providerId="AD"/>
  <p188:author id="{F066718A-DA0F-1341-1B41-6825458CB6B2}" name="Mubarak Al Kiyumi" initials="MAK" userId="S-1-5-21-3863862762-370457141-1874363210-15139" providerId="AD"/>
  <p188:author id="{40A26C8F-BDF4-268D-D81B-13E282E288C4}" name="Davis George" initials="DG" userId="S::davis@truckomangroup.com::e15467d1-42fa-45c6-a985-f08e211e06a6" providerId="AD"/>
  <p188:author id="{B1B703E3-6E89-5158-4BD9-8D3E4AC95A01}" name="Yu, Edmund Paul FPL6D" initials="YEPF" userId="S::EdmundPaul.EY.Yu@pdo.co.om::47530a43-cb2d-4947-afe9-a0bbefdfee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C00"/>
    <a:srgbClr val="16942A"/>
    <a:srgbClr val="FFC91D"/>
    <a:srgbClr val="EAEAEA"/>
    <a:srgbClr val="F2F3D7"/>
    <a:srgbClr val="24A316"/>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57" autoAdjust="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a:latin typeface="Calibri" panose="020F0502020204030204" pitchFamily="34" charset="0"/>
              </a:rPr>
              <a:t>1167741, HIPO#15, MVI TRUCKOMAN /Abu Inaz</a:t>
            </a:r>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r>
              <a:rPr lang="es-ES"/>
              <a:t>1167741, HIPO#15, MVI TRUCKOMAN /Abu Inaz</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Header Placeholder 5">
            <a:extLst>
              <a:ext uri="{FF2B5EF4-FFF2-40B4-BE49-F238E27FC236}">
                <a16:creationId xmlns:a16="http://schemas.microsoft.com/office/drawing/2014/main" id="{27C3DAA0-E876-CA6B-707D-0FDD208B5B42}"/>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6" name="Header Placeholder 5">
            <a:extLst>
              <a:ext uri="{FF2B5EF4-FFF2-40B4-BE49-F238E27FC236}">
                <a16:creationId xmlns:a16="http://schemas.microsoft.com/office/drawing/2014/main" id="{0F2ABF42-B36D-67E6-BCEE-A4F09A8313FE}"/>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F5EF0334-61E7-4E9E-A57C-0B8163A747AF}"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AED9233F-4BCD-4E7B-9728-0631B54A74DB}"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21813801-9CF5-4084-B630-ED9AB747476C}"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4918E9-AF74-45F2-B59C-2831ED1F26E3}"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3212CF6E-81F6-47B1-A8E7-0B0FED619863}" type="datetime1">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F7CAF4BD-AECD-492D-BC07-62D31BAB8F6B}" type="datetime1">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267DF277-07EF-4D52-A16B-00DBB9D5FAE3}" type="datetime1">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DA439E56-5B0A-4CAB-931D-6FFEBB21E5A7}"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172454A-6CF6-4083-9ADF-BC86939CF524}"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7E26773B-C889-40FB-9A61-00FAF434E967}"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537F1F44-5DE1-405C-99A0-2884A4475166}"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EA04776-DCD0-435F-8FED-2F4B3A780111}" type="datetime1">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652089" y="1333960"/>
            <a:ext cx="7594151" cy="6078587"/>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marR="0" lvl="0" indent="-342900" defTabSz="914400" rtl="0" eaLnBrk="1" fontAlgn="auto" latinLnBrk="0" hangingPunct="1">
              <a:lnSpc>
                <a:spcPct val="100000"/>
              </a:lnSpc>
              <a:spcBef>
                <a:spcPts val="0"/>
              </a:spcBef>
              <a:spcAft>
                <a:spcPts val="0"/>
              </a:spcAft>
              <a:buClrTx/>
              <a:buSzTx/>
              <a:buFontTx/>
              <a:buNone/>
              <a:tabLst/>
              <a:defRPr/>
            </a:pPr>
            <a:r>
              <a:rPr lang="en-US" sz="1400" dirty="0"/>
              <a:t>        On 08th August 2024, at 08:45hrs, A sub-contracted tractor unit  coupled with 60 ft flatbed trailer with load of pipes experienced a tire puncture while in transit at Sohar expressway. The driver maneuvered and stopped the truck in emergency lane. A TP truck loaded with chemicals from Dubai struck the vehicle from rear side at the emergency lane. As a result of the crash, a fire broke out. Both the trucks sustained extensive damage from the fire. The driver was taken to Sohar Hospital for treatment, where he was found to have sustained cuts and bruises.</a:t>
            </a:r>
          </a:p>
          <a:p>
            <a:pPr marL="342900" marR="0" lvl="0" indent="-342900"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900" dirty="0">
              <a:latin typeface="Calibri" panose="020F0502020204030204" pitchFamily="34" charset="0"/>
              <a:cs typeface="Tahoma"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 – Contractor driver did not apply defensive driving techniques after seeing a break down vehicle on a straight stretch.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warning triangle wasn’t placed far enough to attract the attention of other drivers.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 – Contractor driver did not park the vehicle to the safe 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The sub-contractor management communication on third party vehicle risks was inadequate.</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14300" indent="-114300">
              <a:defRPr/>
            </a:pPr>
            <a:endParaRPr lang="en-US" sz="900" dirty="0">
              <a:solidFill>
                <a:srgbClr val="0000FF"/>
              </a:solidFill>
              <a:latin typeface="Calibri" panose="020F0502020204030204" pitchFamily="34" charset="0"/>
              <a:cs typeface="Tahoma" pitchFamily="34" charset="0"/>
            </a:endParaRP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stay cautious on the road.</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Call SJM on the breakdown during transit and plan the recovery/repair.</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move to a safe area in the event of a breakdown.</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anticipate unexpected events and adhere to defensive driving techniques.</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ask for assist during a breakdown.</a:t>
            </a:r>
          </a:p>
          <a:p>
            <a:pPr>
              <a:defRPr/>
            </a:pPr>
            <a:endParaRPr lang="en-US" sz="11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759261" y="594111"/>
            <a:ext cx="11626955"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3</a:t>
            </a:r>
            <a:r>
              <a:rPr kumimoji="0" lang="en-US" sz="1400" b="1" i="0" u="none" strike="noStrike" kern="1200" cap="none" spc="0" normalizeH="0" baseline="30000" noProof="0" dirty="0">
                <a:ln>
                  <a:noFill/>
                </a:ln>
                <a:solidFill>
                  <a:srgbClr val="0070C0"/>
                </a:solidFill>
                <a:effectLst/>
                <a:uLnTx/>
                <a:uFillTx/>
                <a:latin typeface="Tahoma" pitchFamily="34" charset="0"/>
                <a:ea typeface="+mn-ea"/>
                <a:cs typeface="+mn-cs"/>
              </a:rPr>
              <a:t>rd</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 party </a:t>
            </a:r>
            <a:r>
              <a:rPr lang="en-US" sz="1200" b="1" dirty="0">
                <a:solidFill>
                  <a:srgbClr val="4472C4"/>
                </a:solidFill>
                <a:latin typeface="Tahoma" pitchFamily="34" charset="0"/>
              </a:rPr>
              <a:t>HIPO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 4P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14" name="Rectangle 13">
            <a:extLst>
              <a:ext uri="{FF2B5EF4-FFF2-40B4-BE49-F238E27FC236}">
                <a16:creationId xmlns:a16="http://schemas.microsoft.com/office/drawing/2014/main" id="{27AC772E-6015-4076-A0DC-005445BF4556}"/>
              </a:ext>
            </a:extLst>
          </p:cNvPr>
          <p:cNvSpPr/>
          <p:nvPr/>
        </p:nvSpPr>
        <p:spPr>
          <a:xfrm>
            <a:off x="489976" y="1225363"/>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Logistics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155864" y="6475923"/>
            <a:ext cx="9071263"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Always ensure that safe area is identified and immediately evacuated on to !</a:t>
            </a:r>
          </a:p>
        </p:txBody>
      </p:sp>
      <p:pic>
        <p:nvPicPr>
          <p:cNvPr id="26" name="Picture 25" descr="A burnt truck on the side of the road&#10;&#10;Description automatically generated">
            <a:extLst>
              <a:ext uri="{FF2B5EF4-FFF2-40B4-BE49-F238E27FC236}">
                <a16:creationId xmlns:a16="http://schemas.microsoft.com/office/drawing/2014/main" id="{786B151C-4A01-2013-366A-4B0273E1915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45477" y="1216787"/>
            <a:ext cx="3748670" cy="2287472"/>
          </a:xfrm>
          <a:prstGeom prst="rect">
            <a:avLst/>
          </a:prstGeom>
        </p:spPr>
      </p:pic>
      <p:grpSp>
        <p:nvGrpSpPr>
          <p:cNvPr id="27" name="Group 131">
            <a:extLst>
              <a:ext uri="{FF2B5EF4-FFF2-40B4-BE49-F238E27FC236}">
                <a16:creationId xmlns:a16="http://schemas.microsoft.com/office/drawing/2014/main" id="{3DA7609F-5A67-A758-9325-9FE22C5A6B0F}"/>
              </a:ext>
            </a:extLst>
          </p:cNvPr>
          <p:cNvGrpSpPr>
            <a:grpSpLocks/>
          </p:cNvGrpSpPr>
          <p:nvPr/>
        </p:nvGrpSpPr>
        <p:grpSpPr bwMode="auto">
          <a:xfrm>
            <a:off x="8321581" y="2757198"/>
            <a:ext cx="755835" cy="813170"/>
            <a:chOff x="3504" y="544"/>
            <a:chExt cx="2287" cy="1855"/>
          </a:xfrm>
        </p:grpSpPr>
        <p:sp>
          <p:nvSpPr>
            <p:cNvPr id="28" name="Line 129">
              <a:extLst>
                <a:ext uri="{FF2B5EF4-FFF2-40B4-BE49-F238E27FC236}">
                  <a16:creationId xmlns:a16="http://schemas.microsoft.com/office/drawing/2014/main" id="{D1BA0271-B8F5-A9C1-C03E-C1982538ECA2}"/>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9" name="Line 130">
              <a:extLst>
                <a:ext uri="{FF2B5EF4-FFF2-40B4-BE49-F238E27FC236}">
                  <a16:creationId xmlns:a16="http://schemas.microsoft.com/office/drawing/2014/main" id="{AD5E091A-3A91-CF3C-39FA-A117AFD465AC}"/>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5" name="Picture 4" descr="A blue sign on a road&#10;&#10;Description automatically generated">
            <a:extLst>
              <a:ext uri="{FF2B5EF4-FFF2-40B4-BE49-F238E27FC236}">
                <a16:creationId xmlns:a16="http://schemas.microsoft.com/office/drawing/2014/main" id="{4D72B990-1A38-BEF6-B109-DF2B58AF340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46240" y="3725442"/>
            <a:ext cx="3831943" cy="2365431"/>
          </a:xfrm>
          <a:prstGeom prst="rect">
            <a:avLst/>
          </a:prstGeom>
        </p:spPr>
      </p:pic>
      <p:sp>
        <p:nvSpPr>
          <p:cNvPr id="3" name="Freeform 132">
            <a:extLst>
              <a:ext uri="{FF2B5EF4-FFF2-40B4-BE49-F238E27FC236}">
                <a16:creationId xmlns:a16="http://schemas.microsoft.com/office/drawing/2014/main" id="{4BA35050-632C-C70F-ABC9-8D5F260B8BC8}"/>
              </a:ext>
            </a:extLst>
          </p:cNvPr>
          <p:cNvSpPr>
            <a:spLocks/>
          </p:cNvSpPr>
          <p:nvPr/>
        </p:nvSpPr>
        <p:spPr bwMode="auto">
          <a:xfrm>
            <a:off x="8350367" y="4872181"/>
            <a:ext cx="819618" cy="1080348"/>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latin typeface="Calibri" panose="020F0502020204030204" pitchFamily="34" charset="0"/>
              <a:sym typeface="Wingdings" pitchFamily="2" charset="2"/>
            </a:endParaRPr>
          </a:p>
          <a:p>
            <a:pPr marL="342900" indent="-342900">
              <a:buFont typeface="+mj-lt"/>
              <a:buAutoNum type="arabicPeriod"/>
              <a:defRPr/>
            </a:pPr>
            <a:r>
              <a:rPr lang="en-US" sz="1600" dirty="0"/>
              <a:t>Do you ensure that the JM is informed in the event of a breakdown?</a:t>
            </a:r>
          </a:p>
          <a:p>
            <a:pPr marL="342900" indent="-342900">
              <a:buFont typeface="+mj-lt"/>
              <a:buAutoNum type="arabicPeriod"/>
              <a:defRPr/>
            </a:pPr>
            <a:r>
              <a:rPr lang="en-US" sz="1600" dirty="0"/>
              <a:t>Do you ensure that the driver is aware on safe area in the event of a breakdown?</a:t>
            </a:r>
          </a:p>
          <a:p>
            <a:pPr marL="342900" indent="-342900">
              <a:buFont typeface="+mj-lt"/>
              <a:buAutoNum type="arabicPeriod"/>
              <a:defRPr/>
            </a:pPr>
            <a:r>
              <a:rPr lang="en-US" sz="1600" dirty="0"/>
              <a:t>Do you ensure that the driver is educated on the proper distance to place a warning triangle in case of an emergency</a:t>
            </a:r>
            <a:r>
              <a:rPr lang="en-US" sz="1600" dirty="0">
                <a:latin typeface="Calibri" panose="020F0502020204030204" pitchFamily="34" charset="0"/>
                <a:sym typeface="Wingdings" pitchFamily="2" charset="2"/>
              </a:rPr>
              <a:t>?</a:t>
            </a:r>
          </a:p>
          <a:p>
            <a:pPr marL="342900" indent="-342900">
              <a:buFont typeface="+mj-lt"/>
              <a:buAutoNum type="arabicPeriod"/>
              <a:defRPr/>
            </a:pPr>
            <a:r>
              <a:rPr lang="en-US" sz="1600" dirty="0">
                <a:latin typeface="Calibri" panose="020F0502020204030204" pitchFamily="34" charset="0"/>
                <a:sym typeface="Wingdings" pitchFamily="2" charset="2"/>
              </a:rPr>
              <a:t>Do you ensure that the TP road related hazards communicated from stakeholders are cascaded to your team?</a:t>
            </a: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426317B0-B985-FF66-8944-BF8A5BD3B414}"/>
              </a:ext>
            </a:extLst>
          </p:cNvPr>
          <p:cNvSpPr>
            <a:spLocks noChangeArrowheads="1"/>
          </p:cNvSpPr>
          <p:nvPr/>
        </p:nvSpPr>
        <p:spPr bwMode="auto">
          <a:xfrm>
            <a:off x="609133" y="478810"/>
            <a:ext cx="11346053" cy="338554"/>
          </a:xfrm>
          <a:prstGeom prst="rect">
            <a:avLst/>
          </a:prstGeom>
          <a:noFill/>
          <a:ln w="9525">
            <a:noFill/>
            <a:miter lim="800000"/>
            <a:headEnd/>
            <a:tailEnd/>
          </a:ln>
        </p:spPr>
        <p:txBody>
          <a:bodyPr wrap="square">
            <a:spAutoFit/>
          </a:bodyPr>
          <a:lstStyle/>
          <a:p>
            <a:pPr marL="114300" indent="-114300" algn="ju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08</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/08/2024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HIPO</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00B0F0"/>
                </a:solidFill>
                <a:latin typeface="Tahoma" panose="020B0604030504040204" pitchFamily="34" charset="0"/>
                <a:ea typeface="Tahoma" panose="020B0604030504040204" pitchFamily="34" charset="0"/>
                <a:cs typeface="Tahoma" panose="020B0604030504040204" pitchFamily="34" charset="0"/>
              </a:rPr>
              <a:t>C4P </a:t>
            </a:r>
            <a:r>
              <a:rPr lang="en-US" sz="1200" b="1" dirty="0">
                <a:solidFill>
                  <a:srgbClr val="4472C4"/>
                </a:solidFill>
                <a:latin typeface="Tahoma" pitchFamily="34" charset="0"/>
              </a:rPr>
              <a:t>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4" name="Rectangle 3">
            <a:extLst>
              <a:ext uri="{FF2B5EF4-FFF2-40B4-BE49-F238E27FC236}">
                <a16:creationId xmlns:a16="http://schemas.microsoft.com/office/drawing/2014/main" id="{594E2815-EDD5-D008-FF85-BC1E96D01AF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Malayalam</Language>
    <DocId xmlns="4880e4f8-4b7d-4bdd-91e3-e10d47036eca">93015</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537961-A2C4-40AF-AFE5-94700CD578C4}"/>
</file>

<file path=customXml/itemProps2.xml><?xml version="1.0" encoding="utf-8"?>
<ds:datastoreItem xmlns:ds="http://schemas.openxmlformats.org/officeDocument/2006/customXml" ds:itemID="{ECEB1FCF-0E89-482E-A62E-598FF58845D8}">
  <ds:schemaRefs>
    <ds:schemaRef ds:uri="http://schemas.microsoft.com/sharepoint/v3"/>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d51eac6-a7d5-47f5-a119-63d146adb134"/>
    <ds:schemaRef ds:uri="http://www.w3.org/XML/1998/namespace"/>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22701</TotalTime>
  <Words>788</Words>
  <Application>Microsoft Office PowerPoint</Application>
  <PresentationFormat>Widescreen</PresentationFormat>
  <Paragraphs>60</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HiPo_21 MVI fire</dc:title>
  <dc:creator>nazar@umsoman.com</dc:creator>
  <cp:lastModifiedBy>Masroori, Ahmed MSE31</cp:lastModifiedBy>
  <cp:revision>331</cp:revision>
  <dcterms:created xsi:type="dcterms:W3CDTF">2018-09-24T07:27:56Z</dcterms:created>
  <dcterms:modified xsi:type="dcterms:W3CDTF">2026-06-24T07:26:24Z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