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8"/>
  </p:notesMasterIdLst>
  <p:handoutMasterIdLst>
    <p:handoutMasterId r:id="rId9"/>
  </p:handoutMasterIdLst>
  <p:sldIdLst>
    <p:sldId id="356" r:id="rId5"/>
    <p:sldId id="350" r:id="rId6"/>
    <p:sldId id="358"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2F2F2"/>
    <a:srgbClr val="24A316"/>
    <a:srgbClr val="FFC715"/>
    <a:srgbClr val="FFCB25"/>
    <a:srgbClr val="FFFC00"/>
    <a:srgbClr val="EAEAEA"/>
    <a:srgbClr val="F2F3D7"/>
    <a:srgbClr val="16942A"/>
    <a:srgbClr val="FDD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B9855A-C790-4EBA-B5D1-BC1991D7DD68}" v="3" dt="2024-09-22T05:53:44.0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658" autoAdjust="0"/>
    <p:restoredTop sz="95033" autoAdjust="0"/>
  </p:normalViewPr>
  <p:slideViewPr>
    <p:cSldViewPr snapToGrid="0" snapToObjects="1">
      <p:cViewPr varScale="1">
        <p:scale>
          <a:sx n="111" d="100"/>
          <a:sy n="111" d="100"/>
        </p:scale>
        <p:origin x="840" y="108"/>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24/06/2026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24/06/2026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eaLnBrk="0" fontAlgn="base" hangingPunct="0">
              <a:spcBef>
                <a:spcPct val="30000"/>
              </a:spcBef>
              <a:spcAft>
                <a:spcPct val="0"/>
              </a:spcAft>
              <a:defRPr/>
            </a:pPr>
            <a:r>
              <a:rPr lang="en-US" dirty="0">
                <a:solidFill>
                  <a:srgbClr val="000000"/>
                </a:solidFill>
                <a:latin typeface="Times New Roman" pitchFamily="18" charset="0"/>
              </a:rPr>
              <a:t>Ensure all dates and titles are input </a:t>
            </a:r>
          </a:p>
          <a:p>
            <a:pPr defTabSz="933237"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3237"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defTabSz="933237"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3237"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Imagine you have to audit other companies to see if they could have the same issues.</a:t>
            </a:r>
          </a:p>
          <a:p>
            <a:pPr defTabSz="933237"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3237"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These questions should start with: Do you ensure…………………?</a:t>
            </a:r>
            <a:endParaRPr lang="en-US" dirty="0">
              <a:solidFill>
                <a:srgbClr val="000000"/>
              </a:solidFill>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dirty="0"/>
          </a:p>
        </p:txBody>
      </p:sp>
    </p:spTree>
    <p:extLst>
      <p:ext uri="{BB962C8B-B14F-4D97-AF65-F5344CB8AC3E}">
        <p14:creationId xmlns:p14="http://schemas.microsoft.com/office/powerpoint/2010/main" val="1620545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371783" eaLnBrk="0" fontAlgn="base" hangingPunct="0">
              <a:spcBef>
                <a:spcPct val="30000"/>
              </a:spcBef>
              <a:spcAft>
                <a:spcPct val="0"/>
              </a:spcAft>
              <a:defRPr/>
            </a:pPr>
            <a:r>
              <a:rPr lang="en-US" sz="1800" dirty="0">
                <a:solidFill>
                  <a:srgbClr val="000000"/>
                </a:solidFill>
                <a:latin typeface="Times New Roman" pitchFamily="18" charset="0"/>
              </a:rPr>
              <a:t>Ensure all dates and titles are input </a:t>
            </a:r>
          </a:p>
          <a:p>
            <a:pPr defTabSz="1371783" eaLnBrk="0" fontAlgn="base" hangingPunct="0">
              <a:spcBef>
                <a:spcPct val="30000"/>
              </a:spcBef>
              <a:spcAft>
                <a:spcPct val="0"/>
              </a:spcAft>
              <a:defRPr/>
            </a:pPr>
            <a:endParaRPr lang="en-US" sz="1800" dirty="0">
              <a:solidFill>
                <a:srgbClr val="000000"/>
              </a:solidFill>
              <a:latin typeface="Times New Roman" pitchFamily="18" charset="0"/>
            </a:endParaRPr>
          </a:p>
          <a:p>
            <a:pPr defTabSz="1371783" eaLnBrk="0" fontAlgn="base" hangingPunct="0">
              <a:spcBef>
                <a:spcPct val="30000"/>
              </a:spcBef>
              <a:spcAft>
                <a:spcPct val="0"/>
              </a:spcAft>
              <a:defRPr/>
            </a:pPr>
            <a:r>
              <a:rPr lang="en-US" sz="1800" dirty="0">
                <a:solidFill>
                  <a:srgbClr val="000000"/>
                </a:solidFill>
                <a:latin typeface="Times New Roman" pitchFamily="18" charset="0"/>
              </a:rPr>
              <a:t>A short description should be provided without mentioning names of contractors or individuals.  You should include, what happened, to who (by job title) and what injuries this resulted in.  Nothing more!</a:t>
            </a:r>
          </a:p>
          <a:p>
            <a:pPr defTabSz="1371783" eaLnBrk="0" fontAlgn="base" hangingPunct="0">
              <a:spcBef>
                <a:spcPct val="30000"/>
              </a:spcBef>
              <a:spcAft>
                <a:spcPct val="0"/>
              </a:spcAft>
              <a:defRPr/>
            </a:pPr>
            <a:endParaRPr lang="en-US" sz="1800" dirty="0">
              <a:solidFill>
                <a:srgbClr val="000000"/>
              </a:solidFill>
              <a:latin typeface="Times New Roman" pitchFamily="18" charset="0"/>
            </a:endParaRPr>
          </a:p>
          <a:p>
            <a:pPr defTabSz="1371783" eaLnBrk="0" fontAlgn="base" hangingPunct="0">
              <a:spcBef>
                <a:spcPct val="30000"/>
              </a:spcBef>
              <a:spcAft>
                <a:spcPct val="0"/>
              </a:spcAft>
              <a:defRPr/>
            </a:pPr>
            <a:r>
              <a:rPr lang="en-US" sz="1800" dirty="0">
                <a:solidFill>
                  <a:srgbClr val="000000"/>
                </a:solidFill>
                <a:latin typeface="Times New Roman" pitchFamily="18" charset="0"/>
              </a:rPr>
              <a:t>Four to five bullet points highlighting the main findings from the investigation.  Remember the target audience is the front line staff so this should be written in simple terms in a way that everyone can understand.</a:t>
            </a:r>
          </a:p>
          <a:p>
            <a:pPr defTabSz="1371783" eaLnBrk="0" fontAlgn="base" hangingPunct="0">
              <a:spcBef>
                <a:spcPct val="30000"/>
              </a:spcBef>
              <a:spcAft>
                <a:spcPct val="0"/>
              </a:spcAft>
              <a:defRPr/>
            </a:pPr>
            <a:endParaRPr lang="en-US" sz="1800" dirty="0">
              <a:solidFill>
                <a:srgbClr val="000000"/>
              </a:solidFill>
              <a:latin typeface="Times New Roman" pitchFamily="18" charset="0"/>
            </a:endParaRPr>
          </a:p>
          <a:p>
            <a:pPr defTabSz="1371783" eaLnBrk="0" fontAlgn="base" hangingPunct="0">
              <a:spcBef>
                <a:spcPct val="30000"/>
              </a:spcBef>
              <a:spcAft>
                <a:spcPct val="0"/>
              </a:spcAft>
              <a:defRPr/>
            </a:pPr>
            <a:r>
              <a:rPr lang="en-US" sz="1800" dirty="0">
                <a:solidFill>
                  <a:srgbClr val="000000"/>
                </a:solidFill>
                <a:latin typeface="Times New Roman" pitchFamily="18" charset="0"/>
              </a:rPr>
              <a:t>The strap line should be the main point you want to get across</a:t>
            </a:r>
          </a:p>
          <a:p>
            <a:pPr defTabSz="1371783" eaLnBrk="0" fontAlgn="base" hangingPunct="0">
              <a:spcBef>
                <a:spcPct val="30000"/>
              </a:spcBef>
              <a:spcAft>
                <a:spcPct val="0"/>
              </a:spcAft>
              <a:defRPr/>
            </a:pPr>
            <a:endParaRPr lang="en-US" sz="1800" dirty="0">
              <a:solidFill>
                <a:srgbClr val="000000"/>
              </a:solidFill>
              <a:latin typeface="Times New Roman" pitchFamily="18" charset="0"/>
            </a:endParaRPr>
          </a:p>
          <a:p>
            <a:pPr defTabSz="1371783" eaLnBrk="0" fontAlgn="base" hangingPunct="0">
              <a:spcBef>
                <a:spcPct val="30000"/>
              </a:spcBef>
              <a:spcAft>
                <a:spcPct val="0"/>
              </a:spcAft>
              <a:defRPr/>
            </a:pPr>
            <a:r>
              <a:rPr lang="en-US" sz="1800" dirty="0">
                <a:solidFill>
                  <a:srgbClr val="000000"/>
                </a:solidFill>
                <a:latin typeface="Times New Roman" pitchFamily="18" charset="0"/>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defTabSz="1371783">
              <a:defRPr/>
            </a:pPr>
            <a:r>
              <a:rPr lang="en-US" dirty="0">
                <a:solidFill>
                  <a:srgbClr val="000000"/>
                </a:solidFill>
              </a:rPr>
              <a:t>Confidential - Not to be shared outside of PDO/PDO contractors </a:t>
            </a:r>
          </a:p>
          <a:p>
            <a:pPr defTabSz="1371783">
              <a:defRPr/>
            </a:pPr>
            <a:endParaRPr lang="en-US" dirty="0">
              <a:solidFill>
                <a:prstClr val="black"/>
              </a:solidFill>
            </a:endParaRPr>
          </a:p>
        </p:txBody>
      </p:sp>
      <p:sp>
        <p:nvSpPr>
          <p:cNvPr id="5" name="Slide Number Placeholder 4"/>
          <p:cNvSpPr>
            <a:spLocks noGrp="1"/>
          </p:cNvSpPr>
          <p:nvPr>
            <p:ph type="sldNum" sz="quarter" idx="5"/>
          </p:nvPr>
        </p:nvSpPr>
        <p:spPr/>
        <p:txBody>
          <a:bodyPr/>
          <a:lstStyle/>
          <a:p>
            <a:pPr defTabSz="1371783">
              <a:defRPr/>
            </a:pPr>
            <a:fld id="{F88714CE-FB4E-4316-BED5-DE0DF6B1D8E5}" type="slidenum">
              <a:rPr lang="en-US">
                <a:solidFill>
                  <a:prstClr val="black"/>
                </a:solidFill>
              </a:rPr>
              <a:pPr defTabSz="1371783">
                <a:defRPr/>
              </a:pPr>
              <a:t>3</a:t>
            </a:fld>
            <a:endParaRPr lang="en-US" dirty="0">
              <a:solidFill>
                <a:prstClr val="black"/>
              </a:solidFill>
            </a:endParaRPr>
          </a:p>
        </p:txBody>
      </p:sp>
    </p:spTree>
    <p:extLst>
      <p:ext uri="{BB962C8B-B14F-4D97-AF65-F5344CB8AC3E}">
        <p14:creationId xmlns:p14="http://schemas.microsoft.com/office/powerpoint/2010/main" val="1956192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1B9F12B-012B-511E-E1AF-940C15C48F38}"/>
              </a:ext>
            </a:extLst>
          </p:cNvPr>
          <p:cNvSpPr>
            <a:spLocks noGrp="1"/>
          </p:cNvSpPr>
          <p:nvPr>
            <p:ph type="dt" sz="half" idx="10"/>
          </p:nvPr>
        </p:nvSpPr>
        <p:spPr/>
        <p:txBody>
          <a:bodyPr/>
          <a:lstStyle/>
          <a:p>
            <a:fld id="{44F6AEF2-20D4-7547-BF78-1F3F36FB60DC}" type="datetimeFigureOut">
              <a:rPr lang="en-US" smtClean="0"/>
              <a:pPr/>
              <a:t>24/06/2026</a:t>
            </a:fld>
            <a:endParaRPr lang="en-US" dirty="0"/>
          </a:p>
        </p:txBody>
      </p:sp>
      <p:sp>
        <p:nvSpPr>
          <p:cNvPr id="8" name="Footer Placeholder 7">
            <a:extLst>
              <a:ext uri="{FF2B5EF4-FFF2-40B4-BE49-F238E27FC236}">
                <a16:creationId xmlns:a16="http://schemas.microsoft.com/office/drawing/2014/main" id="{12153C70-2C6D-7EF6-9D8B-F252F2B79470}"/>
              </a:ext>
            </a:extLst>
          </p:cNvPr>
          <p:cNvSpPr>
            <a:spLocks noGrp="1"/>
          </p:cNvSpPr>
          <p:nvPr>
            <p:ph type="ftr" sz="quarter" idx="11"/>
          </p:nvPr>
        </p:nvSpPr>
        <p:spPr/>
        <p:txBody>
          <a:bodyPr/>
          <a:lstStyle/>
          <a:p>
            <a:r>
              <a:rPr lang="en-US"/>
              <a:t>Confidential - Not to be shared outside of PDO/PDO contractors </a:t>
            </a:r>
          </a:p>
          <a:p>
            <a:endParaRPr lang="en-US" dirty="0"/>
          </a:p>
        </p:txBody>
      </p:sp>
      <p:sp>
        <p:nvSpPr>
          <p:cNvPr id="9" name="Slide Number Placeholder 8">
            <a:extLst>
              <a:ext uri="{FF2B5EF4-FFF2-40B4-BE49-F238E27FC236}">
                <a16:creationId xmlns:a16="http://schemas.microsoft.com/office/drawing/2014/main" id="{5F370DFB-2757-20B9-7E69-B0B0CE960C83}"/>
              </a:ext>
            </a:extLst>
          </p:cNvPr>
          <p:cNvSpPr>
            <a:spLocks noGrp="1"/>
          </p:cNvSpPr>
          <p:nvPr>
            <p:ph type="sldNum" sz="quarter" idx="12"/>
          </p:nvPr>
        </p:nvSpPr>
        <p:spPr/>
        <p:txBody>
          <a:body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821729D-F4BC-8E1E-716B-7A1B5A1C57DC}"/>
              </a:ext>
            </a:extLst>
          </p:cNvPr>
          <p:cNvPicPr>
            <a:picLocks noChangeAspect="1"/>
          </p:cNvPicPr>
          <p:nvPr/>
        </p:nvPicPr>
        <p:blipFill>
          <a:blip r:embed="rId3"/>
          <a:stretch>
            <a:fillRect/>
          </a:stretch>
        </p:blipFill>
        <p:spPr>
          <a:xfrm>
            <a:off x="8292646" y="1229033"/>
            <a:ext cx="3737172" cy="2280102"/>
          </a:xfrm>
          <a:prstGeom prst="rect">
            <a:avLst/>
          </a:prstGeom>
        </p:spPr>
      </p:pic>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54506" y="1471143"/>
            <a:ext cx="7838140" cy="5032147"/>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endParaRPr kumimoji="0" lang="en-US" sz="1600" b="0" i="0" u="none" strike="noStrike" kern="1200" cap="none" spc="0" normalizeH="0" baseline="0" noProof="0" dirty="0">
              <a:ln>
                <a:noFill/>
              </a:ln>
              <a:solidFill>
                <a:srgbClr val="FF0000"/>
              </a:solidFill>
              <a:effectLst/>
              <a:uLnTx/>
              <a:uFillTx/>
              <a:latin typeface="Tahoma" pitchFamily="34" charset="0"/>
              <a:ea typeface="+mn-ea"/>
              <a:cs typeface="+mn-cs"/>
            </a:endParaRPr>
          </a:p>
          <a:p>
            <a:pPr marR="0" lvl="0" algn="l" defTabSz="914400" rtl="0" eaLnBrk="1" fontAlgn="auto" latinLnBrk="0" hangingPunct="1">
              <a:lnSpc>
                <a:spcPct val="100000"/>
              </a:lnSpc>
              <a:spcBef>
                <a:spcPts val="0"/>
              </a:spcBef>
              <a:spcAft>
                <a:spcPts val="90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Crew (driver &amp; operator) deviated from the correct journey route resulting in reaching in different area. While returning to same field location, driver exited graded road resulting in vehicle becoming stuck in sand and crew lost. Crew attempted to free the vehicle but without success. At 04:00 AM they decided to walk toward where they came from, walking for almost 3 hrs crossing 14 Km. After finding low signal area, notified rig supervisor</a:t>
            </a:r>
            <a:r>
              <a:rPr lang="en-US" sz="1200" dirty="0">
                <a:solidFill>
                  <a:srgbClr val="000000"/>
                </a:solidFill>
                <a:latin typeface="Calibri" panose="020F0502020204030204" pitchFamily="34" charset="0"/>
              </a:rPr>
              <a:t>. While waiting to be rescued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they decided to proceed walking toward Al Shomou wells another 1 </a:t>
            </a:r>
            <a:r>
              <a:rPr kumimoji="0" lang="en-US" sz="12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hr</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crossing 4 km. At 10:30 AM, they were rescued unharmed.</a:t>
            </a:r>
          </a:p>
          <a:p>
            <a:pPr marL="0" marR="0" lvl="0" indent="0" algn="l" defTabSz="914400" rtl="0" eaLnBrk="1" fontAlgn="auto" latinLnBrk="0" hangingPunct="1">
              <a:lnSpc>
                <a:spcPct val="100000"/>
              </a:lnSpc>
              <a:spcAft>
                <a:spcPts val="600"/>
              </a:spcAft>
              <a:buClrTx/>
              <a:buSzTx/>
              <a:buFontTx/>
              <a:buNone/>
              <a:tabLst/>
              <a:defRPr/>
            </a:pPr>
            <a:r>
              <a:rPr kumimoji="0" lang="en-GB" altLang="zh-CN" sz="1600" b="1" i="0" u="none" strike="noStrike" kern="1200" cap="none" spc="0" normalizeH="0" baseline="0" noProof="0" dirty="0">
                <a:ln>
                  <a:noFill/>
                </a:ln>
                <a:solidFill>
                  <a:schemeClr val="accent1"/>
                </a:solidFill>
                <a:effectLst/>
                <a:uLnTx/>
                <a:uFillTx/>
                <a:ea typeface="宋体" panose="02010600030101010101" pitchFamily="2" charset="-122"/>
                <a:cs typeface="+mn-cs"/>
              </a:rPr>
              <a:t>Why it happened/Finding: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Restricted awareness &amp; attention affected due to fatigue risk and driving at night in unfamiliar area. (&gt;14 hrs awake).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Inadequate journey planning, driver not experienced and familiar with field roads.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Journey manager not intervened to ensure crew is not driving at night on unknown route.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Calibri" panose="020F0502020204030204" pitchFamily="34" charset="0"/>
                <a:cs typeface="Tahoma" pitchFamily="34" charset="0"/>
              </a:rPr>
              <a:t>Journey manager didn’t follow up on safe arrival of crew at camp site, assumed they will safely reach the destination.</a:t>
            </a: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Fatigue Intervention Plan not established, as Fatigue Management Procedure not available.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Calibri" panose="020F0502020204030204" pitchFamily="34" charset="0"/>
                <a:cs typeface="Tahoma" pitchFamily="34" charset="0"/>
              </a:rPr>
              <a:t>Driver exited main road and vehicle got stuck in sand.</a:t>
            </a: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Man lost procedure not initiated, as IVMS was incapacitated</a:t>
            </a:r>
            <a:r>
              <a:rPr lang="en-US" sz="1200" dirty="0">
                <a:solidFill>
                  <a:prstClr val="black"/>
                </a:solidFill>
                <a:latin typeface="Calibri" panose="020F0502020204030204" pitchFamily="34" charset="0"/>
                <a:cs typeface="Tahoma" pitchFamily="34" charset="0"/>
              </a:rPr>
              <a:t> due to no GSM coverage.</a:t>
            </a:r>
          </a:p>
          <a:p>
            <a:pPr marL="171450" marR="0" lvl="0" indent="-171450" algn="l" defTabSz="914400" rtl="0" eaLnBrk="1" fontAlgn="auto" latinLnBrk="0" hangingPunct="1">
              <a:lnSpc>
                <a:spcPct val="100000"/>
              </a:lnSpc>
              <a:spcBef>
                <a:spcPts val="0"/>
              </a:spcBef>
              <a:spcAft>
                <a:spcPts val="900"/>
              </a:spcAft>
              <a:buClrTx/>
              <a:buSzTx/>
              <a:buFont typeface="Arial" panose="020B0604020202020204" pitchFamily="34" charset="0"/>
              <a:buChar char="•"/>
              <a:tabLst/>
              <a:defRPr/>
            </a:pPr>
            <a:r>
              <a:rPr lang="en-US" sz="1200" dirty="0">
                <a:solidFill>
                  <a:prstClr val="black"/>
                </a:solidFill>
                <a:latin typeface="Calibri" panose="020F0502020204030204" pitchFamily="34" charset="0"/>
                <a:cs typeface="Tahoma" pitchFamily="34" charset="0"/>
              </a:rPr>
              <a:t>Crew didn’t followed Man lost procedure, left the vehicle to search for signal.</a:t>
            </a:r>
          </a:p>
          <a:p>
            <a:pPr marL="114300" indent="-114300" algn="just">
              <a:spcAft>
                <a:spcPts val="600"/>
              </a:spcAft>
              <a:defRPr/>
            </a:pPr>
            <a:r>
              <a:rPr lang="en-US" sz="1600" b="1" dirty="0">
                <a:solidFill>
                  <a:schemeClr val="accent1"/>
                </a:solidFill>
                <a:ea typeface="宋体" panose="02010600030101010101" pitchFamily="2" charset="-122"/>
              </a:rPr>
              <a:t>Your learning from this incident:</a:t>
            </a:r>
          </a:p>
          <a:p>
            <a:pPr marL="114300" indent="-114300" algn="just">
              <a:defRPr/>
            </a:pPr>
            <a:endParaRPr lang="en-US" sz="300" dirty="0">
              <a:solidFill>
                <a:srgbClr val="000000"/>
              </a:solidFill>
              <a:latin typeface="Calibri" panose="020F0502020204030204" pitchFamily="34" charset="0"/>
            </a:endParaRPr>
          </a:p>
          <a:p>
            <a:pPr marL="171450" indent="-171450">
              <a:buFont typeface="Arial" panose="020B0604020202020204" pitchFamily="34" charset="0"/>
              <a:buChar char="•"/>
              <a:defRPr/>
            </a:pPr>
            <a:r>
              <a:rPr lang="en-US" sz="1200" dirty="0">
                <a:latin typeface="Calibri" panose="020F0502020204030204" pitchFamily="34" charset="0"/>
                <a:cs typeface="Tahoma" pitchFamily="34" charset="0"/>
              </a:rPr>
              <a:t>Use the panic button to send an SOS message. Don’t leave the vehicle, it is easier to see a vehicle than a person.</a:t>
            </a:r>
          </a:p>
          <a:p>
            <a:pPr marL="171450" indent="-171450">
              <a:buFont typeface="Arial" panose="020B0604020202020204" pitchFamily="34" charset="0"/>
              <a:buChar char="•"/>
              <a:defRPr/>
            </a:pPr>
            <a:r>
              <a:rPr lang="en-US" sz="1200" dirty="0">
                <a:latin typeface="Calibri" panose="020F0502020204030204" pitchFamily="34" charset="0"/>
                <a:cs typeface="Tahoma" pitchFamily="34" charset="0"/>
              </a:rPr>
              <a:t>Stay with your vehicle no matter how close you think it is to camp/base/rig/wellsite and wait for help.</a:t>
            </a:r>
          </a:p>
          <a:p>
            <a:pPr marL="171450" indent="-171450">
              <a:buFont typeface="Arial" panose="020B0604020202020204" pitchFamily="34" charset="0"/>
              <a:buChar char="•"/>
              <a:defRPr/>
            </a:pPr>
            <a:r>
              <a:rPr lang="en-US" sz="1200" dirty="0">
                <a:latin typeface="Calibri" panose="020F0502020204030204" pitchFamily="34" charset="0"/>
                <a:cs typeface="Tahoma" pitchFamily="34" charset="0"/>
              </a:rPr>
              <a:t>Make sure to have an appropriate means of communication.</a:t>
            </a:r>
          </a:p>
          <a:p>
            <a:pPr marL="171450" indent="-171450">
              <a:buFont typeface="Arial" panose="020B0604020202020204" pitchFamily="34" charset="0"/>
              <a:buChar char="•"/>
              <a:defRPr/>
            </a:pPr>
            <a:r>
              <a:rPr lang="en-US" sz="1200" dirty="0">
                <a:latin typeface="Calibri" panose="020F0502020204030204" pitchFamily="34" charset="0"/>
                <a:cs typeface="Tahoma" pitchFamily="34" charset="0"/>
              </a:rPr>
              <a:t>Always question the trip necessity to be performed in the night hours, to avoid similar situations.</a:t>
            </a:r>
          </a:p>
          <a:p>
            <a:pPr marL="171450" indent="-171450">
              <a:buFont typeface="Arial" panose="020B0604020202020204" pitchFamily="34" charset="0"/>
              <a:buChar char="•"/>
              <a:defRPr/>
            </a:pPr>
            <a:r>
              <a:rPr lang="en-US" sz="1200" dirty="0">
                <a:latin typeface="Calibri" panose="020F0502020204030204" pitchFamily="34" charset="0"/>
                <a:cs typeface="Tahoma" pitchFamily="34" charset="0"/>
              </a:rPr>
              <a:t>If you can’t find your way around, STOP immediately and follow back to a point which you are familiar with phone signal.</a:t>
            </a:r>
          </a:p>
          <a:p>
            <a:pPr marL="171450" indent="-171450">
              <a:buFont typeface="Arial" panose="020B0604020202020204" pitchFamily="34" charset="0"/>
              <a:buChar char="•"/>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Ensure to practice Man-Lost Drills.</a:t>
            </a: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227558" y="0"/>
            <a:ext cx="11845491" cy="536288"/>
          </a:xfrm>
          <a:prstGeom prst="rect">
            <a:avLst/>
          </a:prstGeom>
          <a:solidFill>
            <a:srgbClr val="FFC000"/>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algn="ctr">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grpSp>
        <p:nvGrpSpPr>
          <p:cNvPr id="10" name="Group 131">
            <a:extLst>
              <a:ext uri="{FF2B5EF4-FFF2-40B4-BE49-F238E27FC236}">
                <a16:creationId xmlns:a16="http://schemas.microsoft.com/office/drawing/2014/main" id="{AB7F76C3-B921-4139-99D6-E25E2E64024C}"/>
              </a:ext>
            </a:extLst>
          </p:cNvPr>
          <p:cNvGrpSpPr>
            <a:grpSpLocks/>
          </p:cNvGrpSpPr>
          <p:nvPr/>
        </p:nvGrpSpPr>
        <p:grpSpPr bwMode="auto">
          <a:xfrm>
            <a:off x="11710780" y="3352800"/>
            <a:ext cx="319038" cy="302024"/>
            <a:chOff x="3504" y="544"/>
            <a:chExt cx="2287" cy="1855"/>
          </a:xfrm>
        </p:grpSpPr>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sp>
        <p:nvSpPr>
          <p:cNvPr id="6" name="Rectangle 8">
            <a:extLst>
              <a:ext uri="{FF2B5EF4-FFF2-40B4-BE49-F238E27FC236}">
                <a16:creationId xmlns:a16="http://schemas.microsoft.com/office/drawing/2014/main" id="{D3C7CB9E-3F94-C14B-5C0C-D63348FFAA73}"/>
              </a:ext>
            </a:extLst>
          </p:cNvPr>
          <p:cNvSpPr>
            <a:spLocks noChangeArrowheads="1"/>
          </p:cNvSpPr>
          <p:nvPr/>
        </p:nvSpPr>
        <p:spPr bwMode="auto">
          <a:xfrm>
            <a:off x="386262" y="581381"/>
            <a:ext cx="11626955" cy="338554"/>
          </a:xfrm>
          <a:prstGeom prst="rect">
            <a:avLst/>
          </a:prstGeom>
          <a:noFill/>
          <a:ln w="9525">
            <a:noFill/>
            <a:miter lim="800000"/>
            <a:headEnd/>
            <a:tailEnd/>
          </a:ln>
        </p:spPr>
        <p:txBody>
          <a:bodyPr wrap="square">
            <a:spAutoFit/>
          </a:bodyPr>
          <a:lstStyle/>
          <a:p>
            <a:pPr marL="114300" indent="-114300" algn="ju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 </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14/08/2024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HiPo#24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M</a:t>
            </a:r>
            <a:r>
              <a:rPr lang="en-US" sz="1200" b="1" dirty="0">
                <a:solidFill>
                  <a:srgbClr val="4472C4"/>
                </a:solidFill>
                <a:latin typeface="Tahoma" pitchFamily="34" charset="0"/>
              </a:rPr>
              <a:t>an Lost</a:t>
            </a:r>
            <a:r>
              <a:rPr lang="en-US" sz="1600" b="1" dirty="0">
                <a:solidFill>
                  <a:srgbClr val="4472C4"/>
                </a:solidFill>
                <a:latin typeface="Tahoma" pitchFamily="34" charset="0"/>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C4P	</a:t>
            </a:r>
            <a:r>
              <a:rPr lang="en-US" sz="1400" b="1" dirty="0">
                <a:solidFill>
                  <a:prstClr val="black"/>
                </a:solidFill>
                <a:latin typeface="Tahoma" pitchFamily="34" charset="0"/>
              </a:rPr>
              <a:t>Activity: </a:t>
            </a:r>
            <a:r>
              <a:rPr lang="en-US" sz="1200" b="1" dirty="0">
                <a:solidFill>
                  <a:schemeClr val="accent1"/>
                </a:solidFill>
                <a:latin typeface="Tahoma" pitchFamily="34" charset="0"/>
              </a:rPr>
              <a:t>Night driving</a:t>
            </a:r>
            <a:endPar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endParaRPr>
          </a:p>
        </p:txBody>
      </p:sp>
      <p:pic>
        <p:nvPicPr>
          <p:cNvPr id="13" name="Picture 12">
            <a:extLst>
              <a:ext uri="{FF2B5EF4-FFF2-40B4-BE49-F238E27FC236}">
                <a16:creationId xmlns:a16="http://schemas.microsoft.com/office/drawing/2014/main" id="{1F12FCB4-47F4-188A-FC7C-A0BFDEC64D1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402185" y="4347569"/>
            <a:ext cx="1447921" cy="1258780"/>
          </a:xfrm>
          <a:prstGeom prst="rect">
            <a:avLst/>
          </a:prstGeom>
        </p:spPr>
      </p:pic>
      <p:sp>
        <p:nvSpPr>
          <p:cNvPr id="16" name="TextBox 15">
            <a:extLst>
              <a:ext uri="{FF2B5EF4-FFF2-40B4-BE49-F238E27FC236}">
                <a16:creationId xmlns:a16="http://schemas.microsoft.com/office/drawing/2014/main" id="{2BAF5768-31B7-7C35-6FD3-746D6E10D5A5}"/>
              </a:ext>
            </a:extLst>
          </p:cNvPr>
          <p:cNvSpPr txBox="1"/>
          <p:nvPr/>
        </p:nvSpPr>
        <p:spPr>
          <a:xfrm>
            <a:off x="8159499" y="4648193"/>
            <a:ext cx="2242686" cy="738664"/>
          </a:xfrm>
          <a:prstGeom prst="rect">
            <a:avLst/>
          </a:prstGeom>
          <a:solidFill>
            <a:schemeClr val="accent6">
              <a:lumMod val="60000"/>
              <a:lumOff val="40000"/>
            </a:schemeClr>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sz="1400" dirty="0">
                <a:latin typeface="+mj-lt"/>
              </a:rPr>
              <a:t>Follow your Safe Journey Management Procedure and escalation process</a:t>
            </a:r>
          </a:p>
        </p:txBody>
      </p:sp>
      <p:sp>
        <p:nvSpPr>
          <p:cNvPr id="9" name="Freeform 132">
            <a:extLst>
              <a:ext uri="{FF2B5EF4-FFF2-40B4-BE49-F238E27FC236}">
                <a16:creationId xmlns:a16="http://schemas.microsoft.com/office/drawing/2014/main" id="{A68310E0-CF63-4276-BC7B-52B36A6230C6}"/>
              </a:ext>
            </a:extLst>
          </p:cNvPr>
          <p:cNvSpPr>
            <a:spLocks/>
          </p:cNvSpPr>
          <p:nvPr/>
        </p:nvSpPr>
        <p:spPr bwMode="auto">
          <a:xfrm>
            <a:off x="11590130" y="5716179"/>
            <a:ext cx="341894" cy="278276"/>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3" name="Rectangle 2">
            <a:extLst>
              <a:ext uri="{FF2B5EF4-FFF2-40B4-BE49-F238E27FC236}">
                <a16:creationId xmlns:a16="http://schemas.microsoft.com/office/drawing/2014/main" id="{C3F492DB-52A6-01F1-A2FA-907AF7006F69}"/>
              </a:ext>
            </a:extLst>
          </p:cNvPr>
          <p:cNvSpPr/>
          <p:nvPr/>
        </p:nvSpPr>
        <p:spPr>
          <a:xfrm>
            <a:off x="489976" y="986740"/>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All Field Operations</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5" name="TextBox 4">
            <a:extLst>
              <a:ext uri="{FF2B5EF4-FFF2-40B4-BE49-F238E27FC236}">
                <a16:creationId xmlns:a16="http://schemas.microsoft.com/office/drawing/2014/main" id="{40CCA7CB-ED88-B2BD-8896-2FD7D0DEB25F}"/>
              </a:ext>
            </a:extLst>
          </p:cNvPr>
          <p:cNvSpPr txBox="1"/>
          <p:nvPr/>
        </p:nvSpPr>
        <p:spPr>
          <a:xfrm>
            <a:off x="534315" y="6318624"/>
            <a:ext cx="8243932" cy="369332"/>
          </a:xfrm>
          <a:prstGeom prst="rect">
            <a:avLst/>
          </a:prstGeom>
          <a:solidFill>
            <a:srgbClr val="0000FF"/>
          </a:solidFill>
        </p:spPr>
        <p:txBody>
          <a:bodyPr wrap="square" rtlCol="0">
            <a:spAutoFit/>
          </a:bodyPr>
          <a:lstStyle/>
          <a:p>
            <a:pPr marL="0" indent="0" algn="ctr"/>
            <a:r>
              <a:rPr lang="en-US" dirty="0">
                <a:solidFill>
                  <a:srgbClr val="FFFF00"/>
                </a:solidFill>
              </a:rPr>
              <a:t>Always stay with your vehicle if you become lost in the desert.</a:t>
            </a:r>
            <a:endParaRPr lang="en-US" dirty="0">
              <a:solidFill>
                <a:srgbClr val="FFFF00"/>
              </a:solidFill>
              <a:ea typeface="SimSun" panose="02010600030101010101" pitchFamily="2" charset="-122"/>
              <a:cs typeface="Traditional Arabic" panose="02020603050405020304" pitchFamily="18" charset="-78"/>
            </a:endParaRPr>
          </a:p>
        </p:txBody>
      </p:sp>
    </p:spTree>
    <p:extLst>
      <p:ext uri="{BB962C8B-B14F-4D97-AF65-F5344CB8AC3E}">
        <p14:creationId xmlns:p14="http://schemas.microsoft.com/office/powerpoint/2010/main" val="1611345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Management Self-audit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1617711" cy="523220"/>
          </a:xfrm>
          <a:prstGeom prst="rect">
            <a:avLst/>
          </a:prstGeom>
        </p:spPr>
        <p:txBody>
          <a:bodyPr wrap="square">
            <a:spAutoFit/>
          </a:bodyPr>
          <a:lstStyle/>
          <a:p>
            <a:pPr>
              <a:defRPr/>
            </a:pPr>
            <a:r>
              <a:rPr lang="en-US" sz="1400" b="1" dirty="0">
                <a:solidFill>
                  <a:srgbClr val="FF0000"/>
                </a:solidFill>
                <a:latin typeface="Tahoma" pitchFamily="34" charset="0"/>
              </a:rPr>
              <a:t>As a learning from this incident and ensure continual improvement all contract managers must review their HSE risk management against the questions asked below        </a:t>
            </a:r>
          </a:p>
        </p:txBody>
      </p:sp>
      <p:sp>
        <p:nvSpPr>
          <p:cNvPr id="7" name="Rectangle 6">
            <a:extLst>
              <a:ext uri="{FF2B5EF4-FFF2-40B4-BE49-F238E27FC236}">
                <a16:creationId xmlns:a16="http://schemas.microsoft.com/office/drawing/2014/main" id="{4D883F2B-B3CE-4AB4-AB99-0AA90A5717A9}"/>
              </a:ext>
            </a:extLst>
          </p:cNvPr>
          <p:cNvSpPr/>
          <p:nvPr/>
        </p:nvSpPr>
        <p:spPr>
          <a:xfrm>
            <a:off x="609133" y="1680481"/>
            <a:ext cx="10928195" cy="2754600"/>
          </a:xfrm>
          <a:prstGeom prst="rect">
            <a:avLst/>
          </a:prstGeom>
        </p:spPr>
        <p:txBody>
          <a:bodyPr wrap="square">
            <a:spAutoFit/>
          </a:bodyPr>
          <a:lstStyle/>
          <a:p>
            <a:pPr marL="342900" indent="-342900">
              <a:defRPr/>
            </a:pPr>
            <a:r>
              <a:rPr lang="en-US" b="1" dirty="0">
                <a:latin typeface="Tahoma" pitchFamily="34" charset="0"/>
              </a:rPr>
              <a:t>Confirm the following:</a:t>
            </a:r>
            <a:endParaRPr lang="en-US" dirty="0">
              <a:latin typeface="Tahoma" pitchFamily="34" charset="0"/>
            </a:endParaRPr>
          </a:p>
          <a:p>
            <a:pPr marL="342900" indent="-342900">
              <a:defRPr/>
            </a:pPr>
            <a:endParaRPr lang="en-US" sz="1600" dirty="0">
              <a:solidFill>
                <a:srgbClr val="000000"/>
              </a:solidFill>
              <a:latin typeface="Calibri" panose="020F0502020204030204" pitchFamily="34" charset="0"/>
            </a:endParaRPr>
          </a:p>
          <a:p>
            <a:pPr>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r>
              <a:rPr lang="en-US" sz="1600" b="1" dirty="0">
                <a:solidFill>
                  <a:srgbClr val="0033CC"/>
                </a:solidFill>
                <a:latin typeface="Calibri" panose="020F0502020204030204" pitchFamily="34" charset="0"/>
                <a:sym typeface="Wingdings" pitchFamily="2" charset="2"/>
              </a:rPr>
              <a:t>Do you ensure that you are complying with PDO Road Safety Standard requirements for vehicle, Journey Management process ? </a:t>
            </a:r>
          </a:p>
          <a:p>
            <a:pPr marL="342900" indent="-342900">
              <a:buFont typeface="+mj-lt"/>
              <a:buAutoNum type="arabicPeriod"/>
              <a:defRPr/>
            </a:pPr>
            <a:r>
              <a:rPr lang="en-US" sz="1600" b="1" dirty="0">
                <a:solidFill>
                  <a:srgbClr val="0033CC"/>
                </a:solidFill>
                <a:latin typeface="Calibri" panose="020F0502020204030204" pitchFamily="34" charset="0"/>
                <a:sym typeface="Wingdings" pitchFamily="2" charset="2"/>
              </a:rPr>
              <a:t>Do you ensure that your crew are complying with SJM procedure ? </a:t>
            </a:r>
          </a:p>
          <a:p>
            <a:pPr marL="342900" indent="-342900">
              <a:buFont typeface="+mj-lt"/>
              <a:buAutoNum type="arabicPeriod"/>
              <a:defRPr/>
            </a:pPr>
            <a:r>
              <a:rPr lang="en-US" sz="1600" b="1" dirty="0">
                <a:solidFill>
                  <a:srgbClr val="0033CC"/>
                </a:solidFill>
                <a:latin typeface="Calibri" panose="020F0502020204030204" pitchFamily="34" charset="0"/>
                <a:sym typeface="Wingdings" pitchFamily="2" charset="2"/>
              </a:rPr>
              <a:t>Do you ensure that your JM is aware and follow the man lost procedure ? </a:t>
            </a:r>
          </a:p>
          <a:p>
            <a:pPr marL="342900" indent="-342900">
              <a:buFont typeface="+mj-lt"/>
              <a:buAutoNum type="arabicPeriod"/>
              <a:defRPr/>
            </a:pPr>
            <a:r>
              <a:rPr lang="en-US" sz="1600" b="1" dirty="0">
                <a:solidFill>
                  <a:srgbClr val="0033CC"/>
                </a:solidFill>
                <a:latin typeface="Calibri" panose="020F0502020204030204" pitchFamily="34" charset="0"/>
                <a:sym typeface="Wingdings" pitchFamily="2" charset="2"/>
              </a:rPr>
              <a:t>Do you ensure having sufficient means of communication while going to remote places ? </a:t>
            </a:r>
          </a:p>
          <a:p>
            <a:pPr marL="342900" indent="-342900">
              <a:buFont typeface="+mj-lt"/>
              <a:buAutoNum type="arabicPeriod"/>
              <a:defRPr/>
            </a:pPr>
            <a:r>
              <a:rPr lang="en-US" sz="1600" b="1" dirty="0">
                <a:solidFill>
                  <a:srgbClr val="0033CC"/>
                </a:solidFill>
                <a:latin typeface="Calibri" panose="020F0502020204030204" pitchFamily="34" charset="0"/>
                <a:sym typeface="Wingdings" pitchFamily="2" charset="2"/>
              </a:rPr>
              <a:t>Do you ensure that your crew are aware of emergency panic button and how to use it? </a:t>
            </a:r>
          </a:p>
          <a:p>
            <a:pPr marL="342900" indent="-342900">
              <a:buFont typeface="+mj-lt"/>
              <a:buAutoNum type="arabicPeriod"/>
              <a:defRPr/>
            </a:pPr>
            <a:r>
              <a:rPr lang="en-US" sz="1600" b="1" dirty="0">
                <a:solidFill>
                  <a:srgbClr val="0033CC"/>
                </a:solidFill>
                <a:latin typeface="Calibri" panose="020F0502020204030204" pitchFamily="34" charset="0"/>
                <a:sym typeface="Wingdings" pitchFamily="2" charset="2"/>
              </a:rPr>
              <a:t>Do you ensure that </a:t>
            </a:r>
            <a:r>
              <a:rPr lang="en-US" sz="1600" b="1" dirty="0">
                <a:solidFill>
                  <a:srgbClr val="0033CC"/>
                </a:solidFill>
                <a:latin typeface="Calibri" panose="020F0502020204030204" pitchFamily="34" charset="0"/>
              </a:rPr>
              <a:t>Man Lost Drills is conducted as per the frequency stated in PR-1287? </a:t>
            </a:r>
            <a:endParaRPr lang="en-US" sz="1600" dirty="0">
              <a:solidFill>
                <a:srgbClr val="0033CC"/>
              </a:solidFill>
              <a:latin typeface="Calibri" panose="020F0502020204030204" pitchFamily="34" charset="0"/>
              <a:sym typeface="Wingdings" pitchFamily="2" charset="2"/>
            </a:endParaRPr>
          </a:p>
          <a:p>
            <a:pPr>
              <a:defRPr/>
            </a:pPr>
            <a:r>
              <a:rPr lang="en-US" sz="1100" i="1" dirty="0">
                <a:solidFill>
                  <a:schemeClr val="accent1"/>
                </a:solidFill>
                <a:latin typeface="Calibri" panose="020F0502020204030204" pitchFamily="34" charset="0"/>
                <a:sym typeface="Wingdings" pitchFamily="2" charset="2"/>
              </a:rPr>
              <a:t>* If the answer is NO to any of the above questions please ensure you take action to correct this finding</a:t>
            </a:r>
            <a:endParaRPr lang="en-US" sz="1100" dirty="0">
              <a:solidFill>
                <a:schemeClr val="accent1"/>
              </a:solidFill>
              <a:latin typeface="Calibri" panose="020F0502020204030204" pitchFamily="34" charset="0"/>
              <a:sym typeface="Wingdings" pitchFamily="2" charset="2"/>
            </a:endParaRPr>
          </a:p>
        </p:txBody>
      </p:sp>
      <p:sp>
        <p:nvSpPr>
          <p:cNvPr id="3" name="Rectangle 8">
            <a:extLst>
              <a:ext uri="{FF2B5EF4-FFF2-40B4-BE49-F238E27FC236}">
                <a16:creationId xmlns:a16="http://schemas.microsoft.com/office/drawing/2014/main" id="{E0B70FE8-6B9E-85C0-BF64-9279CE2BEA92}"/>
              </a:ext>
            </a:extLst>
          </p:cNvPr>
          <p:cNvSpPr>
            <a:spLocks noChangeArrowheads="1"/>
          </p:cNvSpPr>
          <p:nvPr/>
        </p:nvSpPr>
        <p:spPr bwMode="auto">
          <a:xfrm>
            <a:off x="416361" y="630421"/>
            <a:ext cx="11626955" cy="338554"/>
          </a:xfrm>
          <a:prstGeom prst="rect">
            <a:avLst/>
          </a:prstGeom>
          <a:noFill/>
          <a:ln w="9525">
            <a:noFill/>
            <a:miter lim="800000"/>
            <a:headEnd/>
            <a:tailEnd/>
          </a:ln>
        </p:spPr>
        <p:txBody>
          <a:bodyPr wrap="square">
            <a:spAutoFit/>
          </a:bodyPr>
          <a:lstStyle/>
          <a:p>
            <a:pPr marL="114300" indent="-114300" algn="ju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 </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14/08/2024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HiPo#24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M</a:t>
            </a:r>
            <a:r>
              <a:rPr lang="en-US" sz="1200" b="1" dirty="0">
                <a:solidFill>
                  <a:srgbClr val="4472C4"/>
                </a:solidFill>
                <a:latin typeface="Tahoma" pitchFamily="34" charset="0"/>
              </a:rPr>
              <a:t>an Lost</a:t>
            </a:r>
            <a:r>
              <a:rPr lang="en-US" sz="1600" b="1" dirty="0">
                <a:solidFill>
                  <a:srgbClr val="4472C4"/>
                </a:solidFill>
                <a:latin typeface="Tahoma" pitchFamily="34" charset="0"/>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C4/P	</a:t>
            </a:r>
            <a:r>
              <a:rPr lang="en-US" sz="1400" b="1" dirty="0">
                <a:solidFill>
                  <a:prstClr val="black"/>
                </a:solidFill>
                <a:latin typeface="Tahoma" pitchFamily="34" charset="0"/>
              </a:rPr>
              <a:t>Activity: </a:t>
            </a:r>
            <a:r>
              <a:rPr lang="en-US" sz="1200" b="1" dirty="0">
                <a:solidFill>
                  <a:schemeClr val="accent1"/>
                </a:solidFill>
                <a:latin typeface="Tahoma" pitchFamily="34" charset="0"/>
              </a:rPr>
              <a:t>Night driving</a:t>
            </a:r>
            <a:endPar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endParaRPr>
          </a:p>
        </p:txBody>
      </p:sp>
      <p:sp>
        <p:nvSpPr>
          <p:cNvPr id="4" name="Rectangle 3">
            <a:extLst>
              <a:ext uri="{FF2B5EF4-FFF2-40B4-BE49-F238E27FC236}">
                <a16:creationId xmlns:a16="http://schemas.microsoft.com/office/drawing/2014/main" id="{C7FBC0F7-C556-8A10-1B75-F82621AF6E48}"/>
              </a:ext>
            </a:extLst>
          </p:cNvPr>
          <p:cNvSpPr/>
          <p:nvPr/>
        </p:nvSpPr>
        <p:spPr>
          <a:xfrm>
            <a:off x="297389" y="5128474"/>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560717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821729D-F4BC-8E1E-716B-7A1B5A1C57DC}"/>
              </a:ext>
            </a:extLst>
          </p:cNvPr>
          <p:cNvPicPr>
            <a:picLocks noChangeAspect="1"/>
          </p:cNvPicPr>
          <p:nvPr/>
        </p:nvPicPr>
        <p:blipFill>
          <a:blip r:embed="rId3"/>
          <a:stretch>
            <a:fillRect/>
          </a:stretch>
        </p:blipFill>
        <p:spPr>
          <a:xfrm>
            <a:off x="8292646" y="1229033"/>
            <a:ext cx="3737172" cy="2280102"/>
          </a:xfrm>
          <a:prstGeom prst="rect">
            <a:avLst/>
          </a:prstGeom>
        </p:spPr>
      </p:pic>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374951" y="1471143"/>
            <a:ext cx="7838140" cy="5657959"/>
          </a:xfrm>
          <a:prstGeom prst="rect">
            <a:avLst/>
          </a:prstGeom>
          <a:noFill/>
          <a:ln w="19050">
            <a:noFill/>
            <a:miter lim="800000"/>
            <a:headEnd/>
            <a:tailEnd/>
          </a:ln>
        </p:spPr>
        <p:txBody>
          <a:bodyPr wrap="square">
            <a:spAutoFit/>
          </a:bodyPr>
          <a:lstStyle/>
          <a:p>
            <a:pPr marL="0" marR="0" algn="r" rtl="1">
              <a:lnSpc>
                <a:spcPts val="1400"/>
              </a:lnSpc>
              <a:spcBef>
                <a:spcPts val="0"/>
              </a:spcBef>
              <a:spcAft>
                <a:spcPts val="0"/>
              </a:spcAft>
            </a:pPr>
            <a:r>
              <a:rPr lang="ar-OM" b="1" kern="100" dirty="0">
                <a:solidFill>
                  <a:srgbClr val="FF0000"/>
                </a:solidFill>
                <a:effectLst/>
                <a:latin typeface="Tahoma" panose="020B0604030504040204" pitchFamily="34" charset="0"/>
                <a:ea typeface="Tahoma" panose="020B0604030504040204" pitchFamily="34" charset="0"/>
                <a:cs typeface="Tahoma" panose="020B0604030504040204" pitchFamily="34" charset="0"/>
              </a:rPr>
              <a:t>ماذا حدث : -</a:t>
            </a:r>
            <a:r>
              <a:rPr lang="ar-OM" b="1" kern="100" dirty="0">
                <a:solidFill>
                  <a:srgbClr val="FF0000"/>
                </a:solidFill>
                <a:latin typeface="Tahoma" panose="020B0604030504040204" pitchFamily="34" charset="0"/>
                <a:ea typeface="Tahoma" panose="020B0604030504040204" pitchFamily="34" charset="0"/>
                <a:cs typeface="Tahoma" panose="020B0604030504040204" pitchFamily="34" charset="0"/>
              </a:rPr>
              <a:t> </a:t>
            </a:r>
          </a:p>
          <a:p>
            <a:pPr marL="0" marR="0" algn="r" rtl="1">
              <a:lnSpc>
                <a:spcPts val="1400"/>
              </a:lnSpc>
              <a:spcBef>
                <a:spcPts val="0"/>
              </a:spcBef>
              <a:spcAft>
                <a:spcPts val="0"/>
              </a:spcAft>
            </a:pPr>
            <a:r>
              <a:rPr lang="en-US" sz="1800" kern="100" dirty="0">
                <a:solidFill>
                  <a:srgbClr val="231F20"/>
                </a:solidFill>
                <a:effectLst/>
                <a:latin typeface="SLB Sans Book" panose="02000503040000020004" pitchFamily="2" charset="0"/>
                <a:ea typeface="SLB Sans Book" panose="02000503040000020004" pitchFamily="2" charset="0"/>
                <a:cs typeface="Arial" panose="020B0604020202020204" pitchFamily="34" charset="0"/>
              </a:rPr>
              <a:t>	</a:t>
            </a:r>
            <a:endParaRPr lang="ar-OM" kern="100" dirty="0">
              <a:solidFill>
                <a:srgbClr val="231F20"/>
              </a:solidFill>
              <a:latin typeface="SLB Sans Book" panose="02000503040000020004" pitchFamily="2" charset="0"/>
              <a:ea typeface="SLB Sans Book" panose="02000503040000020004" pitchFamily="2" charset="0"/>
            </a:endParaRPr>
          </a:p>
          <a:p>
            <a:pPr marL="0" marR="0" algn="r" rtl="1">
              <a:spcBef>
                <a:spcPts val="0"/>
              </a:spcBef>
              <a:spcAft>
                <a:spcPts val="0"/>
              </a:spcAft>
            </a:pPr>
            <a:r>
              <a:rPr lang="ar-SA" sz="1200" kern="100" dirty="0">
                <a:solidFill>
                  <a:srgbClr val="231F20"/>
                </a:solidFill>
                <a:effectLst/>
                <a:latin typeface="SLB Sans Book" panose="02000503040000020004" pitchFamily="2" charset="0"/>
                <a:ea typeface="SLB Sans Book" panose="02000503040000020004" pitchFamily="2" charset="0"/>
              </a:rPr>
              <a:t>انحرف الطاقم (السائق والمشغل) عن المسار الصحيح، مما أدى إلى وصولهم إلى منطقة غير مألوفة وأثناء محاولة العودة إلى الموقع المحدد، خرج السائق عن الطريق المعبّد، مما أدى إلى </a:t>
            </a:r>
            <a:r>
              <a:rPr lang="ar-OM" sz="1200" kern="100" dirty="0">
                <a:solidFill>
                  <a:srgbClr val="231F20"/>
                </a:solidFill>
                <a:latin typeface="SLB Sans Book" panose="02000503040000020004" pitchFamily="2" charset="0"/>
                <a:ea typeface="SLB Sans Book" panose="02000503040000020004" pitchFamily="2" charset="0"/>
              </a:rPr>
              <a:t>تعلق المركبة في </a:t>
            </a:r>
            <a:r>
              <a:rPr lang="ar-SA" sz="1200" kern="100" dirty="0">
                <a:solidFill>
                  <a:srgbClr val="231F20"/>
                </a:solidFill>
                <a:effectLst/>
                <a:latin typeface="SLB Sans Book" panose="02000503040000020004" pitchFamily="2" charset="0"/>
                <a:ea typeface="SLB Sans Book" panose="02000503040000020004" pitchFamily="2" charset="0"/>
              </a:rPr>
              <a:t>الرمال</a:t>
            </a:r>
            <a:r>
              <a:rPr lang="en-US" sz="1200" kern="100" dirty="0">
                <a:solidFill>
                  <a:srgbClr val="231F20"/>
                </a:solidFill>
                <a:effectLst/>
                <a:latin typeface="SLB Sans Book" panose="02000503040000020004" pitchFamily="2" charset="0"/>
                <a:ea typeface="SLB Sans Book" panose="02000503040000020004" pitchFamily="2" charset="0"/>
              </a:rPr>
              <a:t>.</a:t>
            </a:r>
            <a:r>
              <a:rPr lang="ar-OM" sz="1200" kern="100" dirty="0">
                <a:solidFill>
                  <a:srgbClr val="231F20"/>
                </a:solidFill>
                <a:effectLst/>
                <a:latin typeface="SLB Sans Book" panose="02000503040000020004" pitchFamily="2" charset="0"/>
                <a:ea typeface="SLB Sans Book" panose="02000503040000020004" pitchFamily="2" charset="0"/>
              </a:rPr>
              <a:t> </a:t>
            </a:r>
            <a:r>
              <a:rPr lang="ar-SA" sz="1200" kern="100" dirty="0">
                <a:solidFill>
                  <a:srgbClr val="231F20"/>
                </a:solidFill>
                <a:effectLst/>
                <a:latin typeface="SLB Sans Book" panose="02000503040000020004" pitchFamily="2" charset="0"/>
                <a:ea typeface="SLB Sans Book" panose="02000503040000020004" pitchFamily="2" charset="0"/>
              </a:rPr>
              <a:t>وبعد محاولات غير ناجحة لتحرير المركبة، قرر الطاقم السير على الأقدام لمدة ثلاث ساعات، قطعوا خلالها 14 كم، </a:t>
            </a:r>
            <a:r>
              <a:rPr lang="ar-OM" sz="1200" kern="100" dirty="0">
                <a:solidFill>
                  <a:srgbClr val="231F20"/>
                </a:solidFill>
                <a:effectLst/>
                <a:latin typeface="SLB Sans Book" panose="02000503040000020004" pitchFamily="2" charset="0"/>
                <a:ea typeface="SLB Sans Book" panose="02000503040000020004" pitchFamily="2" charset="0"/>
              </a:rPr>
              <a:t>بعد الحصول على إشارة الهاتف النقال قاموا بابلاغ المسوال بالرج</a:t>
            </a:r>
            <a:r>
              <a:rPr lang="ar-OM" sz="1200" kern="100" dirty="0">
                <a:solidFill>
                  <a:srgbClr val="231F20"/>
                </a:solidFill>
                <a:latin typeface="SLB Sans Book" panose="02000503040000020004" pitchFamily="2" charset="0"/>
                <a:ea typeface="SLB Sans Book" panose="02000503040000020004" pitchFamily="2" charset="0"/>
              </a:rPr>
              <a:t>.</a:t>
            </a:r>
            <a:endParaRPr lang="en-US" sz="1200" kern="100" dirty="0">
              <a:solidFill>
                <a:srgbClr val="231F20"/>
              </a:solidFill>
              <a:effectLst/>
              <a:latin typeface="SLB Sans Book" panose="02000503040000020004" pitchFamily="2" charset="0"/>
              <a:ea typeface="SLB Sans Book" panose="02000503040000020004" pitchFamily="2" charset="0"/>
            </a:endParaRPr>
          </a:p>
          <a:p>
            <a:pPr marL="0" marR="0" algn="r" rtl="1">
              <a:spcBef>
                <a:spcPts val="0"/>
              </a:spcBef>
              <a:spcAft>
                <a:spcPts val="0"/>
              </a:spcAft>
            </a:pPr>
            <a:r>
              <a:rPr lang="ar-SA" sz="1200" kern="100" dirty="0">
                <a:solidFill>
                  <a:srgbClr val="231F20"/>
                </a:solidFill>
                <a:effectLst/>
                <a:latin typeface="SLB Sans Book" panose="02000503040000020004" pitchFamily="2" charset="0"/>
                <a:ea typeface="SLB Sans Book" panose="02000503040000020004" pitchFamily="2" charset="0"/>
              </a:rPr>
              <a:t>واصلوا السير لمدة ساعة أخرى، قطعوا خلالها 4 كم، قبل أن يتم </a:t>
            </a:r>
            <a:r>
              <a:rPr lang="ar-OM" sz="1200" kern="100" dirty="0">
                <a:solidFill>
                  <a:srgbClr val="231F20"/>
                </a:solidFill>
                <a:effectLst/>
                <a:latin typeface="SLB Sans Book" panose="02000503040000020004" pitchFamily="2" charset="0"/>
                <a:ea typeface="SLB Sans Book" panose="02000503040000020004" pitchFamily="2" charset="0"/>
              </a:rPr>
              <a:t>العثور عليهم</a:t>
            </a:r>
            <a:r>
              <a:rPr lang="ar-SA" sz="1200" kern="100" dirty="0">
                <a:solidFill>
                  <a:srgbClr val="231F20"/>
                </a:solidFill>
                <a:effectLst/>
                <a:latin typeface="SLB Sans Book" panose="02000503040000020004" pitchFamily="2" charset="0"/>
                <a:ea typeface="SLB Sans Book" panose="02000503040000020004" pitchFamily="2" charset="0"/>
              </a:rPr>
              <a:t> في الساعة 10:30 صباحًا</a:t>
            </a:r>
            <a:r>
              <a:rPr lang="en-US" sz="1200" kern="100" dirty="0">
                <a:solidFill>
                  <a:srgbClr val="231F20"/>
                </a:solidFill>
                <a:effectLst/>
                <a:latin typeface="SLB Sans Book" panose="02000503040000020004" pitchFamily="2" charset="0"/>
                <a:ea typeface="SLB Sans Book" panose="02000503040000020004" pitchFamily="2" charset="0"/>
              </a:rPr>
              <a:t>  </a:t>
            </a:r>
            <a:r>
              <a:rPr lang="ar-OM" sz="1200" kern="100" dirty="0">
                <a:solidFill>
                  <a:srgbClr val="231F20"/>
                </a:solidFill>
                <a:effectLst/>
                <a:latin typeface="SLB Sans Book" panose="02000503040000020004" pitchFamily="2" charset="0"/>
                <a:ea typeface="SLB Sans Book" panose="02000503040000020004" pitchFamily="2" charset="0"/>
              </a:rPr>
              <a:t> من غير حدوث اي اصابات.</a:t>
            </a:r>
          </a:p>
          <a:p>
            <a:pPr marL="0" marR="0" algn="r" rtl="1">
              <a:spcBef>
                <a:spcPts val="0"/>
              </a:spcBef>
              <a:spcAft>
                <a:spcPts val="0"/>
              </a:spcAft>
            </a:pPr>
            <a:endParaRPr lang="ar-OM" kern="100" dirty="0">
              <a:solidFill>
                <a:srgbClr val="231F20"/>
              </a:solidFill>
              <a:latin typeface="SLB Sans Book" panose="02000503040000020004" pitchFamily="2" charset="0"/>
              <a:ea typeface="SLB Sans Book" panose="02000503040000020004" pitchFamily="2" charset="0"/>
            </a:endParaRPr>
          </a:p>
          <a:p>
            <a:pPr marR="0" algn="r" rtl="1">
              <a:spcBef>
                <a:spcPts val="0"/>
              </a:spcBef>
              <a:spcAft>
                <a:spcPts val="0"/>
              </a:spcAft>
            </a:pPr>
            <a:r>
              <a:rPr lang="ar-OM" b="1" kern="100" dirty="0">
                <a:solidFill>
                  <a:srgbClr val="00B0F0"/>
                </a:solidFill>
                <a:effectLst/>
                <a:latin typeface="Tahoma" panose="020B0604030504040204" pitchFamily="34" charset="0"/>
                <a:ea typeface="Tahoma" panose="020B0604030504040204" pitchFamily="34" charset="0"/>
                <a:cs typeface="Tahoma" panose="020B0604030504040204" pitchFamily="34" charset="0"/>
              </a:rPr>
              <a:t>لماذا </a:t>
            </a:r>
            <a:r>
              <a:rPr lang="ar-OM" b="1" kern="100">
                <a:solidFill>
                  <a:srgbClr val="00B0F0"/>
                </a:solidFill>
                <a:effectLst/>
                <a:latin typeface="Tahoma" panose="020B0604030504040204" pitchFamily="34" charset="0"/>
                <a:ea typeface="Tahoma" panose="020B0604030504040204" pitchFamily="34" charset="0"/>
                <a:cs typeface="Tahoma" panose="020B0604030504040204" pitchFamily="34" charset="0"/>
              </a:rPr>
              <a:t>حدث ذلك</a:t>
            </a:r>
            <a:r>
              <a:rPr lang="ar-OM" b="1" kern="100" dirty="0">
                <a:solidFill>
                  <a:srgbClr val="00B0F0"/>
                </a:solidFill>
                <a:effectLst/>
                <a:latin typeface="Tahoma" panose="020B0604030504040204" pitchFamily="34" charset="0"/>
                <a:ea typeface="Tahoma" panose="020B0604030504040204" pitchFamily="34" charset="0"/>
                <a:cs typeface="Tahoma" panose="020B0604030504040204" pitchFamily="34" charset="0"/>
              </a:rPr>
              <a:t>:-</a:t>
            </a:r>
          </a:p>
          <a:p>
            <a:pPr marL="285750" marR="0" indent="-285750" algn="r" rtl="1">
              <a:spcBef>
                <a:spcPts val="0"/>
              </a:spcBef>
              <a:spcAft>
                <a:spcPts val="0"/>
              </a:spcAft>
              <a:buFont typeface="Arial" panose="020B0604020202020204" pitchFamily="34" charset="0"/>
              <a:buChar char="•"/>
            </a:pPr>
            <a:r>
              <a:rPr lang="ar-SA" sz="1200" kern="100" dirty="0">
                <a:solidFill>
                  <a:srgbClr val="231F20"/>
                </a:solidFill>
                <a:effectLst/>
                <a:latin typeface="SLB Sans Book" panose="02000503040000020004" pitchFamily="2" charset="0"/>
                <a:ea typeface="SLB Sans Book" panose="02000503040000020004" pitchFamily="2" charset="0"/>
              </a:rPr>
              <a:t>الإرهاق: الطاقم كان مستيقظًا لأكثر من 14 ساعة، مما أثر على انتباههم ووعيهم، خاصة أثناء القيادة في منطقة غير مألوفة في الليل</a:t>
            </a:r>
            <a:r>
              <a:rPr lang="en-US" sz="1200" kern="100" dirty="0">
                <a:solidFill>
                  <a:srgbClr val="231F20"/>
                </a:solidFill>
                <a:effectLst/>
                <a:latin typeface="SLB Sans Book" panose="02000503040000020004" pitchFamily="2" charset="0"/>
                <a:ea typeface="SLB Sans Book" panose="02000503040000020004" pitchFamily="2" charset="0"/>
              </a:rPr>
              <a:t>.</a:t>
            </a:r>
          </a:p>
          <a:p>
            <a:pPr marL="285750" marR="0" indent="-285750" algn="r" rtl="1">
              <a:spcBef>
                <a:spcPts val="0"/>
              </a:spcBef>
              <a:spcAft>
                <a:spcPts val="0"/>
              </a:spcAft>
              <a:buFont typeface="Arial" panose="020B0604020202020204" pitchFamily="34" charset="0"/>
              <a:buChar char="•"/>
            </a:pPr>
            <a:r>
              <a:rPr lang="ar-SA" sz="1200" kern="100" dirty="0">
                <a:solidFill>
                  <a:srgbClr val="231F20"/>
                </a:solidFill>
                <a:effectLst/>
                <a:latin typeface="SLB Sans Book" panose="02000503040000020004" pitchFamily="2" charset="0"/>
                <a:ea typeface="SLB Sans Book" panose="02000503040000020004" pitchFamily="2" charset="0"/>
              </a:rPr>
              <a:t>عدم كفاية التخطيط: لم يتم التخطيط للرحلة بشكل صحيح، وكان السائق غير متمرس وغير مألوف بالطرق </a:t>
            </a:r>
            <a:r>
              <a:rPr lang="ar-OM" sz="1200" kern="100" dirty="0">
                <a:solidFill>
                  <a:srgbClr val="231F20"/>
                </a:solidFill>
                <a:effectLst/>
                <a:latin typeface="SLB Sans Book" panose="02000503040000020004" pitchFamily="2" charset="0"/>
                <a:ea typeface="SLB Sans Book" panose="02000503040000020004" pitchFamily="2" charset="0"/>
              </a:rPr>
              <a:t>في تلك المنطقة</a:t>
            </a:r>
            <a:r>
              <a:rPr lang="en-US" sz="1200" kern="100" dirty="0">
                <a:solidFill>
                  <a:srgbClr val="231F20"/>
                </a:solidFill>
                <a:effectLst/>
                <a:latin typeface="SLB Sans Book" panose="02000503040000020004" pitchFamily="2" charset="0"/>
                <a:ea typeface="SLB Sans Book" panose="02000503040000020004" pitchFamily="2" charset="0"/>
              </a:rPr>
              <a:t>.</a:t>
            </a:r>
          </a:p>
          <a:p>
            <a:pPr marL="285750" marR="0" indent="-285750" algn="r" rtl="1">
              <a:spcBef>
                <a:spcPts val="0"/>
              </a:spcBef>
              <a:spcAft>
                <a:spcPts val="0"/>
              </a:spcAft>
              <a:buFont typeface="Arial" panose="020B0604020202020204" pitchFamily="34" charset="0"/>
              <a:buChar char="•"/>
            </a:pPr>
            <a:r>
              <a:rPr lang="ar-SA" sz="1200" kern="100" dirty="0">
                <a:solidFill>
                  <a:srgbClr val="231F20"/>
                </a:solidFill>
                <a:effectLst/>
                <a:latin typeface="SLB Sans Book" panose="02000503040000020004" pitchFamily="2" charset="0"/>
                <a:ea typeface="SLB Sans Book" panose="02000503040000020004" pitchFamily="2" charset="0"/>
              </a:rPr>
              <a:t>فشل التدخل: لم يتدخل مدير الرحلة لمنع الطاقم من القيادة ليلاً أو لضمان وصولهم الآمن إلى المخيم. كما لم يتابع وصولهم بأمان إلى الوجهة</a:t>
            </a:r>
            <a:r>
              <a:rPr lang="en-US" sz="1200" kern="100" dirty="0">
                <a:solidFill>
                  <a:srgbClr val="231F20"/>
                </a:solidFill>
                <a:effectLst/>
                <a:latin typeface="SLB Sans Book" panose="02000503040000020004" pitchFamily="2" charset="0"/>
                <a:ea typeface="SLB Sans Book" panose="02000503040000020004" pitchFamily="2" charset="0"/>
              </a:rPr>
              <a:t>.</a:t>
            </a:r>
          </a:p>
          <a:p>
            <a:pPr marL="285750" marR="0" indent="-285750" algn="r" rtl="1">
              <a:spcBef>
                <a:spcPts val="0"/>
              </a:spcBef>
              <a:spcAft>
                <a:spcPts val="0"/>
              </a:spcAft>
              <a:buFont typeface="Arial" panose="020B0604020202020204" pitchFamily="34" charset="0"/>
              <a:buChar char="•"/>
            </a:pPr>
            <a:r>
              <a:rPr lang="ar-SA" sz="1200" kern="100" dirty="0">
                <a:solidFill>
                  <a:srgbClr val="231F20"/>
                </a:solidFill>
                <a:effectLst/>
                <a:latin typeface="SLB Sans Book" panose="02000503040000020004" pitchFamily="2" charset="0"/>
                <a:ea typeface="SLB Sans Book" panose="02000503040000020004" pitchFamily="2" charset="0"/>
              </a:rPr>
              <a:t>غياب إدارة الإرهاق: لم يكن هناك خطة لتدخل الإرهاق، حيث أن إجراء إدارة الإرهاق كان غير متاح</a:t>
            </a:r>
            <a:r>
              <a:rPr lang="en-US" sz="1200" kern="100" dirty="0">
                <a:solidFill>
                  <a:srgbClr val="231F20"/>
                </a:solidFill>
                <a:effectLst/>
                <a:latin typeface="SLB Sans Book" panose="02000503040000020004" pitchFamily="2" charset="0"/>
                <a:ea typeface="SLB Sans Book" panose="02000503040000020004" pitchFamily="2" charset="0"/>
              </a:rPr>
              <a:t>.</a:t>
            </a:r>
          </a:p>
          <a:p>
            <a:pPr marL="285750" marR="0" indent="-285750" algn="r" rtl="1">
              <a:spcBef>
                <a:spcPts val="0"/>
              </a:spcBef>
              <a:spcAft>
                <a:spcPts val="0"/>
              </a:spcAft>
              <a:buFont typeface="Arial" panose="020B0604020202020204" pitchFamily="34" charset="0"/>
              <a:buChar char="•"/>
            </a:pPr>
            <a:r>
              <a:rPr lang="ar-OM" sz="1200" kern="100" dirty="0">
                <a:solidFill>
                  <a:srgbClr val="231F20"/>
                </a:solidFill>
                <a:effectLst/>
                <a:latin typeface="SLB Sans Book" panose="02000503040000020004" pitchFamily="2" charset="0"/>
                <a:ea typeface="SLB Sans Book" panose="02000503040000020004" pitchFamily="2" charset="0"/>
              </a:rPr>
              <a:t>تعلق</a:t>
            </a:r>
            <a:r>
              <a:rPr lang="ar-SA" sz="1200" kern="100" dirty="0">
                <a:solidFill>
                  <a:srgbClr val="231F20"/>
                </a:solidFill>
                <a:effectLst/>
                <a:latin typeface="SLB Sans Book" panose="02000503040000020004" pitchFamily="2" charset="0"/>
                <a:ea typeface="SLB Sans Book" panose="02000503040000020004" pitchFamily="2" charset="0"/>
              </a:rPr>
              <a:t> المركبة في الرمال: خرج السائق عن الطريق الرئيسي مما أدى إلى </a:t>
            </a:r>
            <a:r>
              <a:rPr lang="ar-OM" sz="1200" kern="100" dirty="0">
                <a:solidFill>
                  <a:srgbClr val="231F20"/>
                </a:solidFill>
                <a:effectLst/>
                <a:latin typeface="SLB Sans Book" panose="02000503040000020004" pitchFamily="2" charset="0"/>
                <a:ea typeface="SLB Sans Book" panose="02000503040000020004" pitchFamily="2" charset="0"/>
              </a:rPr>
              <a:t>تعلق</a:t>
            </a:r>
            <a:r>
              <a:rPr lang="ar-SA" sz="1200" kern="100" dirty="0">
                <a:solidFill>
                  <a:srgbClr val="231F20"/>
                </a:solidFill>
                <a:effectLst/>
                <a:latin typeface="SLB Sans Book" panose="02000503040000020004" pitchFamily="2" charset="0"/>
                <a:ea typeface="SLB Sans Book" panose="02000503040000020004" pitchFamily="2" charset="0"/>
              </a:rPr>
              <a:t> المركبة</a:t>
            </a:r>
            <a:r>
              <a:rPr lang="en-US" sz="1200" kern="100" dirty="0">
                <a:solidFill>
                  <a:srgbClr val="231F20"/>
                </a:solidFill>
                <a:effectLst/>
                <a:latin typeface="SLB Sans Book" panose="02000503040000020004" pitchFamily="2" charset="0"/>
                <a:ea typeface="SLB Sans Book" panose="02000503040000020004" pitchFamily="2" charset="0"/>
              </a:rPr>
              <a:t>.</a:t>
            </a:r>
          </a:p>
          <a:p>
            <a:pPr marL="285750" marR="0" indent="-285750" algn="r" rtl="1">
              <a:spcBef>
                <a:spcPts val="0"/>
              </a:spcBef>
              <a:spcAft>
                <a:spcPts val="0"/>
              </a:spcAft>
              <a:buFont typeface="Arial" panose="020B0604020202020204" pitchFamily="34" charset="0"/>
              <a:buChar char="•"/>
            </a:pPr>
            <a:r>
              <a:rPr lang="ar-SA" sz="1200" kern="100" dirty="0">
                <a:solidFill>
                  <a:srgbClr val="231F20"/>
                </a:solidFill>
                <a:effectLst/>
                <a:latin typeface="SLB Sans Book" panose="02000503040000020004" pitchFamily="2" charset="0"/>
                <a:ea typeface="SLB Sans Book" panose="02000503040000020004" pitchFamily="2" charset="0"/>
              </a:rPr>
              <a:t>عدم تفعيل إجراء “فقدان شخص”: تم تعطيل نظام</a:t>
            </a:r>
            <a:r>
              <a:rPr lang="en-US" sz="1200" kern="100" dirty="0">
                <a:solidFill>
                  <a:srgbClr val="231F20"/>
                </a:solidFill>
                <a:effectLst/>
                <a:latin typeface="SLB Sans Book" panose="02000503040000020004" pitchFamily="2" charset="0"/>
                <a:ea typeface="SLB Sans Book" panose="02000503040000020004" pitchFamily="2" charset="0"/>
              </a:rPr>
              <a:t> IVMS </a:t>
            </a:r>
            <a:r>
              <a:rPr lang="ar-SA" sz="1200" kern="100" dirty="0">
                <a:solidFill>
                  <a:srgbClr val="231F20"/>
                </a:solidFill>
                <a:effectLst/>
                <a:latin typeface="SLB Sans Book" panose="02000503040000020004" pitchFamily="2" charset="0"/>
                <a:ea typeface="SLB Sans Book" panose="02000503040000020004" pitchFamily="2" charset="0"/>
              </a:rPr>
              <a:t>بسبب عدم وجود تغطية</a:t>
            </a:r>
            <a:r>
              <a:rPr lang="en-US" sz="1200" kern="100" dirty="0">
                <a:solidFill>
                  <a:srgbClr val="231F20"/>
                </a:solidFill>
                <a:effectLst/>
                <a:latin typeface="SLB Sans Book" panose="02000503040000020004" pitchFamily="2" charset="0"/>
                <a:ea typeface="SLB Sans Book" panose="02000503040000020004" pitchFamily="2" charset="0"/>
              </a:rPr>
              <a:t> GSM</a:t>
            </a:r>
            <a:r>
              <a:rPr lang="ar-SA" sz="1200" kern="100" dirty="0">
                <a:solidFill>
                  <a:srgbClr val="231F20"/>
                </a:solidFill>
                <a:effectLst/>
                <a:latin typeface="SLB Sans Book" panose="02000503040000020004" pitchFamily="2" charset="0"/>
                <a:ea typeface="SLB Sans Book" panose="02000503040000020004" pitchFamily="2" charset="0"/>
              </a:rPr>
              <a:t>، ولم يتبع الطاقم الإجراءات الصحيحة عند ضياعهم. تركوا المركبة بحثًا عن إشارة بدلاً من الانتظار للمساعدة</a:t>
            </a:r>
            <a:r>
              <a:rPr lang="en-US" sz="1200" kern="100" dirty="0">
                <a:solidFill>
                  <a:srgbClr val="231F20"/>
                </a:solidFill>
                <a:effectLst/>
                <a:latin typeface="SLB Sans Book" panose="02000503040000020004" pitchFamily="2" charset="0"/>
                <a:ea typeface="SLB Sans Book" panose="02000503040000020004" pitchFamily="2" charset="0"/>
              </a:rPr>
              <a:t>.</a:t>
            </a:r>
          </a:p>
          <a:p>
            <a:pPr marL="0" marR="0" algn="r" rtl="1">
              <a:spcBef>
                <a:spcPts val="0"/>
              </a:spcBef>
              <a:spcAft>
                <a:spcPts val="0"/>
              </a:spcAft>
            </a:pPr>
            <a:endParaRPr lang="ar-OM" sz="1600" kern="100" dirty="0">
              <a:solidFill>
                <a:srgbClr val="231F20"/>
              </a:solidFill>
              <a:effectLst/>
              <a:latin typeface="SLB Sans Book" panose="02000503040000020004" pitchFamily="2" charset="0"/>
              <a:ea typeface="SLB Sans Book" panose="02000503040000020004" pitchFamily="2" charset="0"/>
            </a:endParaRPr>
          </a:p>
          <a:p>
            <a:pPr marL="0" marR="0" algn="r" rtl="1">
              <a:spcBef>
                <a:spcPts val="0"/>
              </a:spcBef>
              <a:spcAft>
                <a:spcPts val="0"/>
              </a:spcAft>
            </a:pPr>
            <a:r>
              <a:rPr lang="ar-OM" sz="1600" b="1" kern="100" dirty="0">
                <a:solidFill>
                  <a:srgbClr val="00B0F0"/>
                </a:solidFill>
                <a:latin typeface="Tahoma" panose="020B0604030504040204" pitchFamily="34" charset="0"/>
                <a:ea typeface="Tahoma" panose="020B0604030504040204" pitchFamily="34" charset="0"/>
                <a:cs typeface="Tahoma" panose="020B0604030504040204" pitchFamily="34" charset="0"/>
              </a:rPr>
              <a:t>الدروس المستفادة من الحادث :-</a:t>
            </a:r>
          </a:p>
          <a:p>
            <a:pPr marL="0" marR="0" algn="r" rtl="1">
              <a:spcBef>
                <a:spcPts val="0"/>
              </a:spcBef>
              <a:spcAft>
                <a:spcPts val="0"/>
              </a:spcAft>
            </a:pPr>
            <a:r>
              <a:rPr lang="ar-OM" sz="1200" kern="100" dirty="0">
                <a:solidFill>
                  <a:srgbClr val="231F20"/>
                </a:solidFill>
                <a:latin typeface="SLB Sans Book" panose="02000503040000020004" pitchFamily="2" charset="0"/>
                <a:cs typeface="Arial" panose="020B0604020202020204" pitchFamily="34" charset="0"/>
              </a:rPr>
              <a:t>1-</a:t>
            </a:r>
            <a:r>
              <a:rPr lang="ar-SA" sz="1200" kern="100" dirty="0">
                <a:solidFill>
                  <a:srgbClr val="231F20"/>
                </a:solidFill>
                <a:latin typeface="SLB Sans Book" panose="02000503040000020004" pitchFamily="2" charset="0"/>
                <a:cs typeface="Arial" panose="020B0604020202020204" pitchFamily="34" charset="0"/>
              </a:rPr>
              <a:t>استخدام زر الطوارئ: في حالة الطوارئ، استخدم زر الطوارئ لإرسال رسالة</a:t>
            </a:r>
            <a:r>
              <a:rPr lang="en-US" sz="1200" kern="100" dirty="0">
                <a:solidFill>
                  <a:srgbClr val="231F20"/>
                </a:solidFill>
                <a:latin typeface="SLB Sans Book" panose="02000503040000020004" pitchFamily="2" charset="0"/>
                <a:cs typeface="Arial" panose="020B0604020202020204" pitchFamily="34" charset="0"/>
              </a:rPr>
              <a:t> SOS </a:t>
            </a:r>
            <a:r>
              <a:rPr lang="ar-OM" sz="1200" kern="100" dirty="0">
                <a:solidFill>
                  <a:srgbClr val="231F20"/>
                </a:solidFill>
                <a:latin typeface="SLB Sans Book" panose="02000503040000020004" pitchFamily="2" charset="0"/>
                <a:cs typeface="Arial" panose="020B0604020202020204" pitchFamily="34" charset="0"/>
              </a:rPr>
              <a:t>والتي من خلالها</a:t>
            </a:r>
            <a:r>
              <a:rPr lang="ar-SA" sz="1200" kern="100" dirty="0">
                <a:solidFill>
                  <a:srgbClr val="231F20"/>
                </a:solidFill>
                <a:latin typeface="SLB Sans Book" panose="02000503040000020004" pitchFamily="2" charset="0"/>
                <a:cs typeface="Arial" panose="020B0604020202020204" pitchFamily="34" charset="0"/>
              </a:rPr>
              <a:t> </a:t>
            </a:r>
            <a:r>
              <a:rPr lang="ar-OM" sz="1200" kern="100" dirty="0">
                <a:solidFill>
                  <a:srgbClr val="231F20"/>
                </a:solidFill>
                <a:latin typeface="SLB Sans Book" panose="02000503040000020004" pitchFamily="2" charset="0"/>
                <a:cs typeface="Arial" panose="020B0604020202020204" pitchFamily="34" charset="0"/>
              </a:rPr>
              <a:t>يسهل</a:t>
            </a:r>
            <a:r>
              <a:rPr lang="ar-SA" sz="1200" kern="100" dirty="0">
                <a:solidFill>
                  <a:srgbClr val="231F20"/>
                </a:solidFill>
                <a:latin typeface="SLB Sans Book" panose="02000503040000020004" pitchFamily="2" charset="0"/>
                <a:cs typeface="Arial" panose="020B0604020202020204" pitchFamily="34" charset="0"/>
              </a:rPr>
              <a:t> العثور على المركبة</a:t>
            </a:r>
            <a:r>
              <a:rPr lang="en-US" sz="1200" kern="100" dirty="0">
                <a:solidFill>
                  <a:srgbClr val="231F20"/>
                </a:solidFill>
                <a:latin typeface="SLB Sans Book" panose="02000503040000020004" pitchFamily="2" charset="0"/>
                <a:cs typeface="Arial" panose="020B0604020202020204" pitchFamily="34" charset="0"/>
              </a:rPr>
              <a:t>.</a:t>
            </a:r>
          </a:p>
          <a:p>
            <a:pPr marL="0" marR="0" algn="r" rtl="1">
              <a:lnSpc>
                <a:spcPts val="1400"/>
              </a:lnSpc>
              <a:spcBef>
                <a:spcPts val="0"/>
              </a:spcBef>
              <a:spcAft>
                <a:spcPts val="0"/>
              </a:spcAft>
            </a:pPr>
            <a:r>
              <a:rPr lang="ar-OM" sz="1200" kern="100" dirty="0">
                <a:solidFill>
                  <a:srgbClr val="231F20"/>
                </a:solidFill>
                <a:latin typeface="SLB Sans Book" panose="02000503040000020004" pitchFamily="2" charset="0"/>
                <a:cs typeface="Arial" panose="020B0604020202020204" pitchFamily="34" charset="0"/>
              </a:rPr>
              <a:t>2-</a:t>
            </a:r>
            <a:r>
              <a:rPr lang="ar-SA" sz="1200" kern="100" dirty="0">
                <a:solidFill>
                  <a:srgbClr val="231F20"/>
                </a:solidFill>
                <a:latin typeface="SLB Sans Book" panose="02000503040000020004" pitchFamily="2" charset="0"/>
                <a:cs typeface="Arial" panose="020B0604020202020204" pitchFamily="34" charset="0"/>
              </a:rPr>
              <a:t>لبقاء مع المركبة: لا تترك المركبة أبدًا حتى لو كنت تعتقد أنك قريب من وجهتك. انتظر المساعدة</a:t>
            </a:r>
            <a:r>
              <a:rPr lang="en-US" sz="1200" kern="100" dirty="0">
                <a:solidFill>
                  <a:srgbClr val="231F20"/>
                </a:solidFill>
                <a:latin typeface="SLB Sans Book" panose="02000503040000020004" pitchFamily="2" charset="0"/>
                <a:cs typeface="Arial" panose="020B0604020202020204" pitchFamily="34" charset="0"/>
              </a:rPr>
              <a:t>.</a:t>
            </a:r>
          </a:p>
          <a:p>
            <a:pPr marL="0" marR="0" algn="r" rtl="1">
              <a:lnSpc>
                <a:spcPts val="1400"/>
              </a:lnSpc>
              <a:spcBef>
                <a:spcPts val="0"/>
              </a:spcBef>
              <a:spcAft>
                <a:spcPts val="0"/>
              </a:spcAft>
            </a:pPr>
            <a:r>
              <a:rPr lang="ar-OM" sz="1200" kern="100" dirty="0">
                <a:solidFill>
                  <a:srgbClr val="231F20"/>
                </a:solidFill>
                <a:latin typeface="SLB Sans Book" panose="02000503040000020004" pitchFamily="2" charset="0"/>
                <a:cs typeface="Arial" panose="020B0604020202020204" pitchFamily="34" charset="0"/>
              </a:rPr>
              <a:t>3-</a:t>
            </a:r>
            <a:r>
              <a:rPr lang="ar-SA" sz="1200" kern="100" dirty="0">
                <a:solidFill>
                  <a:srgbClr val="231F20"/>
                </a:solidFill>
                <a:latin typeface="SLB Sans Book" panose="02000503040000020004" pitchFamily="2" charset="0"/>
                <a:cs typeface="Arial" panose="020B0604020202020204" pitchFamily="34" charset="0"/>
              </a:rPr>
              <a:t>ضمان وسائل الاتصال: تأكد دائمًا من وجود وسيلة اتصال موثوقة، خاصة في المناطق النائية</a:t>
            </a:r>
            <a:r>
              <a:rPr lang="en-US" sz="1200" kern="100" dirty="0">
                <a:solidFill>
                  <a:srgbClr val="231F20"/>
                </a:solidFill>
                <a:latin typeface="SLB Sans Book" panose="02000503040000020004" pitchFamily="2" charset="0"/>
                <a:cs typeface="Arial" panose="020B0604020202020204" pitchFamily="34" charset="0"/>
              </a:rPr>
              <a:t>.</a:t>
            </a:r>
          </a:p>
          <a:p>
            <a:pPr marL="0" marR="0" algn="r" rtl="1">
              <a:lnSpc>
                <a:spcPts val="1400"/>
              </a:lnSpc>
              <a:spcBef>
                <a:spcPts val="0"/>
              </a:spcBef>
              <a:spcAft>
                <a:spcPts val="0"/>
              </a:spcAft>
            </a:pPr>
            <a:r>
              <a:rPr lang="ar-OM" sz="1200" kern="100" dirty="0">
                <a:solidFill>
                  <a:srgbClr val="231F20"/>
                </a:solidFill>
                <a:latin typeface="SLB Sans Book" panose="02000503040000020004" pitchFamily="2" charset="0"/>
                <a:cs typeface="Arial" panose="020B0604020202020204" pitchFamily="34" charset="0"/>
              </a:rPr>
              <a:t>4-</a:t>
            </a:r>
            <a:r>
              <a:rPr lang="ar-SA" sz="1200" kern="100" dirty="0">
                <a:solidFill>
                  <a:srgbClr val="231F20"/>
                </a:solidFill>
                <a:latin typeface="SLB Sans Book" panose="02000503040000020004" pitchFamily="2" charset="0"/>
                <a:cs typeface="Arial" panose="020B0604020202020204" pitchFamily="34" charset="0"/>
              </a:rPr>
              <a:t>تجنب القيادة ليلاً في مناطق غير مألوفة: يجب إعادة النظر في الرحلات الليلية في المناطق غير المألوفة لتجنب الحوادث المماثلة</a:t>
            </a:r>
            <a:r>
              <a:rPr lang="en-US" sz="1200" kern="100" dirty="0">
                <a:solidFill>
                  <a:srgbClr val="231F20"/>
                </a:solidFill>
                <a:latin typeface="SLB Sans Book" panose="02000503040000020004" pitchFamily="2" charset="0"/>
                <a:cs typeface="Arial" panose="020B0604020202020204" pitchFamily="34" charset="0"/>
              </a:rPr>
              <a:t>.</a:t>
            </a:r>
          </a:p>
          <a:p>
            <a:pPr marL="0" marR="0" algn="r" rtl="1">
              <a:lnSpc>
                <a:spcPts val="1400"/>
              </a:lnSpc>
              <a:spcBef>
                <a:spcPts val="0"/>
              </a:spcBef>
              <a:spcAft>
                <a:spcPts val="0"/>
              </a:spcAft>
            </a:pPr>
            <a:r>
              <a:rPr lang="ar-OM" sz="1200" kern="100" dirty="0">
                <a:solidFill>
                  <a:srgbClr val="231F20"/>
                </a:solidFill>
                <a:latin typeface="SLB Sans Book" panose="02000503040000020004" pitchFamily="2" charset="0"/>
                <a:cs typeface="Arial" panose="020B0604020202020204" pitchFamily="34" charset="0"/>
              </a:rPr>
              <a:t>5-</a:t>
            </a:r>
            <a:r>
              <a:rPr lang="ar-SA" sz="1200" kern="100" dirty="0">
                <a:solidFill>
                  <a:srgbClr val="231F20"/>
                </a:solidFill>
                <a:latin typeface="SLB Sans Book" panose="02000503040000020004" pitchFamily="2" charset="0"/>
                <a:cs typeface="Arial" panose="020B0604020202020204" pitchFamily="34" charset="0"/>
              </a:rPr>
              <a:t>التوقف عند الضياع: إذا كنت لا تعرف الطريق، توقف فورًا وعد إلى نقطة مألوفة حيث يوجد تغطية للهاتف</a:t>
            </a:r>
            <a:r>
              <a:rPr lang="en-US" sz="1200" kern="100" dirty="0">
                <a:solidFill>
                  <a:srgbClr val="231F20"/>
                </a:solidFill>
                <a:latin typeface="SLB Sans Book" panose="02000503040000020004" pitchFamily="2" charset="0"/>
                <a:cs typeface="Arial" panose="020B0604020202020204" pitchFamily="34" charset="0"/>
              </a:rPr>
              <a:t>.</a:t>
            </a:r>
          </a:p>
          <a:p>
            <a:pPr marL="0" marR="0" algn="r" rtl="1">
              <a:lnSpc>
                <a:spcPts val="1400"/>
              </a:lnSpc>
              <a:spcBef>
                <a:spcPts val="0"/>
              </a:spcBef>
              <a:spcAft>
                <a:spcPts val="0"/>
              </a:spcAft>
            </a:pPr>
            <a:r>
              <a:rPr lang="ar-OM" sz="1200" kern="100" dirty="0">
                <a:solidFill>
                  <a:srgbClr val="231F20"/>
                </a:solidFill>
                <a:latin typeface="SLB Sans Book" panose="02000503040000020004" pitchFamily="2" charset="0"/>
                <a:cs typeface="Arial" panose="020B0604020202020204" pitchFamily="34" charset="0"/>
              </a:rPr>
              <a:t>6-</a:t>
            </a:r>
            <a:r>
              <a:rPr lang="ar-SA" sz="1200" kern="100" dirty="0">
                <a:solidFill>
                  <a:srgbClr val="231F20"/>
                </a:solidFill>
                <a:effectLst/>
                <a:latin typeface="SLB Sans Book" panose="02000503040000020004" pitchFamily="2" charset="0"/>
                <a:ea typeface="SLB Sans Book" panose="02000503040000020004" pitchFamily="2" charset="0"/>
                <a:cs typeface="Arial" panose="020B0604020202020204" pitchFamily="34" charset="0"/>
              </a:rPr>
              <a:t>ممارسة تدريبات “فقدان شخص”: تأكد من تدريب جميع الأفراد على الإجراءات الخاصة بفقدان شخص لتعزيز السلامة</a:t>
            </a:r>
            <a:r>
              <a:rPr lang="en-US" sz="1200" kern="100" dirty="0">
                <a:solidFill>
                  <a:srgbClr val="231F20"/>
                </a:solidFill>
                <a:effectLst/>
                <a:latin typeface="SLB Sans Book" panose="02000503040000020004" pitchFamily="2" charset="0"/>
                <a:ea typeface="SLB Sans Book" panose="02000503040000020004" pitchFamily="2" charset="0"/>
                <a:cs typeface="Arial" panose="020B0604020202020204" pitchFamily="34" charset="0"/>
              </a:rPr>
              <a:t>.</a:t>
            </a:r>
          </a:p>
          <a:p>
            <a:pPr marL="0" marR="0" algn="r" rtl="1">
              <a:spcBef>
                <a:spcPts val="0"/>
              </a:spcBef>
              <a:spcAft>
                <a:spcPts val="0"/>
              </a:spcAft>
            </a:pPr>
            <a:endParaRPr lang="ar-OM" sz="1600" b="1" kern="100" dirty="0">
              <a:solidFill>
                <a:srgbClr val="00B0F0"/>
              </a:solidFill>
              <a:latin typeface="Tahoma" panose="020B0604030504040204" pitchFamily="34" charset="0"/>
              <a:ea typeface="Tahoma" panose="020B0604030504040204" pitchFamily="34" charset="0"/>
              <a:cs typeface="Tahoma" panose="020B0604030504040204" pitchFamily="34" charset="0"/>
            </a:endParaRPr>
          </a:p>
          <a:p>
            <a:pPr marL="0" marR="0" algn="r" rtl="1">
              <a:spcBef>
                <a:spcPts val="0"/>
              </a:spcBef>
              <a:spcAft>
                <a:spcPts val="0"/>
              </a:spcAft>
            </a:pPr>
            <a:endParaRPr lang="ar-OM" sz="1600" b="1" kern="100" dirty="0">
              <a:solidFill>
                <a:srgbClr val="00B0F0"/>
              </a:solidFill>
              <a:latin typeface="Tahoma" panose="020B0604030504040204" pitchFamily="34" charset="0"/>
              <a:ea typeface="Tahoma" panose="020B0604030504040204" pitchFamily="34" charset="0"/>
              <a:cs typeface="Tahoma" panose="020B0604030504040204" pitchFamily="34" charset="0"/>
            </a:endParaRPr>
          </a:p>
          <a:p>
            <a:pPr marL="0" marR="0" algn="r" rtl="1">
              <a:spcBef>
                <a:spcPts val="0"/>
              </a:spcBef>
              <a:spcAft>
                <a:spcPts val="0"/>
              </a:spcAft>
            </a:pPr>
            <a:endParaRPr lang="ar-OM" sz="1600" kern="100" dirty="0">
              <a:solidFill>
                <a:srgbClr val="231F20"/>
              </a:solidFill>
              <a:latin typeface="SLB Sans Book" panose="02000503040000020004" pitchFamily="2" charset="0"/>
              <a:ea typeface="SLB Sans Book" panose="02000503040000020004" pitchFamily="2" charset="0"/>
            </a:endParaRPr>
          </a:p>
          <a:p>
            <a:pPr marL="0" marR="0" algn="r" rtl="1">
              <a:spcBef>
                <a:spcPts val="0"/>
              </a:spcBef>
              <a:spcAft>
                <a:spcPts val="0"/>
              </a:spcAft>
            </a:pPr>
            <a:endParaRPr lang="en-US" sz="1600" kern="100" dirty="0">
              <a:solidFill>
                <a:srgbClr val="231F20"/>
              </a:solidFill>
              <a:effectLst/>
              <a:latin typeface="SLB Sans Book" panose="02000503040000020004" pitchFamily="2" charset="0"/>
              <a:ea typeface="SLB Sans Book" panose="02000503040000020004" pitchFamily="2"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536288"/>
          </a:xfrm>
          <a:prstGeom prst="rect">
            <a:avLst/>
          </a:prstGeom>
          <a:solidFill>
            <a:srgbClr val="FFC000"/>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grpSp>
        <p:nvGrpSpPr>
          <p:cNvPr id="10" name="Group 131">
            <a:extLst>
              <a:ext uri="{FF2B5EF4-FFF2-40B4-BE49-F238E27FC236}">
                <a16:creationId xmlns:a16="http://schemas.microsoft.com/office/drawing/2014/main" id="{AB7F76C3-B921-4139-99D6-E25E2E64024C}"/>
              </a:ext>
            </a:extLst>
          </p:cNvPr>
          <p:cNvGrpSpPr>
            <a:grpSpLocks/>
          </p:cNvGrpSpPr>
          <p:nvPr/>
        </p:nvGrpSpPr>
        <p:grpSpPr bwMode="auto">
          <a:xfrm>
            <a:off x="11710780" y="3352800"/>
            <a:ext cx="319038" cy="302024"/>
            <a:chOff x="3504" y="544"/>
            <a:chExt cx="2287" cy="1855"/>
          </a:xfrm>
        </p:grpSpPr>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sp>
        <p:nvSpPr>
          <p:cNvPr id="6" name="Rectangle 8">
            <a:extLst>
              <a:ext uri="{FF2B5EF4-FFF2-40B4-BE49-F238E27FC236}">
                <a16:creationId xmlns:a16="http://schemas.microsoft.com/office/drawing/2014/main" id="{D3C7CB9E-3F94-C14B-5C0C-D63348FFAA73}"/>
              </a:ext>
            </a:extLst>
          </p:cNvPr>
          <p:cNvSpPr>
            <a:spLocks noChangeArrowheads="1"/>
          </p:cNvSpPr>
          <p:nvPr/>
        </p:nvSpPr>
        <p:spPr bwMode="auto">
          <a:xfrm>
            <a:off x="386262" y="581381"/>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 </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14/08/2024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HiPo#24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Man Lost</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C4P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Activity: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Night driving</a:t>
            </a:r>
            <a:endPar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endParaRPr>
          </a:p>
        </p:txBody>
      </p:sp>
      <p:pic>
        <p:nvPicPr>
          <p:cNvPr id="13" name="Picture 12">
            <a:extLst>
              <a:ext uri="{FF2B5EF4-FFF2-40B4-BE49-F238E27FC236}">
                <a16:creationId xmlns:a16="http://schemas.microsoft.com/office/drawing/2014/main" id="{1F12FCB4-47F4-188A-FC7C-A0BFDEC64D1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402185" y="4347569"/>
            <a:ext cx="1447921" cy="1258780"/>
          </a:xfrm>
          <a:prstGeom prst="rect">
            <a:avLst/>
          </a:prstGeom>
        </p:spPr>
      </p:pic>
      <p:sp>
        <p:nvSpPr>
          <p:cNvPr id="16" name="TextBox 15">
            <a:extLst>
              <a:ext uri="{FF2B5EF4-FFF2-40B4-BE49-F238E27FC236}">
                <a16:creationId xmlns:a16="http://schemas.microsoft.com/office/drawing/2014/main" id="{2BAF5768-31B7-7C35-6FD3-746D6E10D5A5}"/>
              </a:ext>
            </a:extLst>
          </p:cNvPr>
          <p:cNvSpPr txBox="1"/>
          <p:nvPr/>
        </p:nvSpPr>
        <p:spPr>
          <a:xfrm>
            <a:off x="8292645" y="4648193"/>
            <a:ext cx="2109539" cy="523220"/>
          </a:xfrm>
          <a:prstGeom prst="rect">
            <a:avLst/>
          </a:prstGeom>
          <a:solidFill>
            <a:schemeClr val="accent6">
              <a:lumMod val="60000"/>
              <a:lumOff val="40000"/>
            </a:schemeClr>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OM" sz="1400" b="0" i="0" u="none" strike="noStrike" kern="1200" cap="none" spc="0" normalizeH="0" baseline="0" noProof="0" dirty="0">
                <a:ln>
                  <a:noFill/>
                </a:ln>
                <a:solidFill>
                  <a:prstClr val="black"/>
                </a:solidFill>
                <a:effectLst/>
                <a:uLnTx/>
                <a:uFillTx/>
                <a:latin typeface="Calibri" panose="020F0502020204030204"/>
                <a:ea typeface="+mn-ea"/>
                <a:cs typeface="+mn-cs"/>
              </a:rPr>
              <a:t>اتبع اجراءات ادارة الرحلات  الامنة وعملية التصعيد والابلاغ</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132">
            <a:extLst>
              <a:ext uri="{FF2B5EF4-FFF2-40B4-BE49-F238E27FC236}">
                <a16:creationId xmlns:a16="http://schemas.microsoft.com/office/drawing/2014/main" id="{A68310E0-CF63-4276-BC7B-52B36A6230C6}"/>
              </a:ext>
            </a:extLst>
          </p:cNvPr>
          <p:cNvSpPr>
            <a:spLocks/>
          </p:cNvSpPr>
          <p:nvPr/>
        </p:nvSpPr>
        <p:spPr bwMode="auto">
          <a:xfrm>
            <a:off x="11590130" y="5716179"/>
            <a:ext cx="341894" cy="278276"/>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3" name="Rectangle 2">
            <a:extLst>
              <a:ext uri="{FF2B5EF4-FFF2-40B4-BE49-F238E27FC236}">
                <a16:creationId xmlns:a16="http://schemas.microsoft.com/office/drawing/2014/main" id="{C3F492DB-52A6-01F1-A2FA-907AF7006F69}"/>
              </a:ext>
            </a:extLst>
          </p:cNvPr>
          <p:cNvSpPr/>
          <p:nvPr/>
        </p:nvSpPr>
        <p:spPr>
          <a:xfrm>
            <a:off x="489976" y="986740"/>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All Field Operations</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5" name="TextBox 4">
            <a:extLst>
              <a:ext uri="{FF2B5EF4-FFF2-40B4-BE49-F238E27FC236}">
                <a16:creationId xmlns:a16="http://schemas.microsoft.com/office/drawing/2014/main" id="{40CCA7CB-ED88-B2BD-8896-2FD7D0DEB25F}"/>
              </a:ext>
            </a:extLst>
          </p:cNvPr>
          <p:cNvSpPr txBox="1"/>
          <p:nvPr/>
        </p:nvSpPr>
        <p:spPr>
          <a:xfrm>
            <a:off x="534315" y="6256436"/>
            <a:ext cx="8243932" cy="369332"/>
          </a:xfrm>
          <a:prstGeom prst="rect">
            <a:avLst/>
          </a:prstGeom>
          <a:solidFill>
            <a:schemeClr val="accent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OM" dirty="0">
                <a:solidFill>
                  <a:srgbClr val="FFFF00"/>
                </a:solidFill>
                <a:latin typeface="Calibri" panose="020F0502020204030204"/>
              </a:rPr>
              <a:t>البقاء مع المركبة هو الخيار الاكثر امانا في حال التعلق في الرمال في الاماكن البعيدة</a:t>
            </a:r>
            <a:endParaRPr kumimoji="0" lang="en-US" sz="1800" b="0" i="0" u="none" strike="noStrike" kern="1200" cap="none" spc="0" normalizeH="0" baseline="0" noProof="0" dirty="0">
              <a:ln>
                <a:noFill/>
              </a:ln>
              <a:solidFill>
                <a:srgbClr val="FFFF00"/>
              </a:solidFill>
              <a:effectLst/>
              <a:uLnTx/>
              <a:uFillTx/>
              <a:latin typeface="Calibri" panose="020F0502020204030204"/>
              <a:ea typeface="SimSun" panose="02010600030101010101" pitchFamily="2" charset="-122"/>
              <a:cs typeface="Traditional Arabic" panose="02020603050405020304" pitchFamily="18" charset="-78"/>
            </a:endParaRPr>
          </a:p>
        </p:txBody>
      </p:sp>
    </p:spTree>
    <p:extLst>
      <p:ext uri="{BB962C8B-B14F-4D97-AF65-F5344CB8AC3E}">
        <p14:creationId xmlns:p14="http://schemas.microsoft.com/office/powerpoint/2010/main" val="36123814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93017</DocId>
    <ImageCreateDate xmlns="4880E4F8-4B7D-4BDD-91E3-E10D47036ECA" xsi:nil="true"/>
    <wic_System_Copyright xmlns="http://schemas.microsoft.com/sharepoint/v3/fields" xsi:nil="true"/>
  </documentManagement>
</p:properties>
</file>

<file path=customXml/itemProps1.xml><?xml version="1.0" encoding="utf-8"?>
<ds:datastoreItem xmlns:ds="http://schemas.openxmlformats.org/officeDocument/2006/customXml" ds:itemID="{A78D3C80-630E-4880-A39B-F5FA62D07356}"/>
</file>

<file path=customXml/itemProps2.xml><?xml version="1.0" encoding="utf-8"?>
<ds:datastoreItem xmlns:ds="http://schemas.openxmlformats.org/officeDocument/2006/customXml" ds:itemID="{5643A46C-72B3-4012-8CB2-E0E23D8B71D1}">
  <ds:schemaRefs>
    <ds:schemaRef ds:uri="http://schemas.microsoft.com/sharepoint/v3/contenttype/forms"/>
  </ds:schemaRefs>
</ds:datastoreItem>
</file>

<file path=customXml/itemProps3.xml><?xml version="1.0" encoding="utf-8"?>
<ds:datastoreItem xmlns:ds="http://schemas.openxmlformats.org/officeDocument/2006/customXml" ds:itemID="{ECEB1FCF-0E89-482E-A62E-598FF58845D8}">
  <ds:schemaRefs>
    <ds:schemaRef ds:uri="http://schemas.microsoft.com/office/2006/documentManagement/types"/>
    <ds:schemaRef ds:uri="http://www.w3.org/XML/1998/namespace"/>
    <ds:schemaRef ds:uri="http://purl.org/dc/dcmitype/"/>
    <ds:schemaRef ds:uri="http://purl.org/dc/elements/1.1/"/>
    <ds:schemaRef ds:uri="3ad483c2-a27c-44cd-acb6-8713d8ff8005"/>
    <ds:schemaRef ds:uri="http://schemas.microsoft.com/office/infopath/2007/PartnerControls"/>
    <ds:schemaRef ds:uri="http://schemas.openxmlformats.org/package/2006/metadata/core-properties"/>
    <ds:schemaRef ds:uri="http://schemas.microsoft.com/office/2006/metadata/properties"/>
    <ds:schemaRef ds:uri="http://purl.org/dc/terms/"/>
  </ds:schemaRefs>
</ds:datastoreItem>
</file>

<file path=docMetadata/LabelInfo.xml><?xml version="1.0" encoding="utf-8"?>
<clbl:labelList xmlns:clbl="http://schemas.microsoft.com/office/2020/mipLabelMetadata">
  <clbl:label id="{703e2fe1-4846-4393-8cf2-1bc71a04fd88}" enabled="1" method="Privileged" siteId="{41ff26dc-250f-4b13-8981-739be8610c21}" removed="0"/>
</clbl:labelList>
</file>

<file path=docProps/app.xml><?xml version="1.0" encoding="utf-8"?>
<Properties xmlns="http://schemas.openxmlformats.org/officeDocument/2006/extended-properties" xmlns:vt="http://schemas.openxmlformats.org/officeDocument/2006/docPropsVTypes">
  <Template>TM02892315[[fn=Wisp]]</Template>
  <TotalTime>14307</TotalTime>
  <Words>1520</Words>
  <Application>Microsoft Office PowerPoint</Application>
  <PresentationFormat>Widescreen</PresentationFormat>
  <Paragraphs>99</Paragraphs>
  <Slides>3</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vt:i4>
      </vt:variant>
    </vt:vector>
  </HeadingPairs>
  <TitlesOfParts>
    <vt:vector size="14" baseType="lpstr">
      <vt:lpstr>MS PGothic</vt:lpstr>
      <vt:lpstr>宋体</vt:lpstr>
      <vt:lpstr>宋体</vt:lpstr>
      <vt:lpstr>Aptos</vt:lpstr>
      <vt:lpstr>Arial</vt:lpstr>
      <vt:lpstr>Calibri</vt:lpstr>
      <vt:lpstr>Calibri Light</vt:lpstr>
      <vt:lpstr>SLB Sans Book</vt:lpstr>
      <vt:lpstr>Tahoma</vt:lpstr>
      <vt:lpstr>Times New Roman</vt:lpstr>
      <vt:lpstr>Office Theme</vt:lpstr>
      <vt:lpstr>PowerPoint Presentation</vt:lpstr>
      <vt:lpstr>   Management Self-audit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HiPo_24 Man lost</dc:title>
  <dc:creator>nazar@umsoman.com</dc:creator>
  <cp:lastModifiedBy>Masroori, Ahmed MSE31</cp:lastModifiedBy>
  <cp:revision>341</cp:revision>
  <dcterms:created xsi:type="dcterms:W3CDTF">2018-09-24T07:27:56Z</dcterms:created>
  <dcterms:modified xsi:type="dcterms:W3CDTF">2026-06-24T09:01:35Z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