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356" r:id="rId5"/>
    <p:sldId id="350" r:id="rId6"/>
    <p:sldId id="35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F2F2"/>
    <a:srgbClr val="24A316"/>
    <a:srgbClr val="FFC715"/>
    <a:srgbClr val="FFCB25"/>
    <a:srgbClr val="FFFC00"/>
    <a:srgbClr val="EAEAEA"/>
    <a:srgbClr val="F2F3D7"/>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B9855A-C790-4EBA-B5D1-BC1991D7DD68}" v="3" dt="2024-09-22T05:53:44.0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58" autoAdjust="0"/>
    <p:restoredTop sz="95033" autoAdjust="0"/>
  </p:normalViewPr>
  <p:slideViewPr>
    <p:cSldViewPr snapToGrid="0" snapToObjects="1">
      <p:cViewPr varScale="1">
        <p:scale>
          <a:sx n="111" d="100"/>
          <a:sy n="111" d="100"/>
        </p:scale>
        <p:origin x="840" y="10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9E75A-BD42-D3A6-BB5A-56D470B6F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51438-D850-4B6B-A1F8-7780CA46A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1585C7-72B4-2362-FEFB-E545A32C44C0}"/>
              </a:ext>
            </a:extLst>
          </p:cNvPr>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a:extLst>
              <a:ext uri="{FF2B5EF4-FFF2-40B4-BE49-F238E27FC236}">
                <a16:creationId xmlns:a16="http://schemas.microsoft.com/office/drawing/2014/main" id="{F6658EFE-5DD7-FBD1-B9DA-38946BFB6191}"/>
              </a:ext>
            </a:extLst>
          </p:cNvPr>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a:extLst>
              <a:ext uri="{FF2B5EF4-FFF2-40B4-BE49-F238E27FC236}">
                <a16:creationId xmlns:a16="http://schemas.microsoft.com/office/drawing/2014/main" id="{47791838-B2D4-D941-6C86-872741AE92F3}"/>
              </a:ext>
            </a:extLst>
          </p:cNvPr>
          <p:cNvSpPr>
            <a:spLocks noGrp="1"/>
          </p:cNvSpPr>
          <p:nvPr>
            <p:ph type="sldNum" sz="quarter" idx="5"/>
          </p:nvPr>
        </p:nvSpPr>
        <p:spPr/>
        <p:txBody>
          <a:bodyPr/>
          <a:lstStyle/>
          <a:p>
            <a:fld id="{F88714CE-FB4E-4316-BED5-DE0DF6B1D8E5}" type="slidenum">
              <a:rPr lang="en-US" smtClean="0"/>
              <a:t>3</a:t>
            </a:fld>
            <a:endParaRPr lang="en-US" dirty="0"/>
          </a:p>
        </p:txBody>
      </p:sp>
    </p:spTree>
    <p:extLst>
      <p:ext uri="{BB962C8B-B14F-4D97-AF65-F5344CB8AC3E}">
        <p14:creationId xmlns:p14="http://schemas.microsoft.com/office/powerpoint/2010/main" val="192187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9E98710-2C2A-9180-C83E-4397CBDE0F75}"/>
              </a:ext>
            </a:extLst>
          </p:cNvPr>
          <p:cNvPicPr>
            <a:picLocks noChangeAspect="1"/>
          </p:cNvPicPr>
          <p:nvPr/>
        </p:nvPicPr>
        <p:blipFill>
          <a:blip r:embed="rId3"/>
          <a:stretch>
            <a:fillRect/>
          </a:stretch>
        </p:blipFill>
        <p:spPr>
          <a:xfrm>
            <a:off x="8703941" y="1175682"/>
            <a:ext cx="3396488" cy="2821607"/>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54506" y="1471143"/>
            <a:ext cx="7838140" cy="4629472"/>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R="0" lvl="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 27-08-2024 around 05:46 PM after delivering fishing tools to WTU# 8 and on its way to Awn2 (WTU# 12) by a heavy vehicle truck on a journey management plan got stuck on the graded road (Al Noor –Awn2 shortcut road).  Driver tried to release the vehicle with different attempts but without success. He tried to call for support with no success due to being in non-coverage area. As night started, driver decided to stay within vehicle cabin over night (Equipped with bed and sufficient water (~10 liters) with light snacks).</a:t>
            </a:r>
          </a:p>
          <a:p>
            <a:pPr lvl="0">
              <a:spcAft>
                <a:spcPts val="900"/>
              </a:spcAf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Next day early morning (around 0600 am), driver walked for 8.2 km to get the signal and report the incident (man lost). A nearby vehicle was sourced and sent to the incident location. Driver was found healthy and was taken to a</a:t>
            </a:r>
            <a:r>
              <a:rPr lang="en-US" sz="1200" dirty="0">
                <a:solidFill>
                  <a:srgbClr val="0D0D0D"/>
                </a:solidFill>
                <a:cs typeface="Calibri"/>
              </a:rPr>
              <a:t> nearby camp for </a:t>
            </a:r>
            <a:r>
              <a:rPr lang="en-US" sz="1200" spc="-17" dirty="0">
                <a:solidFill>
                  <a:srgbClr val="0D0D0D"/>
                </a:solidFill>
                <a:cs typeface="Calibri"/>
              </a:rPr>
              <a:t>rest.</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Aft>
                <a:spcPts val="600"/>
              </a:spcAft>
              <a:buClrTx/>
              <a:buSzTx/>
              <a:buFontTx/>
              <a:buNone/>
              <a:tabLst/>
              <a:defRPr/>
            </a:pPr>
            <a:r>
              <a:rPr kumimoji="0" lang="en-GB" altLang="zh-CN" sz="1600" b="1" i="0" u="none" strike="noStrike" kern="1200" cap="none" spc="0" normalizeH="0" baseline="0" noProof="0" dirty="0">
                <a:ln>
                  <a:noFill/>
                </a:ln>
                <a:solidFill>
                  <a:schemeClr val="accent1"/>
                </a:solidFill>
                <a:effectLst/>
                <a:uLnTx/>
                <a:uFillTx/>
                <a:ea typeface="宋体" panose="02010600030101010101" pitchFamily="2" charset="-122"/>
                <a:cs typeface="+mn-cs"/>
              </a:rPr>
              <a:t>Why it happened/Finding:</a:t>
            </a:r>
          </a:p>
          <a:p>
            <a:pPr marL="171450" indent="-171450">
              <a:lnSpc>
                <a:spcPts val="1050"/>
              </a:lnSpc>
              <a:spcBef>
                <a:spcPts val="50"/>
              </a:spcBef>
              <a:buFont typeface="Arial" panose="020B0604020202020204" pitchFamily="34" charset="0"/>
              <a:buChar char="•"/>
            </a:pPr>
            <a:r>
              <a:rPr lang="en-US" sz="1200" dirty="0">
                <a:solidFill>
                  <a:srgbClr val="000000"/>
                </a:solidFill>
                <a:cs typeface="Calibri"/>
              </a:rPr>
              <a:t>The Journey plan was in place for the trip along with certified driver and truck. However, route from Al Noor – Awns 2 via Marmul was not specified</a:t>
            </a:r>
          </a:p>
          <a:p>
            <a:pPr marL="171450" indent="-171450">
              <a:buFont typeface="Arial" panose="020B0604020202020204" pitchFamily="34" charset="0"/>
              <a:buChar char="•"/>
              <a:defRPr/>
            </a:pPr>
            <a:r>
              <a:rPr lang="en-US" sz="1200" dirty="0">
                <a:solidFill>
                  <a:srgbClr val="000000"/>
                </a:solidFill>
                <a:cs typeface="Calibri"/>
              </a:rPr>
              <a:t>Truck and tools were inspected and found satisfactory.</a:t>
            </a:r>
          </a:p>
          <a:p>
            <a:pPr marL="171450" lvl="0" indent="-171450">
              <a:buFont typeface="Arial" panose="020B0604020202020204" pitchFamily="34" charset="0"/>
              <a:buChar char="•"/>
              <a:defRPr/>
            </a:pPr>
            <a:r>
              <a:rPr lang="en-US" sz="1200" dirty="0">
                <a:solidFill>
                  <a:srgbClr val="000000"/>
                </a:solidFill>
                <a:cs typeface="Calibri"/>
              </a:rPr>
              <a:t>Road was not accessible to pass through (Shortcut).</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71450" lvl="0" indent="-171450">
              <a:buFont typeface="Arial" panose="020B0604020202020204" pitchFamily="34" charset="0"/>
              <a:buChar char="•"/>
              <a:defRPr/>
            </a:pPr>
            <a:r>
              <a:rPr lang="en-US" sz="1200" dirty="0">
                <a:solidFill>
                  <a:srgbClr val="000000"/>
                </a:solidFill>
                <a:cs typeface="Calibri"/>
              </a:rPr>
              <a:t>No effective communication between driver and JM after receiving JMP</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a:t>
            </a:r>
          </a:p>
          <a:p>
            <a:pPr marL="171450" lvl="0" indent="-171450">
              <a:buFont typeface="Arial" panose="020B0604020202020204" pitchFamily="34" charset="0"/>
              <a:buChar char="•"/>
              <a:defRPr/>
            </a:pPr>
            <a:r>
              <a:rPr lang="en-US" sz="1200" dirty="0">
                <a:solidFill>
                  <a:srgbClr val="000000"/>
                </a:solidFill>
                <a:cs typeface="Calibri"/>
              </a:rPr>
              <a:t>Driver took shortcut route, no communication between driver &amp; journey manager and no trip monitoring/ closure</a:t>
            </a:r>
            <a:r>
              <a:rPr lang="en-US" sz="1200" dirty="0">
                <a:solidFill>
                  <a:prstClr val="black"/>
                </a:solidFill>
                <a:latin typeface="Calibri" panose="020F0502020204030204" pitchFamily="34" charset="0"/>
                <a:cs typeface="Tahoma" pitchFamily="34" charset="0"/>
              </a:rPr>
              <a:t>.</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14300" indent="-114300" algn="just">
              <a:spcAft>
                <a:spcPts val="600"/>
              </a:spcAft>
              <a:defRPr/>
            </a:pPr>
            <a:r>
              <a:rPr lang="en-US" sz="1600" b="1" dirty="0">
                <a:solidFill>
                  <a:schemeClr val="accent1"/>
                </a:solidFill>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a:lnSpc>
                <a:spcPts val="1396"/>
              </a:lnSpc>
            </a:pPr>
            <a:r>
              <a:rPr lang="en-US" sz="1250" dirty="0">
                <a:solidFill>
                  <a:srgbClr val="000000"/>
                </a:solidFill>
                <a:latin typeface="PJJNLO+ArialMT"/>
                <a:cs typeface="PJJNLO+ArialMT"/>
              </a:rPr>
              <a:t>•</a:t>
            </a:r>
            <a:r>
              <a:rPr lang="en-US" sz="1250" spc="600" dirty="0">
                <a:solidFill>
                  <a:srgbClr val="000000"/>
                </a:solidFill>
                <a:latin typeface="Times New Roman"/>
                <a:cs typeface="Times New Roman"/>
              </a:rPr>
              <a:t> </a:t>
            </a:r>
            <a:r>
              <a:rPr lang="en-US" sz="1200" dirty="0">
                <a:solidFill>
                  <a:srgbClr val="000000"/>
                </a:solidFill>
                <a:cs typeface="Calibri"/>
              </a:rPr>
              <a:t>Always ensure effective journey management procedure (plan, monitor, close and handover ) is followed</a:t>
            </a:r>
          </a:p>
          <a:p>
            <a:pPr>
              <a:lnSpc>
                <a:spcPts val="1396"/>
              </a:lnSpc>
              <a:spcBef>
                <a:spcPts val="8"/>
              </a:spcBef>
            </a:pPr>
            <a:r>
              <a:rPr lang="en-US" sz="1250" dirty="0">
                <a:solidFill>
                  <a:srgbClr val="000000"/>
                </a:solidFill>
                <a:latin typeface="PJJNLO+ArialMT"/>
                <a:cs typeface="PJJNLO+ArialMT"/>
              </a:rPr>
              <a:t>•</a:t>
            </a:r>
            <a:r>
              <a:rPr lang="en-US" sz="1250" spc="600" dirty="0">
                <a:solidFill>
                  <a:srgbClr val="000000"/>
                </a:solidFill>
                <a:latin typeface="Times New Roman"/>
                <a:cs typeface="Times New Roman"/>
              </a:rPr>
              <a:t> </a:t>
            </a:r>
            <a:r>
              <a:rPr lang="en-US" sz="1200" dirty="0">
                <a:solidFill>
                  <a:srgbClr val="000000"/>
                </a:solidFill>
                <a:cs typeface="Calibri"/>
              </a:rPr>
              <a:t>Assure emergency response related to Man Lost protocol is initiated when required.</a:t>
            </a:r>
          </a:p>
          <a:p>
            <a:pPr>
              <a:lnSpc>
                <a:spcPts val="1396"/>
              </a:lnSpc>
              <a:spcBef>
                <a:spcPts val="8"/>
              </a:spcBef>
            </a:pPr>
            <a:r>
              <a:rPr lang="en-US" sz="1250" dirty="0">
                <a:solidFill>
                  <a:srgbClr val="000000"/>
                </a:solidFill>
                <a:latin typeface="PJJNLO+ArialMT"/>
                <a:cs typeface="PJJNLO+ArialMT"/>
              </a:rPr>
              <a:t>•</a:t>
            </a:r>
            <a:r>
              <a:rPr lang="en-US" sz="1250" spc="600" dirty="0">
                <a:solidFill>
                  <a:srgbClr val="000000"/>
                </a:solidFill>
                <a:latin typeface="Times New Roman"/>
                <a:cs typeface="Times New Roman"/>
              </a:rPr>
              <a:t> </a:t>
            </a:r>
            <a:r>
              <a:rPr lang="en-US" sz="1200" dirty="0">
                <a:solidFill>
                  <a:srgbClr val="000000"/>
                </a:solidFill>
                <a:cs typeface="Calibri"/>
              </a:rPr>
              <a:t>Always avoid shortcut routes and verify from IVMS monitoring</a:t>
            </a:r>
          </a:p>
          <a:p>
            <a:pPr>
              <a:lnSpc>
                <a:spcPts val="1396"/>
              </a:lnSpc>
              <a:spcBef>
                <a:spcPts val="8"/>
              </a:spcBef>
            </a:pPr>
            <a:r>
              <a:rPr lang="en-US" sz="1250" dirty="0">
                <a:solidFill>
                  <a:srgbClr val="000000"/>
                </a:solidFill>
                <a:latin typeface="PJJNLO+ArialMT"/>
                <a:cs typeface="PJJNLO+ArialMT"/>
              </a:rPr>
              <a:t>•</a:t>
            </a:r>
            <a:r>
              <a:rPr lang="en-US" sz="1250" spc="600" dirty="0">
                <a:solidFill>
                  <a:srgbClr val="000000"/>
                </a:solidFill>
                <a:latin typeface="Times New Roman"/>
                <a:cs typeface="Times New Roman"/>
              </a:rPr>
              <a:t> </a:t>
            </a:r>
            <a:r>
              <a:rPr lang="en-US" sz="1200" dirty="0">
                <a:solidFill>
                  <a:srgbClr val="000000"/>
                </a:solidFill>
                <a:cs typeface="Calibri"/>
              </a:rPr>
              <a:t>Always follow effective communication between all parties (Driver, JM and JMC)</a:t>
            </a: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31070" y="0"/>
            <a:ext cx="11845491" cy="536288"/>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algn="ctr">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710780" y="3352800"/>
            <a:ext cx="319038" cy="302024"/>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6" name="Rectangle 8">
            <a:extLst>
              <a:ext uri="{FF2B5EF4-FFF2-40B4-BE49-F238E27FC236}">
                <a16:creationId xmlns:a16="http://schemas.microsoft.com/office/drawing/2014/main" id="{D3C7CB9E-3F94-C14B-5C0C-D63348FFAA73}"/>
              </a:ext>
            </a:extLst>
          </p:cNvPr>
          <p:cNvSpPr>
            <a:spLocks noChangeArrowheads="1"/>
          </p:cNvSpPr>
          <p:nvPr/>
        </p:nvSpPr>
        <p:spPr bwMode="auto">
          <a:xfrm>
            <a:off x="386262" y="581381"/>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27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HiPo#25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a:t>
            </a:r>
            <a:r>
              <a:rPr lang="en-US" sz="1200" b="1" dirty="0">
                <a:solidFill>
                  <a:srgbClr val="4472C4"/>
                </a:solidFill>
                <a:latin typeface="Tahoma" pitchFamily="34" charset="0"/>
              </a:rPr>
              <a:t>an Lost</a:t>
            </a:r>
            <a:r>
              <a:rPr lang="en-US" sz="1600" b="1" dirty="0">
                <a:solidFill>
                  <a:srgbClr val="4472C4"/>
                </a:solidFill>
                <a:latin typeface="Tahoma" pitchFamily="34" charset="0"/>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C4P	</a:t>
            </a:r>
            <a:r>
              <a:rPr lang="en-US" sz="1400" b="1" dirty="0">
                <a:solidFill>
                  <a:prstClr val="black"/>
                </a:solidFill>
                <a:latin typeface="Tahoma" pitchFamily="34" charset="0"/>
              </a:rPr>
              <a:t>Activity:</a:t>
            </a:r>
            <a:r>
              <a:rPr lang="en-US" sz="1400" b="1" dirty="0">
                <a:solidFill>
                  <a:srgbClr val="0070C0"/>
                </a:solidFill>
                <a:latin typeface="Tahoma" pitchFamily="34" charset="0"/>
              </a:rPr>
              <a:t> D</a:t>
            </a:r>
            <a:r>
              <a:rPr lang="en-US" sz="1200" b="1" dirty="0">
                <a:solidFill>
                  <a:srgbClr val="0070C0"/>
                </a:solidFill>
                <a:latin typeface="Tahoma" pitchFamily="34" charset="0"/>
              </a:rPr>
              <a:t>riving</a:t>
            </a:r>
            <a:endParaRPr kumimoji="0" lang="en-US" sz="1600" b="1" i="0" u="none" strike="noStrike" kern="1200" cap="none" spc="0" normalizeH="0" baseline="0" noProof="0" dirty="0">
              <a:ln>
                <a:noFill/>
              </a:ln>
              <a:solidFill>
                <a:srgbClr val="0070C0"/>
              </a:solidFill>
              <a:effectLst/>
              <a:uLnTx/>
              <a:uFillTx/>
              <a:latin typeface="Tahoma" pitchFamily="34" charset="0"/>
              <a:ea typeface="+mn-ea"/>
              <a:cs typeface="+mn-cs"/>
            </a:endParaRPr>
          </a:p>
        </p:txBody>
      </p:sp>
      <p:pic>
        <p:nvPicPr>
          <p:cNvPr id="13" name="Picture 12">
            <a:extLst>
              <a:ext uri="{FF2B5EF4-FFF2-40B4-BE49-F238E27FC236}">
                <a16:creationId xmlns:a16="http://schemas.microsoft.com/office/drawing/2014/main" id="{1F12FCB4-47F4-188A-FC7C-A0BFDEC64D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02185" y="4347569"/>
            <a:ext cx="1447921" cy="1258780"/>
          </a:xfrm>
          <a:prstGeom prst="rect">
            <a:avLst/>
          </a:prstGeom>
        </p:spPr>
      </p:pic>
      <p:sp>
        <p:nvSpPr>
          <p:cNvPr id="16" name="TextBox 15">
            <a:extLst>
              <a:ext uri="{FF2B5EF4-FFF2-40B4-BE49-F238E27FC236}">
                <a16:creationId xmlns:a16="http://schemas.microsoft.com/office/drawing/2014/main" id="{2BAF5768-31B7-7C35-6FD3-746D6E10D5A5}"/>
              </a:ext>
            </a:extLst>
          </p:cNvPr>
          <p:cNvSpPr txBox="1"/>
          <p:nvPr/>
        </p:nvSpPr>
        <p:spPr>
          <a:xfrm>
            <a:off x="8159499" y="4648193"/>
            <a:ext cx="2242686" cy="738664"/>
          </a:xfrm>
          <a:prstGeom prst="rect">
            <a:avLst/>
          </a:prstGeom>
          <a:solidFill>
            <a:schemeClr val="accent6">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400" dirty="0">
                <a:latin typeface="+mj-lt"/>
              </a:rPr>
              <a:t>Follow your Safe Journey Management Procedure and escalation process</a:t>
            </a: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590130" y="5716179"/>
            <a:ext cx="341894" cy="278276"/>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3" name="Rectangle 2">
            <a:extLst>
              <a:ext uri="{FF2B5EF4-FFF2-40B4-BE49-F238E27FC236}">
                <a16:creationId xmlns:a16="http://schemas.microsoft.com/office/drawing/2014/main" id="{C3F492DB-52A6-01F1-A2FA-907AF7006F69}"/>
              </a:ext>
            </a:extLst>
          </p:cNvPr>
          <p:cNvSpPr/>
          <p:nvPr/>
        </p:nvSpPr>
        <p:spPr>
          <a:xfrm>
            <a:off x="489976" y="9867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All Field Operations</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5" name="TextBox 4">
            <a:extLst>
              <a:ext uri="{FF2B5EF4-FFF2-40B4-BE49-F238E27FC236}">
                <a16:creationId xmlns:a16="http://schemas.microsoft.com/office/drawing/2014/main" id="{40CCA7CB-ED88-B2BD-8896-2FD7D0DEB25F}"/>
              </a:ext>
            </a:extLst>
          </p:cNvPr>
          <p:cNvSpPr txBox="1"/>
          <p:nvPr/>
        </p:nvSpPr>
        <p:spPr>
          <a:xfrm>
            <a:off x="534315" y="6318624"/>
            <a:ext cx="8243932" cy="369332"/>
          </a:xfrm>
          <a:prstGeom prst="rect">
            <a:avLst/>
          </a:prstGeom>
          <a:solidFill>
            <a:srgbClr val="0000FF"/>
          </a:solidFill>
        </p:spPr>
        <p:txBody>
          <a:bodyPr wrap="square" rtlCol="0">
            <a:spAutoFit/>
          </a:bodyPr>
          <a:lstStyle/>
          <a:p>
            <a:pPr algn="ctr"/>
            <a:r>
              <a:rPr lang="en-US" b="1" dirty="0">
                <a:solidFill>
                  <a:srgbClr val="FFFF00"/>
                </a:solidFill>
                <a:cs typeface="Calibri"/>
              </a:rPr>
              <a:t>Always Ensure Effective Implementation of Journey Management Procedure</a:t>
            </a:r>
            <a:r>
              <a:rPr lang="en-US" dirty="0">
                <a:solidFill>
                  <a:srgbClr val="FFFF00"/>
                </a:solidFill>
              </a:rPr>
              <a:t>.</a:t>
            </a:r>
            <a:endParaRPr lang="en-US" dirty="0">
              <a:solidFill>
                <a:srgbClr val="FFFF00"/>
              </a:solidFill>
              <a:ea typeface="SimSun" panose="02010600030101010101" pitchFamily="2" charset="-122"/>
              <a:cs typeface="Traditional Arabic" panose="02020603050405020304" pitchFamily="18" charset="-78"/>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1617711" cy="523220"/>
          </a:xfrm>
          <a:prstGeom prst="rect">
            <a:avLst/>
          </a:prstGeom>
        </p:spPr>
        <p:txBody>
          <a:bodyPr wrap="square">
            <a:spAutoFit/>
          </a:bodyPr>
          <a:lstStyle/>
          <a:p>
            <a:pPr>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508379"/>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journey management procedure (planning, monitoring, closure &amp; handover) is enforced including sub-contractors?</a:t>
            </a: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man-lost is initiated when required?</a:t>
            </a: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drivers use main roads and avoid shortcuts roads?</a:t>
            </a:r>
          </a:p>
          <a:p>
            <a:pPr marL="342900" indent="-342900">
              <a:buFont typeface="+mj-lt"/>
              <a:buAutoNum type="arabicPeriod"/>
              <a:defRPr/>
            </a:pPr>
            <a:r>
              <a:rPr lang="en-US" sz="1600" b="1" dirty="0">
                <a:solidFill>
                  <a:srgbClr val="0033CC"/>
                </a:solidFill>
                <a:latin typeface="Calibri" panose="020F0502020204030204" pitchFamily="34" charset="0"/>
                <a:sym typeface="Wingdings" pitchFamily="2" charset="2"/>
              </a:rPr>
              <a:t>Do you ensure effective handover/ resources available when dedicated JM leave for any reason?</a:t>
            </a: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E0B70FE8-6B9E-85C0-BF64-9279CE2BEA92}"/>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27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HiPo#25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a:t>
            </a:r>
            <a:r>
              <a:rPr lang="en-US" sz="1200" b="1" dirty="0">
                <a:solidFill>
                  <a:srgbClr val="4472C4"/>
                </a:solidFill>
                <a:latin typeface="Tahoma" pitchFamily="34" charset="0"/>
              </a:rPr>
              <a:t>an Lost</a:t>
            </a:r>
            <a:r>
              <a:rPr lang="en-US" sz="1600" b="1" dirty="0">
                <a:solidFill>
                  <a:srgbClr val="4472C4"/>
                </a:solidFill>
                <a:latin typeface="Tahoma" pitchFamily="34" charset="0"/>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C4/P	</a:t>
            </a:r>
            <a:r>
              <a:rPr lang="en-US" sz="1400" b="1" dirty="0">
                <a:solidFill>
                  <a:prstClr val="black"/>
                </a:solidFill>
                <a:latin typeface="Tahoma" pitchFamily="34" charset="0"/>
              </a:rPr>
              <a:t>Activity: </a:t>
            </a:r>
            <a:r>
              <a:rPr lang="en-US" sz="1400" b="1" dirty="0">
                <a:solidFill>
                  <a:srgbClr val="0070C0"/>
                </a:solidFill>
                <a:latin typeface="Tahoma" pitchFamily="34" charset="0"/>
              </a:rPr>
              <a:t>D</a:t>
            </a:r>
            <a:r>
              <a:rPr lang="en-US" sz="1200" b="1" dirty="0">
                <a:solidFill>
                  <a:srgbClr val="0070C0"/>
                </a:solidFill>
                <a:latin typeface="Tahoma" pitchFamily="34" charset="0"/>
              </a:rPr>
              <a:t>riving</a:t>
            </a:r>
            <a:endParaRPr kumimoji="0" lang="en-US" sz="1600" b="1" i="0" u="none" strike="noStrike" kern="1200" cap="none" spc="0" normalizeH="0" baseline="0" noProof="0" dirty="0">
              <a:ln>
                <a:noFill/>
              </a:ln>
              <a:solidFill>
                <a:srgbClr val="0070C0"/>
              </a:solidFill>
              <a:effectLst/>
              <a:uLnTx/>
              <a:uFillTx/>
              <a:latin typeface="Tahoma" pitchFamily="34" charset="0"/>
              <a:ea typeface="+mn-ea"/>
              <a:cs typeface="+mn-cs"/>
            </a:endParaRPr>
          </a:p>
        </p:txBody>
      </p:sp>
      <p:sp>
        <p:nvSpPr>
          <p:cNvPr id="4" name="Rectangle 3">
            <a:extLst>
              <a:ext uri="{FF2B5EF4-FFF2-40B4-BE49-F238E27FC236}">
                <a16:creationId xmlns:a16="http://schemas.microsoft.com/office/drawing/2014/main" id="{C7FBC0F7-C556-8A10-1B75-F82621AF6E48}"/>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7BFCA-D88F-D1D9-326D-409AB4F3A94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092C5C3-BBC7-FF9F-889D-744AD79C3CF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7802C5A9-B994-C035-76AB-2C406E740E65}"/>
              </a:ext>
            </a:extLst>
          </p:cNvPr>
          <p:cNvSpPr/>
          <p:nvPr/>
        </p:nvSpPr>
        <p:spPr>
          <a:xfrm>
            <a:off x="416361" y="1330115"/>
            <a:ext cx="11617711" cy="307777"/>
          </a:xfrm>
          <a:prstGeom prst="rect">
            <a:avLst/>
          </a:prstGeom>
        </p:spPr>
        <p:txBody>
          <a:bodyPr wrap="square">
            <a:spAutoFit/>
          </a:bodyPr>
          <a:lstStyle/>
          <a:p>
            <a:pPr>
              <a:defRPr/>
            </a:pPr>
            <a:r>
              <a:rPr lang="en-US" sz="1400" b="1" dirty="0">
                <a:latin typeface="Tahoma" pitchFamily="34" charset="0"/>
              </a:rPr>
              <a:t>To make sure learning is translated to the site day to day activities , please answer the below questions:</a:t>
            </a:r>
            <a:endParaRPr lang="en-US" sz="1400" b="1" dirty="0">
              <a:solidFill>
                <a:srgbClr val="FF0000"/>
              </a:solidFill>
              <a:latin typeface="Tahoma" pitchFamily="34" charset="0"/>
            </a:endParaRPr>
          </a:p>
        </p:txBody>
      </p:sp>
      <p:sp>
        <p:nvSpPr>
          <p:cNvPr id="3" name="Rectangle 8">
            <a:extLst>
              <a:ext uri="{FF2B5EF4-FFF2-40B4-BE49-F238E27FC236}">
                <a16:creationId xmlns:a16="http://schemas.microsoft.com/office/drawing/2014/main" id="{4C24DD47-0BF7-C527-C4C0-3D810339D479}"/>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27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HiPo#25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a:t>
            </a:r>
            <a:r>
              <a:rPr lang="en-US" sz="1200" b="1" dirty="0">
                <a:solidFill>
                  <a:srgbClr val="4472C4"/>
                </a:solidFill>
                <a:latin typeface="Tahoma" pitchFamily="34" charset="0"/>
              </a:rPr>
              <a:t>an Lost</a:t>
            </a:r>
            <a:r>
              <a:rPr lang="en-US" sz="1600" b="1" dirty="0">
                <a:solidFill>
                  <a:srgbClr val="4472C4"/>
                </a:solidFill>
                <a:latin typeface="Tahoma" pitchFamily="34" charset="0"/>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C4P	</a:t>
            </a:r>
            <a:r>
              <a:rPr lang="en-US" sz="1400" b="1" dirty="0">
                <a:solidFill>
                  <a:prstClr val="black"/>
                </a:solidFill>
                <a:latin typeface="Tahoma" pitchFamily="34" charset="0"/>
              </a:rPr>
              <a:t>Activity: </a:t>
            </a:r>
            <a:r>
              <a:rPr lang="en-US" sz="1200" b="1" dirty="0">
                <a:solidFill>
                  <a:schemeClr val="accent1"/>
                </a:solidFill>
                <a:latin typeface="Tahoma" pitchFamily="34" charset="0"/>
              </a:rPr>
              <a:t>Driving</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2" name="Rectangle 1">
            <a:extLst>
              <a:ext uri="{FF2B5EF4-FFF2-40B4-BE49-F238E27FC236}">
                <a16:creationId xmlns:a16="http://schemas.microsoft.com/office/drawing/2014/main" id="{618860DC-0A46-21EB-AA69-58722A6A249C}"/>
              </a:ext>
            </a:extLst>
          </p:cNvPr>
          <p:cNvSpPr/>
          <p:nvPr/>
        </p:nvSpPr>
        <p:spPr>
          <a:xfrm>
            <a:off x="425606" y="1680481"/>
            <a:ext cx="11134492" cy="5355312"/>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Close monitoring of all JM plan including subcontractors.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Second alert to be discussed effectively with all drivers and Journey managers.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Enforce implementation of JM procedure (handover, monitoring, communication, rest time, route verification and man lost initiation).</a:t>
            </a:r>
          </a:p>
          <a:p>
            <a:pPr>
              <a:defRPr/>
            </a:pPr>
            <a:endParaRPr lang="en-US" sz="1600" b="1" u="sng" dirty="0">
              <a:solidFill>
                <a:srgbClr val="0000FF"/>
              </a:solidFill>
              <a:latin typeface="Tahoma"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R="0">
              <a:lnSpc>
                <a:spcPts val="1200"/>
              </a:lnSpc>
              <a:spcBef>
                <a:spcPts val="0"/>
              </a:spcBef>
              <a:spcAft>
                <a:spcPts val="0"/>
              </a:spcAft>
            </a:pPr>
            <a:r>
              <a:rPr lang="en-US" sz="1600" dirty="0">
                <a:solidFill>
                  <a:srgbClr val="0033CC"/>
                </a:solidFill>
                <a:latin typeface="Calibri" panose="020F0502020204030204" pitchFamily="34" charset="0"/>
              </a:rPr>
              <a:t>1. Conduct random checks at departure and arrival points of trucks to verify trips are under effective journey management.</a:t>
            </a:r>
          </a:p>
          <a:p>
            <a:pPr marR="0">
              <a:lnSpc>
                <a:spcPts val="1200"/>
              </a:lnSpc>
              <a:spcBef>
                <a:spcPts val="0"/>
              </a:spcBef>
              <a:spcAft>
                <a:spcPts val="0"/>
              </a:spcAft>
            </a:pPr>
            <a:endParaRPr lang="en-US" sz="1600" dirty="0">
              <a:solidFill>
                <a:srgbClr val="0033CC"/>
              </a:solidFill>
              <a:latin typeface="Calibri" panose="020F0502020204030204" pitchFamily="34" charset="0"/>
            </a:endParaRPr>
          </a:p>
          <a:p>
            <a:pPr marL="0" marR="0">
              <a:lnSpc>
                <a:spcPts val="1200"/>
              </a:lnSpc>
              <a:spcBef>
                <a:spcPts val="0"/>
              </a:spcBef>
              <a:spcAft>
                <a:spcPts val="0"/>
              </a:spcAft>
            </a:pPr>
            <a:r>
              <a:rPr lang="en-US" sz="1600" dirty="0">
                <a:solidFill>
                  <a:srgbClr val="0033CC"/>
                </a:solidFill>
                <a:latin typeface="Calibri" panose="020F0502020204030204" pitchFamily="34" charset="0"/>
              </a:rPr>
              <a:t>2. Effective monitoring of sub-contractors driving activities (e.g.: main contractor to manage Journey Management)</a:t>
            </a:r>
          </a:p>
          <a:p>
            <a:pPr marL="0" marR="0">
              <a:lnSpc>
                <a:spcPts val="1200"/>
              </a:lnSpc>
              <a:spcBef>
                <a:spcPts val="0"/>
              </a:spcBef>
              <a:spcAft>
                <a:spcPts val="0"/>
              </a:spcAft>
            </a:pPr>
            <a:endParaRPr lang="en-US" sz="1600" dirty="0">
              <a:solidFill>
                <a:srgbClr val="0033CC"/>
              </a:solidFill>
              <a:latin typeface="Calibri" panose="020F0502020204030204" pitchFamily="34" charset="0"/>
            </a:endParaRPr>
          </a:p>
          <a:p>
            <a:pPr marL="0" marR="0">
              <a:lnSpc>
                <a:spcPts val="1200"/>
              </a:lnSpc>
              <a:spcBef>
                <a:spcPts val="0"/>
              </a:spcBef>
              <a:spcAft>
                <a:spcPts val="0"/>
              </a:spcAft>
            </a:pPr>
            <a:r>
              <a:rPr lang="en-US" sz="1600" dirty="0">
                <a:solidFill>
                  <a:srgbClr val="0033CC"/>
                </a:solidFill>
                <a:latin typeface="Calibri" panose="020F0502020204030204" pitchFamily="34" charset="0"/>
              </a:rPr>
              <a:t>3. Conduct frequent man-lost drills covering all journey managers.</a:t>
            </a:r>
          </a:p>
          <a:p>
            <a:pPr marL="0" marR="0">
              <a:lnSpc>
                <a:spcPts val="1200"/>
              </a:lnSpc>
              <a:spcBef>
                <a:spcPts val="0"/>
              </a:spcBef>
              <a:spcAft>
                <a:spcPts val="0"/>
              </a:spcAft>
            </a:pPr>
            <a:endParaRPr lang="en-US" sz="1600" dirty="0">
              <a:solidFill>
                <a:srgbClr val="0033CC"/>
              </a:solidFill>
              <a:latin typeface="Calibri" panose="020F0502020204030204" pitchFamily="34" charset="0"/>
            </a:endParaRPr>
          </a:p>
          <a:p>
            <a:pPr marL="0" marR="0">
              <a:lnSpc>
                <a:spcPts val="1200"/>
              </a:lnSpc>
              <a:spcBef>
                <a:spcPts val="0"/>
              </a:spcBef>
              <a:spcAft>
                <a:spcPts val="0"/>
              </a:spcAft>
            </a:pPr>
            <a:r>
              <a:rPr lang="en-US" sz="1600" dirty="0">
                <a:solidFill>
                  <a:srgbClr val="0033CC"/>
                </a:solidFill>
                <a:latin typeface="Calibri" panose="020F0502020204030204" pitchFamily="34" charset="0"/>
              </a:rPr>
              <a:t>4. Conduct effective TBT with drivers and journey managers to refresh and enforce JM controls.</a:t>
            </a:r>
          </a:p>
          <a:p>
            <a:pPr marL="0" marR="0">
              <a:lnSpc>
                <a:spcPts val="1200"/>
              </a:lnSpc>
              <a:spcBef>
                <a:spcPts val="0"/>
              </a:spcBef>
              <a:spcAft>
                <a:spcPts val="0"/>
              </a:spcAft>
            </a:pPr>
            <a:endParaRPr lang="en-US" sz="1600" dirty="0">
              <a:solidFill>
                <a:srgbClr val="0033CC"/>
              </a:solidFill>
              <a:latin typeface="Calibri" panose="020F0502020204030204" pitchFamily="34" charset="0"/>
            </a:endParaRPr>
          </a:p>
          <a:p>
            <a:pPr marL="0" marR="0">
              <a:lnSpc>
                <a:spcPts val="1200"/>
              </a:lnSpc>
              <a:spcBef>
                <a:spcPts val="0"/>
              </a:spcBef>
              <a:spcAft>
                <a:spcPts val="0"/>
              </a:spcAft>
            </a:pPr>
            <a:r>
              <a:rPr lang="en-US" sz="1600" dirty="0">
                <a:solidFill>
                  <a:srgbClr val="0033CC"/>
                </a:solidFill>
                <a:latin typeface="Calibri" panose="020F0502020204030204" pitchFamily="34" charset="0"/>
              </a:rPr>
              <a:t>5. Conduct frequent assurance practices to verify effective implementation of JM procedure (Trip audit, inspection, JM audit..</a:t>
            </a:r>
            <a:r>
              <a:rPr lang="en-US" sz="1600" dirty="0" err="1">
                <a:solidFill>
                  <a:srgbClr val="0033CC"/>
                </a:solidFill>
                <a:latin typeface="Calibri" panose="020F0502020204030204" pitchFamily="34" charset="0"/>
              </a:rPr>
              <a:t>etc</a:t>
            </a:r>
            <a:r>
              <a:rPr lang="en-US" sz="1600" dirty="0">
                <a:solidFill>
                  <a:srgbClr val="0033CC"/>
                </a:solidFill>
                <a:latin typeface="Calibri" panose="020F0502020204030204" pitchFamily="34" charset="0"/>
              </a:rPr>
              <a:t>.).</a:t>
            </a:r>
          </a:p>
          <a:p>
            <a:pPr marL="0" marR="0">
              <a:lnSpc>
                <a:spcPts val="1200"/>
              </a:lnSpc>
              <a:spcBef>
                <a:spcPts val="0"/>
              </a:spcBef>
              <a:spcAft>
                <a:spcPts val="0"/>
              </a:spcAft>
            </a:pPr>
            <a:endParaRPr lang="en-US" sz="1600" dirty="0">
              <a:solidFill>
                <a:srgbClr val="000000"/>
              </a:solidFill>
              <a:latin typeface="Calibri"/>
              <a:cs typeface="Calibri"/>
            </a:endParaRPr>
          </a:p>
          <a:p>
            <a:pPr marL="0" marR="0">
              <a:lnSpc>
                <a:spcPts val="1200"/>
              </a:lnSpc>
              <a:spcBef>
                <a:spcPts val="0"/>
              </a:spcBef>
              <a:spcAft>
                <a:spcPts val="0"/>
              </a:spcAft>
            </a:pPr>
            <a:endParaRPr lang="en-US" sz="1600" dirty="0">
              <a:solidFill>
                <a:srgbClr val="000000"/>
              </a:solidFill>
              <a:latin typeface="Calibri"/>
              <a:cs typeface="Calibri"/>
            </a:endParaRPr>
          </a:p>
          <a:p>
            <a:pPr marL="0" marR="0">
              <a:lnSpc>
                <a:spcPts val="1200"/>
              </a:lnSpc>
              <a:spcBef>
                <a:spcPts val="0"/>
              </a:spcBef>
              <a:spcAft>
                <a:spcPts val="0"/>
              </a:spcAft>
            </a:pPr>
            <a:endParaRPr lang="en-US" sz="1600" dirty="0">
              <a:solidFill>
                <a:srgbClr val="000000"/>
              </a:solidFill>
              <a:latin typeface="Calibri"/>
              <a:cs typeface="Calibri"/>
            </a:endParaRPr>
          </a:p>
          <a:p>
            <a:pPr marL="342900" marR="0" indent="-342900">
              <a:lnSpc>
                <a:spcPts val="1200"/>
              </a:lnSpc>
              <a:spcBef>
                <a:spcPts val="0"/>
              </a:spcBef>
              <a:spcAft>
                <a:spcPts val="0"/>
              </a:spcAft>
              <a:buAutoNum type="arabicPeriod"/>
            </a:pPr>
            <a:endParaRPr lang="en-US" sz="1600" dirty="0">
              <a:solidFill>
                <a:srgbClr val="000000"/>
              </a:solidFill>
              <a:latin typeface="Calibri"/>
              <a:cs typeface="Calibri"/>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p:txBody>
      </p:sp>
    </p:spTree>
    <p:extLst>
      <p:ext uri="{BB962C8B-B14F-4D97-AF65-F5344CB8AC3E}">
        <p14:creationId xmlns:p14="http://schemas.microsoft.com/office/powerpoint/2010/main" val="352597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93018</DocId>
    <ImageCreateDate xmlns="4880E4F8-4B7D-4BDD-91E3-E10D47036ECA"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EB1FCF-0E89-482E-A62E-598FF58845D8}">
  <ds:schemaRefs>
    <ds:schemaRef ds:uri="http://schemas.microsoft.com/office/2006/documentManagement/types"/>
    <ds:schemaRef ds:uri="http://www.w3.org/XML/1998/namespace"/>
    <ds:schemaRef ds:uri="http://purl.org/dc/dcmitype/"/>
    <ds:schemaRef ds:uri="http://purl.org/dc/elements/1.1/"/>
    <ds:schemaRef ds:uri="3ad483c2-a27c-44cd-acb6-8713d8ff8005"/>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E1348D20-2432-492D-AABE-9F50202D6CD8}"/>
</file>

<file path=docMetadata/LabelInfo.xml><?xml version="1.0" encoding="utf-8"?>
<clbl:labelList xmlns:clbl="http://schemas.microsoft.com/office/2020/mipLabelMetadata">
  <clbl:label id="{703e2fe1-4846-4393-8cf2-1bc71a04fd88}" enabled="1" method="Privileged" siteId="{41ff26dc-250f-4b13-8981-739be8610c21}" removed="0"/>
</clbl:labelList>
</file>

<file path=docProps/app.xml><?xml version="1.0" encoding="utf-8"?>
<Properties xmlns="http://schemas.openxmlformats.org/officeDocument/2006/extended-properties" xmlns:vt="http://schemas.openxmlformats.org/officeDocument/2006/docPropsVTypes">
  <Template>TM02892315[[fn=Wisp]]</Template>
  <TotalTime>14339</TotalTime>
  <Words>1124</Words>
  <Application>Microsoft Office PowerPoint</Application>
  <PresentationFormat>Widescreen</PresentationFormat>
  <Paragraphs>90</Paragraphs>
  <Slides>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vt:i4>
      </vt:variant>
    </vt:vector>
  </HeadingPairs>
  <TitlesOfParts>
    <vt:vector size="14" baseType="lpstr">
      <vt:lpstr>MS PGothic</vt:lpstr>
      <vt:lpstr>宋体</vt:lpstr>
      <vt:lpstr>宋体</vt:lpstr>
      <vt:lpstr>Aptos</vt:lpstr>
      <vt:lpstr>Arial</vt:lpstr>
      <vt:lpstr>Calibri</vt:lpstr>
      <vt:lpstr>Calibri Light</vt:lpstr>
      <vt:lpstr>PJJNLO+ArialMT</vt:lpstr>
      <vt:lpstr>Tahoma</vt:lpstr>
      <vt:lpstr>Times New Roman</vt:lpstr>
      <vt:lpstr>Office Theme</vt:lpstr>
      <vt:lpstr>PowerPoint Presentation</vt:lpstr>
      <vt:lpstr>   Management Self-audit   </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HiPo_25 Man lost</dc:title>
  <dc:creator>nazar@umsoman.com</dc:creator>
  <cp:lastModifiedBy>Masroori, Ahmed MSE31</cp:lastModifiedBy>
  <cp:revision>344</cp:revision>
  <dcterms:created xsi:type="dcterms:W3CDTF">2018-09-24T07:27:56Z</dcterms:created>
  <dcterms:modified xsi:type="dcterms:W3CDTF">2026-06-24T10:00:45Z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