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3"/>
  </p:notesMasterIdLst>
  <p:handoutMasterIdLst>
    <p:handoutMasterId r:id="rId34"/>
  </p:handoutMasterIdLst>
  <p:sldIdLst>
    <p:sldId id="282" r:id="rId5"/>
    <p:sldId id="308" r:id="rId6"/>
    <p:sldId id="359" r:id="rId7"/>
    <p:sldId id="334" r:id="rId8"/>
    <p:sldId id="2147482482" r:id="rId9"/>
    <p:sldId id="2147482483" r:id="rId10"/>
    <p:sldId id="2147482484" r:id="rId11"/>
    <p:sldId id="335" r:id="rId12"/>
    <p:sldId id="2147482480" r:id="rId13"/>
    <p:sldId id="2147482478" r:id="rId14"/>
    <p:sldId id="2147482462" r:id="rId15"/>
    <p:sldId id="2147482472" r:id="rId16"/>
    <p:sldId id="2147482471" r:id="rId17"/>
    <p:sldId id="2147376965" r:id="rId18"/>
    <p:sldId id="337" r:id="rId19"/>
    <p:sldId id="339" r:id="rId20"/>
    <p:sldId id="363" r:id="rId21"/>
    <p:sldId id="356" r:id="rId22"/>
    <p:sldId id="350" r:id="rId23"/>
    <p:sldId id="331" r:id="rId24"/>
    <p:sldId id="362" r:id="rId25"/>
    <p:sldId id="2147482481" r:id="rId26"/>
    <p:sldId id="336" r:id="rId27"/>
    <p:sldId id="2147482479" r:id="rId28"/>
    <p:sldId id="361" r:id="rId29"/>
    <p:sldId id="2147482486" r:id="rId30"/>
    <p:sldId id="2147482487" r:id="rId31"/>
    <p:sldId id="2147376964" r:id="rId3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A6ACC30-0371-513D-8696-B68C15E0A822}" name="Abdulrahman, Hafizu MSE771" initials="AHM" userId="S::Hafizu.HYA.Abdulrahman@pdo.co.om::191d3b2e-a12a-4222-bdef-0d37158ceac7" providerId="AD"/>
  <p188:author id="{1BB8DD85-DE28-39D3-15E8-ABE2CC1FF6A5}" name="Eva Peytcheva" initials="EP" userId="S::eva.peytcheva@halliburton.com::e26b40b3-e592-4e4c-b703-d30fa83068f4" providerId="AD"/>
  <p188:author id="{502FDA8B-6462-8696-131A-82FA0604D340}" name="Saleh Said Al Salti" initials="" userId="S::Saleh.AlSalti@halliburton.com::64df8350-5078-4385-9802-3c93cfaff90f" providerId="AD"/>
  <p188:author id="{D63310FD-8320-ECA4-93DE-C48E46874BD4}" name="Basil Alsalti" initials="BA" userId="S::Basil.Alsalti@halliburton.com::a8a0b1ee-951a-4bcf-9449-781590c3a6d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2F2F2"/>
    <a:srgbClr val="24A316"/>
    <a:srgbClr val="FFC715"/>
    <a:srgbClr val="FFCB25"/>
    <a:srgbClr val="FFFC00"/>
    <a:srgbClr val="EAEAEA"/>
    <a:srgbClr val="F2F3D7"/>
    <a:srgbClr val="16942A"/>
    <a:srgbClr val="FDD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98" autoAdjust="0"/>
    <p:restoredTop sz="93792" autoAdjust="0"/>
  </p:normalViewPr>
  <p:slideViewPr>
    <p:cSldViewPr snapToGrid="0">
      <p:cViewPr>
        <p:scale>
          <a:sx n="80" d="100"/>
          <a:sy n="80" d="100"/>
        </p:scale>
        <p:origin x="835" y="18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E8341AC-BC74-4FAA-A2BA-136D509060EF}" type="datetimeFigureOut">
              <a:rPr lang="en-US" smtClean="0">
                <a:latin typeface="Calibri" panose="020F0502020204030204" pitchFamily="34" charset="0"/>
              </a:rPr>
              <a:t>24/11/2024</a:t>
            </a:fld>
            <a:endParaRPr lang="en-US">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US">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A1C225E-C8CB-4D13-B3BD-590B7CA9FD0A}" type="slidenum">
              <a:rPr lang="en-US" smtClean="0">
                <a:latin typeface="Calibri" panose="020F0502020204030204" pitchFamily="34" charset="0"/>
              </a:rPr>
              <a:t>‹#›</a:t>
            </a:fld>
            <a:endParaRPr lang="en-US">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atin typeface="Calibri" panose="020F0502020204030204" pitchFamily="34" charset="0"/>
              </a:defRPr>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atin typeface="Calibri" panose="020F0502020204030204" pitchFamily="34" charset="0"/>
              </a:defRPr>
            </a:lvl1pPr>
          </a:lstStyle>
          <a:p>
            <a:fld id="{EF51F27E-834E-4F26-A38E-D9AD78458120}" type="datetimeFigureOut">
              <a:rPr lang="en-US" smtClean="0"/>
              <a:pPr/>
              <a:t>24/11/2024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6"/>
            <a:ext cx="4993061" cy="466433"/>
          </a:xfrm>
          <a:prstGeom prst="rect">
            <a:avLst/>
          </a:prstGeom>
        </p:spPr>
        <p:txBody>
          <a:bodyPr vert="horz" lIns="93177" tIns="46589" rIns="93177" bIns="46589" rtlCol="0" anchor="b"/>
          <a:lstStyle>
            <a:lvl1pPr algn="l">
              <a:defRPr sz="1100">
                <a:latin typeface="Calibri" panose="020F0502020204030204" pitchFamily="34" charset="0"/>
              </a:defRPr>
            </a:lvl1pPr>
          </a:lstStyle>
          <a:p>
            <a:pPr>
              <a:defRPr/>
            </a:pPr>
            <a:r>
              <a:rPr lang="en-US">
                <a:solidFill>
                  <a:srgbClr val="000000"/>
                </a:solidFill>
              </a:rPr>
              <a:t>Confidential - Not to be shared outside of PDO/PDO contractors </a:t>
            </a:r>
          </a:p>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atin typeface="Calibri" panose="020F0502020204030204" pitchFamily="34" charset="0"/>
              </a:defRPr>
            </a:lvl1pPr>
          </a:lstStyle>
          <a:p>
            <a:fld id="{F88714CE-FB4E-4316-BED5-DE0DF6B1D8E5}" type="slidenum">
              <a:rPr lang="en-US" smtClean="0"/>
              <a:pPr/>
              <a:t>‹#›</a:t>
            </a:fld>
            <a:endParaRPr lang="en-US"/>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pPr/>
              <a:t>1</a:t>
            </a:fld>
            <a:endParaRPr lang="en-US"/>
          </a:p>
        </p:txBody>
      </p:sp>
    </p:spTree>
    <p:extLst>
      <p:ext uri="{BB962C8B-B14F-4D97-AF65-F5344CB8AC3E}">
        <p14:creationId xmlns:p14="http://schemas.microsoft.com/office/powerpoint/2010/main" val="2443291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50000"/>
              </a:spcBef>
              <a:spcAft>
                <a:spcPct val="0"/>
              </a:spcAft>
              <a:buFontTx/>
              <a:buChar char="•"/>
              <a:defRPr/>
            </a:pPr>
            <a:r>
              <a:rPr lang="en-US">
                <a:solidFill>
                  <a:srgbClr val="000000"/>
                </a:solidFill>
                <a:cs typeface="Calibri" panose="020F0502020204030204" pitchFamily="34" charset="0"/>
              </a:rPr>
              <a:t>Only include a SINGULAR photograph that can add value explaining the incident or causes.</a:t>
            </a:r>
          </a:p>
          <a:p>
            <a:pPr defTabSz="931774" eaLnBrk="0" fontAlgn="base" hangingPunct="0">
              <a:spcBef>
                <a:spcPct val="50000"/>
              </a:spcBef>
              <a:spcAft>
                <a:spcPct val="0"/>
              </a:spcAft>
              <a:buFontTx/>
              <a:buChar char="•"/>
              <a:defRPr/>
            </a:pPr>
            <a:r>
              <a:rPr lang="en-US">
                <a:solidFill>
                  <a:srgbClr val="000000"/>
                </a:solidFill>
                <a:cs typeface="Calibri" panose="020F0502020204030204" pitchFamily="34" charset="0"/>
              </a:rPr>
              <a:t> Ensure photo is of suitable clarity.</a:t>
            </a:r>
          </a:p>
          <a:p>
            <a:endParaRPr lang="en-US"/>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a:p>
        </p:txBody>
      </p:sp>
    </p:spTree>
    <p:extLst>
      <p:ext uri="{BB962C8B-B14F-4D97-AF65-F5344CB8AC3E}">
        <p14:creationId xmlns:p14="http://schemas.microsoft.com/office/powerpoint/2010/main" val="3659037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50000"/>
              </a:spcBef>
              <a:spcAft>
                <a:spcPct val="0"/>
              </a:spcAft>
              <a:defRPr/>
            </a:pPr>
            <a:r>
              <a:rPr lang="en-US">
                <a:solidFill>
                  <a:srgbClr val="000000"/>
                </a:solidFill>
                <a:cs typeface="Calibri" panose="020F0502020204030204" pitchFamily="34" charset="0"/>
              </a:rPr>
              <a:t>Please see Slide 17 for a filled example.</a:t>
            </a:r>
          </a:p>
          <a:p>
            <a:pPr defTabSz="931774" eaLnBrk="0" fontAlgn="base" hangingPunct="0">
              <a:spcBef>
                <a:spcPct val="50000"/>
              </a:spcBef>
              <a:spcAft>
                <a:spcPct val="0"/>
              </a:spcAft>
              <a:defRPr/>
            </a:pPr>
            <a:r>
              <a:rPr lang="en-US" b="1" u="sng">
                <a:solidFill>
                  <a:srgbClr val="000000"/>
                </a:solidFill>
                <a:cs typeface="Calibri" panose="020F0502020204030204" pitchFamily="34" charset="0"/>
              </a:rPr>
              <a:t>Tips:</a:t>
            </a:r>
          </a:p>
          <a:p>
            <a:pPr defTabSz="931774" eaLnBrk="0" fontAlgn="base" hangingPunct="0">
              <a:spcBef>
                <a:spcPct val="50000"/>
              </a:spcBef>
              <a:spcAft>
                <a:spcPct val="0"/>
              </a:spcAft>
              <a:defRPr/>
            </a:pPr>
            <a:r>
              <a:rPr lang="en-US">
                <a:solidFill>
                  <a:srgbClr val="000000"/>
                </a:solidFill>
                <a:cs typeface="Calibri" panose="020F0502020204030204" pitchFamily="34" charset="0"/>
              </a:rPr>
              <a:t>Provide details of the incident as succinctly as possible. Description should be free text writing and include the relevant facts explaining. what happened to all the relevant parties. </a:t>
            </a:r>
          </a:p>
          <a:p>
            <a:pPr defTabSz="931774" eaLnBrk="0" fontAlgn="base" hangingPunct="0">
              <a:spcBef>
                <a:spcPct val="50000"/>
              </a:spcBef>
              <a:spcAft>
                <a:spcPct val="0"/>
              </a:spcAft>
              <a:defRPr/>
            </a:pPr>
            <a:r>
              <a:rPr lang="en-US">
                <a:solidFill>
                  <a:srgbClr val="000000"/>
                </a:solidFill>
                <a:cs typeface="Calibri" panose="020F0502020204030204" pitchFamily="34" charset="0"/>
              </a:rPr>
              <a:t>The description should be in sufficient detail to allow a person who does not know anything about the incident to imagine it.  </a:t>
            </a:r>
          </a:p>
          <a:p>
            <a:pPr defTabSz="931774" eaLnBrk="0" fontAlgn="base" hangingPunct="0">
              <a:spcBef>
                <a:spcPct val="50000"/>
              </a:spcBef>
              <a:spcAft>
                <a:spcPct val="0"/>
              </a:spcAft>
              <a:defRPr/>
            </a:pPr>
            <a:r>
              <a:rPr lang="en-US">
                <a:solidFill>
                  <a:srgbClr val="000000"/>
                </a:solidFill>
                <a:cs typeface="Calibri" panose="020F0502020204030204" pitchFamily="34" charset="0"/>
              </a:rPr>
              <a:t>It should only be about what happened and </a:t>
            </a:r>
            <a:r>
              <a:rPr lang="en-US" u="sng">
                <a:solidFill>
                  <a:srgbClr val="000000"/>
                </a:solidFill>
                <a:cs typeface="Calibri" panose="020F0502020204030204" pitchFamily="34" charset="0"/>
              </a:rPr>
              <a:t>not</a:t>
            </a:r>
            <a:r>
              <a:rPr lang="en-US">
                <a:solidFill>
                  <a:srgbClr val="000000"/>
                </a:solidFill>
                <a:cs typeface="Calibri" panose="020F0502020204030204" pitchFamily="34" charset="0"/>
              </a:rPr>
              <a:t> why it happened.  </a:t>
            </a:r>
          </a:p>
          <a:p>
            <a:pPr defTabSz="931774" eaLnBrk="0" fontAlgn="base" hangingPunct="0">
              <a:spcBef>
                <a:spcPct val="50000"/>
              </a:spcBef>
              <a:spcAft>
                <a:spcPct val="0"/>
              </a:spcAft>
              <a:defRPr/>
            </a:pPr>
            <a:r>
              <a:rPr lang="en-US">
                <a:solidFill>
                  <a:srgbClr val="000000"/>
                </a:solidFill>
                <a:cs typeface="Calibri" panose="020F0502020204030204" pitchFamily="34" charset="0"/>
              </a:rPr>
              <a:t>Do not include investigation findings here, simply describe the incident as data has shown it happened. </a:t>
            </a:r>
          </a:p>
          <a:p>
            <a:pPr defTabSz="931774" eaLnBrk="0" fontAlgn="base" hangingPunct="0">
              <a:spcBef>
                <a:spcPct val="50000"/>
              </a:spcBef>
              <a:spcAft>
                <a:spcPct val="0"/>
              </a:spcAft>
              <a:defRPr/>
            </a:pPr>
            <a:r>
              <a:rPr lang="en-US">
                <a:solidFill>
                  <a:srgbClr val="000000"/>
                </a:solidFill>
                <a:cs typeface="Calibri" panose="020F0502020204030204" pitchFamily="34" charset="0"/>
              </a:rPr>
              <a:t>Do not include a sequence of events here.   </a:t>
            </a:r>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t>3</a:t>
            </a:fld>
            <a:endParaRPr lang="en-US"/>
          </a:p>
        </p:txBody>
      </p:sp>
    </p:spTree>
    <p:extLst>
      <p:ext uri="{BB962C8B-B14F-4D97-AF65-F5344CB8AC3E}">
        <p14:creationId xmlns:p14="http://schemas.microsoft.com/office/powerpoint/2010/main" val="1427931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Only include photos or sketches if they add value explaining the incident or causes.</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Each photo/sketch must be labeled to explain what it is and why it has been shown.</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Ensure photos are labeled to explain context (e.g. road looking in direction of; historical photo of plant before fire </a:t>
            </a:r>
            <a:r>
              <a:rPr lang="en-US" dirty="0" err="1">
                <a:solidFill>
                  <a:srgbClr val="000000"/>
                </a:solidFill>
                <a:cs typeface="Calibri" panose="020F0502020204030204" pitchFamily="34" charset="0"/>
              </a:rPr>
              <a:t>etc</a:t>
            </a:r>
            <a:r>
              <a:rPr lang="en-US" dirty="0">
                <a:solidFill>
                  <a:srgbClr val="000000"/>
                </a:solidFill>
                <a:cs typeface="Calibri" panose="020F0502020204030204" pitchFamily="34" charset="0"/>
              </a:rPr>
              <a:t>).</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Ensure all photos are evidenced to the investigation. (have formed part of the investigation)</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Ensure all photos are of suitable clarity.</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Include a maximum of four photographs/sketches per page.</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If you have additional images </a:t>
            </a:r>
            <a:r>
              <a:rPr lang="en-US" dirty="0" err="1">
                <a:solidFill>
                  <a:srgbClr val="000000"/>
                </a:solidFill>
                <a:cs typeface="Calibri" panose="020F0502020204030204" pitchFamily="34" charset="0"/>
              </a:rPr>
              <a:t>etc</a:t>
            </a:r>
            <a:r>
              <a:rPr lang="en-US" dirty="0">
                <a:solidFill>
                  <a:srgbClr val="000000"/>
                </a:solidFill>
                <a:cs typeface="Calibri" panose="020F0502020204030204" pitchFamily="34" charset="0"/>
              </a:rPr>
              <a:t> that you feel are useful put them in the back of the report in the supplementary findings section </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Do not exceed three pages of photographs, diagrams and sketches</a:t>
            </a:r>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t>4</a:t>
            </a:fld>
            <a:endParaRPr lang="en-US"/>
          </a:p>
        </p:txBody>
      </p:sp>
    </p:spTree>
    <p:extLst>
      <p:ext uri="{BB962C8B-B14F-4D97-AF65-F5344CB8AC3E}">
        <p14:creationId xmlns:p14="http://schemas.microsoft.com/office/powerpoint/2010/main" val="1633072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Only include photos or sketches if they add value explaining the incident or causes.</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Each photo/sketch must be labeled to explain what it is and why it has been shown.</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Ensure photos are labeled to explain context (e.g. road looking in direction of; historical photo of plant before fire </a:t>
            </a:r>
            <a:r>
              <a:rPr lang="en-US" dirty="0" err="1">
                <a:solidFill>
                  <a:srgbClr val="000000"/>
                </a:solidFill>
                <a:cs typeface="Calibri" panose="020F0502020204030204" pitchFamily="34" charset="0"/>
              </a:rPr>
              <a:t>etc</a:t>
            </a:r>
            <a:r>
              <a:rPr lang="en-US" dirty="0">
                <a:solidFill>
                  <a:srgbClr val="000000"/>
                </a:solidFill>
                <a:cs typeface="Calibri" panose="020F0502020204030204" pitchFamily="34" charset="0"/>
              </a:rPr>
              <a:t>).</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Ensure all photos are evidenced to the investigation. (have formed part of the investigation)</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Ensure all photos are of suitable clarity.</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Include a maximum of four photographs/sketches per page.</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If you have additional images </a:t>
            </a:r>
            <a:r>
              <a:rPr lang="en-US" dirty="0" err="1">
                <a:solidFill>
                  <a:srgbClr val="000000"/>
                </a:solidFill>
                <a:cs typeface="Calibri" panose="020F0502020204030204" pitchFamily="34" charset="0"/>
              </a:rPr>
              <a:t>etc</a:t>
            </a:r>
            <a:r>
              <a:rPr lang="en-US" dirty="0">
                <a:solidFill>
                  <a:srgbClr val="000000"/>
                </a:solidFill>
                <a:cs typeface="Calibri" panose="020F0502020204030204" pitchFamily="34" charset="0"/>
              </a:rPr>
              <a:t> that you feel are useful put them in the back of the report in the supplementary findings section </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Do not exceed three pages of photographs, diagrams and sketches</a:t>
            </a:r>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t>5</a:t>
            </a:fld>
            <a:endParaRPr lang="en-US"/>
          </a:p>
        </p:txBody>
      </p:sp>
    </p:spTree>
    <p:extLst>
      <p:ext uri="{BB962C8B-B14F-4D97-AF65-F5344CB8AC3E}">
        <p14:creationId xmlns:p14="http://schemas.microsoft.com/office/powerpoint/2010/main" val="4123350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Only include photos or sketches if they add value explaining the incident or causes.</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Each photo/sketch must be labeled to explain what it is and why it has been shown.</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Ensure photos are labeled to explain context (e.g. road looking in direction of; historical photo of plant before fire </a:t>
            </a:r>
            <a:r>
              <a:rPr lang="en-US" dirty="0" err="1">
                <a:solidFill>
                  <a:srgbClr val="000000"/>
                </a:solidFill>
                <a:cs typeface="Calibri" panose="020F0502020204030204" pitchFamily="34" charset="0"/>
              </a:rPr>
              <a:t>etc</a:t>
            </a:r>
            <a:r>
              <a:rPr lang="en-US" dirty="0">
                <a:solidFill>
                  <a:srgbClr val="000000"/>
                </a:solidFill>
                <a:cs typeface="Calibri" panose="020F0502020204030204" pitchFamily="34" charset="0"/>
              </a:rPr>
              <a:t>).</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Ensure all photos are evidenced to the investigation. (have formed part of the investigation)</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Ensure all photos are of suitable clarity.</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Include a maximum of four photographs/sketches per page.</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If you have additional images </a:t>
            </a:r>
            <a:r>
              <a:rPr lang="en-US" dirty="0" err="1">
                <a:solidFill>
                  <a:srgbClr val="000000"/>
                </a:solidFill>
                <a:cs typeface="Calibri" panose="020F0502020204030204" pitchFamily="34" charset="0"/>
              </a:rPr>
              <a:t>etc</a:t>
            </a:r>
            <a:r>
              <a:rPr lang="en-US" dirty="0">
                <a:solidFill>
                  <a:srgbClr val="000000"/>
                </a:solidFill>
                <a:cs typeface="Calibri" panose="020F0502020204030204" pitchFamily="34" charset="0"/>
              </a:rPr>
              <a:t> that you feel are useful put them in the back of the report in the supplementary findings section </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Do not exceed three pages of photographs, diagrams and sketches</a:t>
            </a:r>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t>6</a:t>
            </a:fld>
            <a:endParaRPr lang="en-US"/>
          </a:p>
        </p:txBody>
      </p:sp>
    </p:spTree>
    <p:extLst>
      <p:ext uri="{BB962C8B-B14F-4D97-AF65-F5344CB8AC3E}">
        <p14:creationId xmlns:p14="http://schemas.microsoft.com/office/powerpoint/2010/main" val="3432273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Only include photos or sketches if they add value explaining the incident or causes.</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Each photo/sketch must be labeled to explain what it is and why it has been shown.</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Ensure photos are labeled to explain context (e.g. road looking in direction of; historical photo of plant before fire </a:t>
            </a:r>
            <a:r>
              <a:rPr lang="en-US" dirty="0" err="1">
                <a:solidFill>
                  <a:srgbClr val="000000"/>
                </a:solidFill>
                <a:cs typeface="Calibri" panose="020F0502020204030204" pitchFamily="34" charset="0"/>
              </a:rPr>
              <a:t>etc</a:t>
            </a:r>
            <a:r>
              <a:rPr lang="en-US" dirty="0">
                <a:solidFill>
                  <a:srgbClr val="000000"/>
                </a:solidFill>
                <a:cs typeface="Calibri" panose="020F0502020204030204" pitchFamily="34" charset="0"/>
              </a:rPr>
              <a:t>).</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Ensure all photos are evidenced to the investigation. (have formed part of the investigation)</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Ensure all photos are of suitable clarity.</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Include a maximum of four photographs/sketches per page.</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If you have additional images </a:t>
            </a:r>
            <a:r>
              <a:rPr lang="en-US" dirty="0" err="1">
                <a:solidFill>
                  <a:srgbClr val="000000"/>
                </a:solidFill>
                <a:cs typeface="Calibri" panose="020F0502020204030204" pitchFamily="34" charset="0"/>
              </a:rPr>
              <a:t>etc</a:t>
            </a:r>
            <a:r>
              <a:rPr lang="en-US" dirty="0">
                <a:solidFill>
                  <a:srgbClr val="000000"/>
                </a:solidFill>
                <a:cs typeface="Calibri" panose="020F0502020204030204" pitchFamily="34" charset="0"/>
              </a:rPr>
              <a:t> that you feel are useful put them in the back of the report in the supplementary findings section </a:t>
            </a:r>
          </a:p>
          <a:p>
            <a:pPr defTabSz="931774" eaLnBrk="0" fontAlgn="base" hangingPunct="0">
              <a:spcBef>
                <a:spcPct val="50000"/>
              </a:spcBef>
              <a:spcAft>
                <a:spcPct val="0"/>
              </a:spcAft>
              <a:buFontTx/>
              <a:buChar char="•"/>
              <a:defRPr/>
            </a:pPr>
            <a:r>
              <a:rPr lang="en-US" dirty="0">
                <a:solidFill>
                  <a:srgbClr val="000000"/>
                </a:solidFill>
                <a:cs typeface="Calibri" panose="020F0502020204030204" pitchFamily="34" charset="0"/>
              </a:rPr>
              <a:t> Do not exceed three pages of photographs, diagrams and sketches</a:t>
            </a:r>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t>7</a:t>
            </a:fld>
            <a:endParaRPr lang="en-US"/>
          </a:p>
        </p:txBody>
      </p:sp>
    </p:spTree>
    <p:extLst>
      <p:ext uri="{BB962C8B-B14F-4D97-AF65-F5344CB8AC3E}">
        <p14:creationId xmlns:p14="http://schemas.microsoft.com/office/powerpoint/2010/main" val="2968934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50000"/>
              </a:spcBef>
              <a:spcAft>
                <a:spcPct val="0"/>
              </a:spcAft>
              <a:buFont typeface="Arial" pitchFamily="34" charset="0"/>
              <a:buChar char="•"/>
              <a:defRPr/>
            </a:pPr>
            <a:r>
              <a:rPr lang="en-US">
                <a:solidFill>
                  <a:srgbClr val="000000"/>
                </a:solidFill>
                <a:cs typeface="Calibri" panose="020F0502020204030204" pitchFamily="34" charset="0"/>
              </a:rPr>
              <a:t> For the sequence of events, only use the </a:t>
            </a:r>
            <a:r>
              <a:rPr lang="en-US">
                <a:solidFill>
                  <a:srgbClr val="0070C0"/>
                </a:solidFill>
                <a:cs typeface="Calibri" panose="020F0502020204030204" pitchFamily="34" charset="0"/>
              </a:rPr>
              <a:t>table provided.</a:t>
            </a:r>
            <a:r>
              <a:rPr lang="en-US">
                <a:solidFill>
                  <a:srgbClr val="000000"/>
                </a:solidFill>
                <a:cs typeface="Calibri" panose="020F0502020204030204" pitchFamily="34" charset="0"/>
              </a:rPr>
              <a:t> </a:t>
            </a:r>
            <a:endParaRPr lang="en-US" strike="sngStrike">
              <a:solidFill>
                <a:srgbClr val="000000"/>
              </a:solidFill>
              <a:cs typeface="Calibri" panose="020F0502020204030204" pitchFamily="34" charset="0"/>
            </a:endParaRPr>
          </a:p>
          <a:p>
            <a:pPr defTabSz="931774" eaLnBrk="0" fontAlgn="base" hangingPunct="0">
              <a:spcBef>
                <a:spcPct val="50000"/>
              </a:spcBef>
              <a:spcAft>
                <a:spcPct val="0"/>
              </a:spcAft>
              <a:buFont typeface="Arial" pitchFamily="34" charset="0"/>
              <a:buChar char="•"/>
              <a:defRPr/>
            </a:pPr>
            <a:r>
              <a:rPr lang="en-US">
                <a:solidFill>
                  <a:srgbClr val="000000"/>
                </a:solidFill>
                <a:cs typeface="Calibri" panose="020F0502020204030204" pitchFamily="34" charset="0"/>
              </a:rPr>
              <a:t> Only include events which are key to explaining what happened. </a:t>
            </a:r>
          </a:p>
          <a:p>
            <a:pPr defTabSz="931774" eaLnBrk="0" fontAlgn="base" hangingPunct="0">
              <a:spcBef>
                <a:spcPct val="50000"/>
              </a:spcBef>
              <a:spcAft>
                <a:spcPct val="0"/>
              </a:spcAft>
              <a:buFont typeface="Arial" pitchFamily="34" charset="0"/>
              <a:buChar char="•"/>
              <a:defRPr/>
            </a:pPr>
            <a:r>
              <a:rPr lang="en-US">
                <a:solidFill>
                  <a:srgbClr val="000000"/>
                </a:solidFill>
                <a:cs typeface="Calibri" panose="020F0502020204030204" pitchFamily="34" charset="0"/>
              </a:rPr>
              <a:t> </a:t>
            </a:r>
            <a:r>
              <a:rPr lang="en-US">
                <a:solidFill>
                  <a:srgbClr val="0070C0"/>
                </a:solidFill>
                <a:cs typeface="Calibri" panose="020F0502020204030204" pitchFamily="34" charset="0"/>
              </a:rPr>
              <a:t>Include relevant information to the incident , that happened close to the event time, up to a few days before and after the event.</a:t>
            </a:r>
          </a:p>
          <a:p>
            <a:pPr defTabSz="931774" eaLnBrk="0" fontAlgn="base" hangingPunct="0">
              <a:spcBef>
                <a:spcPct val="50000"/>
              </a:spcBef>
              <a:spcAft>
                <a:spcPct val="0"/>
              </a:spcAft>
              <a:buFont typeface="Arial" pitchFamily="34" charset="0"/>
              <a:buChar char="•"/>
              <a:defRPr/>
            </a:pPr>
            <a:r>
              <a:rPr lang="en-US">
                <a:solidFill>
                  <a:srgbClr val="0070C0"/>
                </a:solidFill>
                <a:cs typeface="Calibri" panose="020F0502020204030204" pitchFamily="34" charset="0"/>
              </a:rPr>
              <a:t>Relevant information also includes change in system conditions.</a:t>
            </a:r>
          </a:p>
          <a:p>
            <a:pPr defTabSz="931774" eaLnBrk="0" fontAlgn="base" hangingPunct="0">
              <a:spcBef>
                <a:spcPct val="50000"/>
              </a:spcBef>
              <a:spcAft>
                <a:spcPct val="0"/>
              </a:spcAft>
              <a:defRPr/>
            </a:pPr>
            <a:br>
              <a:rPr lang="en-US">
                <a:solidFill>
                  <a:srgbClr val="0070C0"/>
                </a:solidFill>
                <a:cs typeface="Calibri" panose="020F0502020204030204" pitchFamily="34" charset="0"/>
              </a:rPr>
            </a:br>
            <a:endParaRPr lang="en-US">
              <a:solidFill>
                <a:srgbClr val="000000"/>
              </a:solidFill>
              <a:cs typeface="Calibri" panose="020F0502020204030204" pitchFamily="34" charset="0"/>
            </a:endParaRPr>
          </a:p>
          <a:p>
            <a:endParaRPr lang="en-US"/>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t>8</a:t>
            </a:fld>
            <a:endParaRPr lang="en-US"/>
          </a:p>
        </p:txBody>
      </p:sp>
    </p:spTree>
    <p:extLst>
      <p:ext uri="{BB962C8B-B14F-4D97-AF65-F5344CB8AC3E}">
        <p14:creationId xmlns:p14="http://schemas.microsoft.com/office/powerpoint/2010/main" val="4228786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50000"/>
              </a:spcBef>
              <a:spcAft>
                <a:spcPct val="0"/>
              </a:spcAft>
              <a:buFont typeface="Arial" pitchFamily="34" charset="0"/>
              <a:buChar char="•"/>
              <a:defRPr/>
            </a:pPr>
            <a:r>
              <a:rPr lang="en-US">
                <a:solidFill>
                  <a:srgbClr val="000000"/>
                </a:solidFill>
                <a:cs typeface="Calibri" panose="020F0502020204030204" pitchFamily="34" charset="0"/>
              </a:rPr>
              <a:t> For the sequence of events, only use the </a:t>
            </a:r>
            <a:r>
              <a:rPr lang="en-US">
                <a:solidFill>
                  <a:srgbClr val="0070C0"/>
                </a:solidFill>
                <a:cs typeface="Calibri" panose="020F0502020204030204" pitchFamily="34" charset="0"/>
              </a:rPr>
              <a:t>table provided.</a:t>
            </a:r>
            <a:r>
              <a:rPr lang="en-US">
                <a:solidFill>
                  <a:srgbClr val="000000"/>
                </a:solidFill>
                <a:cs typeface="Calibri" panose="020F0502020204030204" pitchFamily="34" charset="0"/>
              </a:rPr>
              <a:t> </a:t>
            </a:r>
            <a:endParaRPr lang="en-US" strike="sngStrike">
              <a:solidFill>
                <a:srgbClr val="000000"/>
              </a:solidFill>
              <a:cs typeface="Calibri" panose="020F0502020204030204" pitchFamily="34" charset="0"/>
            </a:endParaRPr>
          </a:p>
          <a:p>
            <a:pPr defTabSz="931774" eaLnBrk="0" fontAlgn="base" hangingPunct="0">
              <a:spcBef>
                <a:spcPct val="50000"/>
              </a:spcBef>
              <a:spcAft>
                <a:spcPct val="0"/>
              </a:spcAft>
              <a:buFont typeface="Arial" pitchFamily="34" charset="0"/>
              <a:buChar char="•"/>
              <a:defRPr/>
            </a:pPr>
            <a:r>
              <a:rPr lang="en-US">
                <a:solidFill>
                  <a:srgbClr val="000000"/>
                </a:solidFill>
                <a:cs typeface="Calibri" panose="020F0502020204030204" pitchFamily="34" charset="0"/>
              </a:rPr>
              <a:t> Only include events which are key to explaining what happened. </a:t>
            </a:r>
          </a:p>
          <a:p>
            <a:pPr defTabSz="931774" eaLnBrk="0" fontAlgn="base" hangingPunct="0">
              <a:spcBef>
                <a:spcPct val="50000"/>
              </a:spcBef>
              <a:spcAft>
                <a:spcPct val="0"/>
              </a:spcAft>
              <a:buFont typeface="Arial" pitchFamily="34" charset="0"/>
              <a:buChar char="•"/>
              <a:defRPr/>
            </a:pPr>
            <a:r>
              <a:rPr lang="en-US">
                <a:solidFill>
                  <a:srgbClr val="000000"/>
                </a:solidFill>
                <a:cs typeface="Calibri" panose="020F0502020204030204" pitchFamily="34" charset="0"/>
              </a:rPr>
              <a:t> </a:t>
            </a:r>
            <a:r>
              <a:rPr lang="en-US">
                <a:solidFill>
                  <a:srgbClr val="0070C0"/>
                </a:solidFill>
                <a:cs typeface="Calibri" panose="020F0502020204030204" pitchFamily="34" charset="0"/>
              </a:rPr>
              <a:t>Include relevant information to the incident , that happened close to the event time, up to a few days before and after the event.</a:t>
            </a:r>
          </a:p>
          <a:p>
            <a:pPr defTabSz="931774" eaLnBrk="0" fontAlgn="base" hangingPunct="0">
              <a:spcBef>
                <a:spcPct val="50000"/>
              </a:spcBef>
              <a:spcAft>
                <a:spcPct val="0"/>
              </a:spcAft>
              <a:buFont typeface="Arial" pitchFamily="34" charset="0"/>
              <a:buChar char="•"/>
              <a:defRPr/>
            </a:pPr>
            <a:r>
              <a:rPr lang="en-US">
                <a:solidFill>
                  <a:srgbClr val="0070C0"/>
                </a:solidFill>
                <a:cs typeface="Calibri" panose="020F0502020204030204" pitchFamily="34" charset="0"/>
              </a:rPr>
              <a:t>Relevant information also includes change in system conditions.</a:t>
            </a:r>
          </a:p>
          <a:p>
            <a:pPr defTabSz="931774" eaLnBrk="0" fontAlgn="base" hangingPunct="0">
              <a:spcBef>
                <a:spcPct val="50000"/>
              </a:spcBef>
              <a:spcAft>
                <a:spcPct val="0"/>
              </a:spcAft>
              <a:defRPr/>
            </a:pPr>
            <a:br>
              <a:rPr lang="en-US">
                <a:solidFill>
                  <a:srgbClr val="0070C0"/>
                </a:solidFill>
                <a:cs typeface="Calibri" panose="020F0502020204030204" pitchFamily="34" charset="0"/>
              </a:rPr>
            </a:br>
            <a:endParaRPr lang="en-US">
              <a:solidFill>
                <a:srgbClr val="000000"/>
              </a:solidFill>
              <a:cs typeface="Calibri" panose="020F0502020204030204" pitchFamily="34" charset="0"/>
            </a:endParaRPr>
          </a:p>
          <a:p>
            <a:endParaRPr lang="en-US"/>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t>9</a:t>
            </a:fld>
            <a:endParaRPr lang="en-US"/>
          </a:p>
        </p:txBody>
      </p:sp>
    </p:spTree>
    <p:extLst>
      <p:ext uri="{BB962C8B-B14F-4D97-AF65-F5344CB8AC3E}">
        <p14:creationId xmlns:p14="http://schemas.microsoft.com/office/powerpoint/2010/main" val="9202398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50000"/>
              </a:spcBef>
              <a:spcAft>
                <a:spcPct val="0"/>
              </a:spcAft>
              <a:buFont typeface="Arial" pitchFamily="34" charset="0"/>
              <a:buChar char="•"/>
              <a:defRPr/>
            </a:pPr>
            <a:r>
              <a:rPr lang="en-US">
                <a:solidFill>
                  <a:srgbClr val="000000"/>
                </a:solidFill>
                <a:cs typeface="Calibri" panose="020F0502020204030204" pitchFamily="34" charset="0"/>
              </a:rPr>
              <a:t>For a timeline of the events. The chart above is only a guide.</a:t>
            </a:r>
          </a:p>
          <a:p>
            <a:pPr defTabSz="931774" eaLnBrk="0" fontAlgn="base" hangingPunct="0">
              <a:spcBef>
                <a:spcPct val="50000"/>
              </a:spcBef>
              <a:spcAft>
                <a:spcPct val="0"/>
              </a:spcAft>
              <a:buFont typeface="Arial" pitchFamily="34" charset="0"/>
              <a:buChar char="•"/>
              <a:defRPr/>
            </a:pPr>
            <a:r>
              <a:rPr lang="en-US">
                <a:solidFill>
                  <a:srgbClr val="000000"/>
                </a:solidFill>
                <a:cs typeface="Calibri" panose="020F0502020204030204" pitchFamily="34" charset="0"/>
              </a:rPr>
              <a:t> </a:t>
            </a:r>
            <a:r>
              <a:rPr lang="en-US">
                <a:solidFill>
                  <a:srgbClr val="0070C0"/>
                </a:solidFill>
                <a:cs typeface="Calibri" panose="020F0502020204030204" pitchFamily="34" charset="0"/>
              </a:rPr>
              <a:t>Include only relevant information to the incident , no limited to what happened close to the event time.</a:t>
            </a:r>
          </a:p>
          <a:p>
            <a:pPr defTabSz="931774" eaLnBrk="0" fontAlgn="base" hangingPunct="0">
              <a:spcBef>
                <a:spcPct val="50000"/>
              </a:spcBef>
              <a:spcAft>
                <a:spcPct val="0"/>
              </a:spcAft>
              <a:buFont typeface="Arial" pitchFamily="34" charset="0"/>
              <a:buChar char="•"/>
              <a:defRPr/>
            </a:pPr>
            <a:r>
              <a:rPr lang="en-US">
                <a:solidFill>
                  <a:srgbClr val="0070C0"/>
                </a:solidFill>
                <a:cs typeface="Calibri" panose="020F0502020204030204" pitchFamily="34" charset="0"/>
              </a:rPr>
              <a:t>Events on the timeline should be causal – only what actually happened, not what did not happen or what failed/ was missing.</a:t>
            </a:r>
          </a:p>
          <a:p>
            <a:pPr defTabSz="931774" eaLnBrk="0" fontAlgn="base" hangingPunct="0">
              <a:spcBef>
                <a:spcPct val="50000"/>
              </a:spcBef>
              <a:spcAft>
                <a:spcPct val="0"/>
              </a:spcAft>
              <a:buFont typeface="Arial" pitchFamily="34" charset="0"/>
              <a:buChar char="•"/>
              <a:defRPr/>
            </a:pPr>
            <a:r>
              <a:rPr lang="en-US">
                <a:solidFill>
                  <a:srgbClr val="0070C0"/>
                </a:solidFill>
                <a:cs typeface="Calibri" panose="020F0502020204030204" pitchFamily="34" charset="0"/>
              </a:rPr>
              <a:t>Use a linear timescale</a:t>
            </a:r>
          </a:p>
          <a:p>
            <a:pPr defTabSz="931774" eaLnBrk="0" fontAlgn="base" hangingPunct="0">
              <a:spcBef>
                <a:spcPct val="50000"/>
              </a:spcBef>
              <a:spcAft>
                <a:spcPct val="0"/>
              </a:spcAft>
              <a:buFont typeface="Arial" pitchFamily="34" charset="0"/>
              <a:buChar char="•"/>
              <a:defRPr/>
            </a:pPr>
            <a:r>
              <a:rPr lang="en-US">
                <a:solidFill>
                  <a:srgbClr val="0070C0"/>
                </a:solidFill>
                <a:cs typeface="Calibri" panose="020F0502020204030204" pitchFamily="34" charset="0"/>
              </a:rPr>
              <a:t>Relevant information also includes change in system conditions, </a:t>
            </a:r>
            <a:r>
              <a:rPr lang="en-US" err="1">
                <a:solidFill>
                  <a:srgbClr val="0070C0"/>
                </a:solidFill>
                <a:cs typeface="Calibri" panose="020F0502020204030204" pitchFamily="34" charset="0"/>
              </a:rPr>
              <a:t>MoC</a:t>
            </a:r>
            <a:r>
              <a:rPr lang="en-US">
                <a:solidFill>
                  <a:srgbClr val="0070C0"/>
                </a:solidFill>
                <a:cs typeface="Calibri" panose="020F0502020204030204" pitchFamily="34" charset="0"/>
              </a:rPr>
              <a:t> events, equipment change, personnel change, etc.</a:t>
            </a:r>
          </a:p>
          <a:p>
            <a:endParaRPr lang="en-US"/>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pPr/>
              <a:t>10</a:t>
            </a:fld>
            <a:endParaRPr lang="en-US"/>
          </a:p>
        </p:txBody>
      </p:sp>
    </p:spTree>
    <p:extLst>
      <p:ext uri="{BB962C8B-B14F-4D97-AF65-F5344CB8AC3E}">
        <p14:creationId xmlns:p14="http://schemas.microsoft.com/office/powerpoint/2010/main" val="1867463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50000"/>
              </a:spcBef>
              <a:spcAft>
                <a:spcPct val="0"/>
              </a:spcAft>
              <a:defRPr/>
            </a:pPr>
            <a:r>
              <a:rPr lang="en-US">
                <a:solidFill>
                  <a:srgbClr val="000000"/>
                </a:solidFill>
                <a:cs typeface="Calibri" panose="020F0502020204030204" pitchFamily="34" charset="0"/>
              </a:rPr>
              <a:t>Please see Slide 25 for a filled example.</a:t>
            </a:r>
          </a:p>
          <a:p>
            <a:pPr defTabSz="931774" eaLnBrk="0" fontAlgn="base" hangingPunct="0">
              <a:spcBef>
                <a:spcPct val="50000"/>
              </a:spcBef>
              <a:spcAft>
                <a:spcPct val="0"/>
              </a:spcAft>
              <a:defRPr/>
            </a:pPr>
            <a:r>
              <a:rPr lang="en-US" b="1" u="sng">
                <a:solidFill>
                  <a:srgbClr val="000000"/>
                </a:solidFill>
                <a:cs typeface="Calibri" panose="020F0502020204030204" pitchFamily="34" charset="0"/>
              </a:rPr>
              <a:t>Tips:</a:t>
            </a:r>
            <a:endParaRPr lang="en-GB">
              <a:solidFill>
                <a:srgbClr val="000000"/>
              </a:solidFill>
              <a:latin typeface="Times New Roman" pitchFamily="18" charset="0"/>
            </a:endParaRP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0000"/>
                </a:solidFill>
                <a:latin typeface="Times New Roman" pitchFamily="18" charset="0"/>
              </a:rPr>
              <a:t>The top event should have at least one action and one conditions</a:t>
            </a: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0000"/>
                </a:solidFill>
                <a:latin typeface="Times New Roman" pitchFamily="18" charset="0"/>
              </a:rPr>
              <a:t>Use as many branches as required on the causal tree, to explore all possible causes</a:t>
            </a: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0000"/>
                </a:solidFill>
                <a:latin typeface="Times New Roman" pitchFamily="18" charset="0"/>
              </a:rPr>
              <a:t>Reason causally, state WHAT HAS HAPPENED/WHAT WAS HAPPENING AT TIME OF EVENT</a:t>
            </a: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0000"/>
                </a:solidFill>
                <a:latin typeface="Times New Roman" pitchFamily="18" charset="0"/>
              </a:rPr>
              <a:t>Data provided here should be causal to the incident/event</a:t>
            </a: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0000"/>
                </a:solidFill>
                <a:latin typeface="Times New Roman" pitchFamily="18" charset="0"/>
              </a:rPr>
              <a:t>Avoid focusing on what was missing or barriers that failed</a:t>
            </a: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0000"/>
                </a:solidFill>
                <a:latin typeface="Times New Roman" pitchFamily="18" charset="0"/>
              </a:rPr>
              <a:t>Why questions are not limited to 5 (they can be more or less), keep asking until systemic cause is reached</a:t>
            </a: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0000"/>
                </a:solidFill>
                <a:latin typeface="Times New Roman" pitchFamily="18" charset="0"/>
              </a:rPr>
              <a:t>Each cause (Boxes in the causal tree)  should be supported by </a:t>
            </a:r>
            <a:r>
              <a:rPr lang="en-GB" err="1">
                <a:solidFill>
                  <a:srgbClr val="000000"/>
                </a:solidFill>
                <a:latin typeface="Times New Roman" pitchFamily="18" charset="0"/>
              </a:rPr>
              <a:t>evdience</a:t>
            </a:r>
            <a:endParaRPr lang="en-GB">
              <a:solidFill>
                <a:srgbClr val="000000"/>
              </a:solidFill>
              <a:latin typeface="Times New Roman" pitchFamily="18" charset="0"/>
            </a:endParaRP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0000"/>
                </a:solidFill>
                <a:latin typeface="Times New Roman" pitchFamily="18" charset="0"/>
              </a:rPr>
              <a:t>Evidence should be factual and based on data, not on assumptions, hear say or guesses.</a:t>
            </a: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0000"/>
                </a:solidFill>
                <a:latin typeface="Times New Roman" pitchFamily="18" charset="0"/>
              </a:rPr>
              <a:t>Evidences should be provided to MSE3 with the first draft of this report, where required.</a:t>
            </a:r>
          </a:p>
          <a:p>
            <a:endParaRPr lang="en-US"/>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pPr/>
              <a:t>11</a:t>
            </a:fld>
            <a:endParaRPr lang="en-US"/>
          </a:p>
        </p:txBody>
      </p:sp>
    </p:spTree>
    <p:extLst>
      <p:ext uri="{BB962C8B-B14F-4D97-AF65-F5344CB8AC3E}">
        <p14:creationId xmlns:p14="http://schemas.microsoft.com/office/powerpoint/2010/main" val="1585894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50000"/>
              </a:spcBef>
              <a:spcAft>
                <a:spcPct val="0"/>
              </a:spcAft>
              <a:buFont typeface="Arial" pitchFamily="34" charset="0"/>
              <a:buChar char="•"/>
              <a:defRPr/>
            </a:pPr>
            <a:r>
              <a:rPr lang="en-US" dirty="0">
                <a:solidFill>
                  <a:srgbClr val="000000"/>
                </a:solidFill>
                <a:cs typeface="Calibri" panose="020F0502020204030204" pitchFamily="34" charset="0"/>
              </a:rPr>
              <a:t> For the sequence of events, only use the </a:t>
            </a:r>
            <a:r>
              <a:rPr lang="en-US" dirty="0">
                <a:solidFill>
                  <a:srgbClr val="0070C0"/>
                </a:solidFill>
                <a:cs typeface="Calibri" panose="020F0502020204030204" pitchFamily="34" charset="0"/>
              </a:rPr>
              <a:t>table provided.</a:t>
            </a:r>
            <a:r>
              <a:rPr lang="en-US" dirty="0">
                <a:solidFill>
                  <a:srgbClr val="000000"/>
                </a:solidFill>
                <a:cs typeface="Calibri" panose="020F0502020204030204" pitchFamily="34" charset="0"/>
              </a:rPr>
              <a:t> </a:t>
            </a:r>
            <a:endParaRPr lang="en-US" strike="sngStrike" dirty="0">
              <a:solidFill>
                <a:srgbClr val="000000"/>
              </a:solidFill>
              <a:cs typeface="Calibri" panose="020F0502020204030204" pitchFamily="34" charset="0"/>
            </a:endParaRPr>
          </a:p>
          <a:p>
            <a:pPr defTabSz="931774" eaLnBrk="0" fontAlgn="base" hangingPunct="0">
              <a:spcBef>
                <a:spcPct val="50000"/>
              </a:spcBef>
              <a:spcAft>
                <a:spcPct val="0"/>
              </a:spcAft>
              <a:buFont typeface="Arial" pitchFamily="34" charset="0"/>
              <a:buChar char="•"/>
              <a:defRPr/>
            </a:pPr>
            <a:r>
              <a:rPr lang="en-US" dirty="0">
                <a:solidFill>
                  <a:srgbClr val="000000"/>
                </a:solidFill>
                <a:cs typeface="Calibri" panose="020F0502020204030204" pitchFamily="34" charset="0"/>
              </a:rPr>
              <a:t> Only include events which are key to explaining what happened. </a:t>
            </a:r>
          </a:p>
          <a:p>
            <a:pPr defTabSz="931774" eaLnBrk="0" fontAlgn="base" hangingPunct="0">
              <a:spcBef>
                <a:spcPct val="50000"/>
              </a:spcBef>
              <a:spcAft>
                <a:spcPct val="0"/>
              </a:spcAft>
              <a:buFont typeface="Arial" pitchFamily="34" charset="0"/>
              <a:buChar char="•"/>
              <a:defRPr/>
            </a:pPr>
            <a:r>
              <a:rPr lang="en-US" dirty="0">
                <a:solidFill>
                  <a:srgbClr val="000000"/>
                </a:solidFill>
                <a:cs typeface="Calibri" panose="020F0502020204030204" pitchFamily="34" charset="0"/>
              </a:rPr>
              <a:t> </a:t>
            </a:r>
            <a:r>
              <a:rPr lang="en-US" dirty="0">
                <a:solidFill>
                  <a:srgbClr val="0070C0"/>
                </a:solidFill>
                <a:cs typeface="Calibri" panose="020F0502020204030204" pitchFamily="34" charset="0"/>
              </a:rPr>
              <a:t>Include relevant information to the incident , that happened close to the event time, up to a few days before and after the event.</a:t>
            </a:r>
          </a:p>
          <a:p>
            <a:pPr defTabSz="931774" eaLnBrk="0" fontAlgn="base" hangingPunct="0">
              <a:spcBef>
                <a:spcPct val="50000"/>
              </a:spcBef>
              <a:spcAft>
                <a:spcPct val="0"/>
              </a:spcAft>
              <a:buFont typeface="Arial" pitchFamily="34" charset="0"/>
              <a:buChar char="•"/>
              <a:defRPr/>
            </a:pPr>
            <a:r>
              <a:rPr lang="en-US" dirty="0">
                <a:solidFill>
                  <a:srgbClr val="0070C0"/>
                </a:solidFill>
                <a:cs typeface="Calibri" panose="020F0502020204030204" pitchFamily="34" charset="0"/>
              </a:rPr>
              <a:t>Relevant information also includes change in system conditions.</a:t>
            </a:r>
          </a:p>
          <a:p>
            <a:pPr defTabSz="931774" eaLnBrk="0" fontAlgn="base" hangingPunct="0">
              <a:spcBef>
                <a:spcPct val="50000"/>
              </a:spcBef>
              <a:spcAft>
                <a:spcPct val="0"/>
              </a:spcAft>
              <a:defRPr/>
            </a:pPr>
            <a:br>
              <a:rPr lang="en-US" dirty="0">
                <a:solidFill>
                  <a:srgbClr val="0070C0"/>
                </a:solidFill>
                <a:cs typeface="Calibri" panose="020F0502020204030204" pitchFamily="34" charset="0"/>
              </a:rPr>
            </a:br>
            <a:endParaRPr lang="en-US" dirty="0">
              <a:solidFill>
                <a:srgbClr val="000000"/>
              </a:solidFill>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t>12</a:t>
            </a:fld>
            <a:endParaRPr lang="en-US"/>
          </a:p>
        </p:txBody>
      </p:sp>
    </p:spTree>
    <p:extLst>
      <p:ext uri="{BB962C8B-B14F-4D97-AF65-F5344CB8AC3E}">
        <p14:creationId xmlns:p14="http://schemas.microsoft.com/office/powerpoint/2010/main" val="1674618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Use this slide to summarise the key findings from the incident, grouped by topic.</a:t>
            </a:r>
            <a:endParaRPr lang="en-US" dirty="0"/>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t>13</a:t>
            </a:fld>
            <a:endParaRPr lang="en-US"/>
          </a:p>
        </p:txBody>
      </p:sp>
    </p:spTree>
    <p:extLst>
      <p:ext uri="{BB962C8B-B14F-4D97-AF65-F5344CB8AC3E}">
        <p14:creationId xmlns:p14="http://schemas.microsoft.com/office/powerpoint/2010/main" val="4072738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50000"/>
              </a:spcBef>
              <a:spcAft>
                <a:spcPct val="0"/>
              </a:spcAft>
              <a:defRPr/>
            </a:pPr>
            <a:r>
              <a:rPr lang="en-US" sz="1800">
                <a:solidFill>
                  <a:srgbClr val="000000"/>
                </a:solidFill>
                <a:cs typeface="Calibri" panose="020F0502020204030204" pitchFamily="34" charset="0"/>
              </a:rPr>
              <a:t>Please see Slide xx for a filled example.</a:t>
            </a:r>
          </a:p>
          <a:p>
            <a:pPr defTabSz="931774" eaLnBrk="0" fontAlgn="base" hangingPunct="0">
              <a:spcBef>
                <a:spcPct val="50000"/>
              </a:spcBef>
              <a:spcAft>
                <a:spcPct val="0"/>
              </a:spcAft>
              <a:defRPr/>
            </a:pPr>
            <a:endParaRPr lang="en-US" sz="1800">
              <a:solidFill>
                <a:srgbClr val="000000"/>
              </a:solidFill>
              <a:cs typeface="Calibri" panose="020F0502020204030204" pitchFamily="34" charset="0"/>
            </a:endParaRPr>
          </a:p>
          <a:p>
            <a:pPr marL="291179" indent="-291179" defTabSz="931774" eaLnBrk="0" fontAlgn="base" hangingPunct="0">
              <a:spcBef>
                <a:spcPct val="50000"/>
              </a:spcBef>
              <a:spcAft>
                <a:spcPct val="0"/>
              </a:spcAft>
              <a:buFont typeface="Wingdings" panose="05000000000000000000" pitchFamily="2" charset="2"/>
              <a:buChar char="§"/>
              <a:defRPr/>
            </a:pPr>
            <a:r>
              <a:rPr lang="en-US" sz="1800">
                <a:solidFill>
                  <a:srgbClr val="000000"/>
                </a:solidFill>
                <a:cs typeface="Calibri" panose="020F0502020204030204" pitchFamily="34" charset="0"/>
              </a:rPr>
              <a:t>Input for this slide should ideally be developed after agreeing on the incident root cause(s) and key findings with the relevant stakeholders (see Action Development Guide document).</a:t>
            </a:r>
          </a:p>
          <a:p>
            <a:pPr marL="291179" indent="-291179" defTabSz="931774" eaLnBrk="0" fontAlgn="base" hangingPunct="0">
              <a:spcBef>
                <a:spcPct val="50000"/>
              </a:spcBef>
              <a:spcAft>
                <a:spcPct val="0"/>
              </a:spcAft>
              <a:buFont typeface="Wingdings" panose="05000000000000000000" pitchFamily="2" charset="2"/>
              <a:buChar char="§"/>
              <a:defRPr/>
            </a:pPr>
            <a:r>
              <a:rPr lang="en-US" sz="1800">
                <a:solidFill>
                  <a:srgbClr val="000000"/>
                </a:solidFill>
                <a:cs typeface="Calibri" panose="020F0502020204030204" pitchFamily="34" charset="0"/>
              </a:rPr>
              <a:t>The incident owner (or delegate) should be part of the decision-making process when selecting which causes to address.</a:t>
            </a:r>
          </a:p>
          <a:p>
            <a:pPr defTabSz="931774" eaLnBrk="0" fontAlgn="base" hangingPunct="0">
              <a:spcBef>
                <a:spcPct val="50000"/>
              </a:spcBef>
              <a:spcAft>
                <a:spcPct val="0"/>
              </a:spcAft>
              <a:defRPr/>
            </a:pPr>
            <a:endParaRPr lang="en-US" sz="1800">
              <a:solidFill>
                <a:srgbClr val="000000"/>
              </a:solidFill>
              <a:cs typeface="Calibri" panose="020F0502020204030204" pitchFamily="34" charset="0"/>
            </a:endParaRPr>
          </a:p>
          <a:p>
            <a:pPr defTabSz="931774" eaLnBrk="0" fontAlgn="base" hangingPunct="0">
              <a:spcBef>
                <a:spcPct val="50000"/>
              </a:spcBef>
              <a:spcAft>
                <a:spcPct val="0"/>
              </a:spcAft>
              <a:defRPr/>
            </a:pPr>
            <a:r>
              <a:rPr lang="en-US" sz="1800" b="1" u="sng">
                <a:solidFill>
                  <a:srgbClr val="000000"/>
                </a:solidFill>
                <a:cs typeface="Calibri" panose="020F0502020204030204" pitchFamily="34" charset="0"/>
              </a:rPr>
              <a:t>Tips – Test your Solutions:</a:t>
            </a:r>
            <a:endParaRPr lang="en-US" sz="1800" i="1">
              <a:solidFill>
                <a:srgbClr val="FF0000"/>
              </a:solidFill>
              <a:ea typeface="Times New Roman" panose="02020603050405020304" pitchFamily="18" charset="0"/>
              <a:cs typeface="Times New Roman" panose="02020603050405020304" pitchFamily="18" charset="0"/>
            </a:endParaRPr>
          </a:p>
          <a:p>
            <a:pPr marL="291179" marR="86707" indent="-291179" algn="just">
              <a:spcBef>
                <a:spcPts val="306"/>
              </a:spcBef>
              <a:spcAft>
                <a:spcPts val="306"/>
              </a:spcAft>
              <a:buFont typeface="Arial" panose="020B0604020202020204" pitchFamily="34" charset="0"/>
              <a:buChar char="•"/>
              <a:tabLst>
                <a:tab pos="232943" algn="l"/>
              </a:tabLst>
            </a:pPr>
            <a:r>
              <a:rPr lang="en-US" sz="1800">
                <a:ea typeface="Arial" panose="020B0604020202020204" pitchFamily="34" charset="0"/>
                <a:cs typeface="Times New Roman" panose="02020603050405020304" pitchFamily="18" charset="0"/>
              </a:rPr>
              <a:t>If the solution had already been in place, how would it have prevented the incident and what would have been created instead? </a:t>
            </a:r>
          </a:p>
          <a:p>
            <a:pPr marL="757066" marR="86707" lvl="1" indent="-291179" algn="just">
              <a:spcBef>
                <a:spcPts val="306"/>
              </a:spcBef>
              <a:spcAft>
                <a:spcPts val="306"/>
              </a:spcAft>
              <a:buFont typeface="Arial" panose="020B0604020202020204" pitchFamily="34" charset="0"/>
              <a:buChar char="•"/>
              <a:tabLst>
                <a:tab pos="232943" algn="l"/>
              </a:tabLst>
            </a:pPr>
            <a:r>
              <a:rPr lang="en-US" sz="1800" i="1">
                <a:solidFill>
                  <a:srgbClr val="FF0000"/>
                </a:solidFill>
                <a:ea typeface="Times New Roman" panose="02020603050405020304" pitchFamily="18" charset="0"/>
                <a:cs typeface="Times New Roman" panose="02020603050405020304" pitchFamily="18" charset="0"/>
              </a:rPr>
              <a:t>How would the solution would have interrupted the sequence of events that occurred?</a:t>
            </a:r>
          </a:p>
          <a:p>
            <a:pPr marL="757066" marR="86707" lvl="1" indent="-291179" algn="just">
              <a:spcBef>
                <a:spcPts val="306"/>
              </a:spcBef>
              <a:spcAft>
                <a:spcPts val="306"/>
              </a:spcAft>
              <a:buFont typeface="Arial" panose="020B0604020202020204" pitchFamily="34" charset="0"/>
              <a:buChar char="•"/>
              <a:tabLst>
                <a:tab pos="232943" algn="l"/>
              </a:tabLst>
            </a:pPr>
            <a:r>
              <a:rPr lang="en-US" sz="1800" i="1">
                <a:solidFill>
                  <a:srgbClr val="FF0000"/>
                </a:solidFill>
                <a:ea typeface="Arial" panose="020B0604020202020204" pitchFamily="34" charset="0"/>
                <a:cs typeface="Times New Roman" panose="02020603050405020304" pitchFamily="18" charset="0"/>
              </a:rPr>
              <a:t>How effective will the solution be to prevent similar incidents in the future? </a:t>
            </a:r>
          </a:p>
          <a:p>
            <a:pPr marL="757066" marR="86707" lvl="1" indent="-291179" algn="just">
              <a:spcBef>
                <a:spcPts val="306"/>
              </a:spcBef>
              <a:spcAft>
                <a:spcPts val="306"/>
              </a:spcAft>
              <a:buFont typeface="Arial" panose="020B0604020202020204" pitchFamily="34" charset="0"/>
              <a:buChar char="•"/>
              <a:tabLst>
                <a:tab pos="232943" algn="l"/>
              </a:tabLst>
            </a:pPr>
            <a:r>
              <a:rPr lang="en-US" sz="1800" i="1">
                <a:solidFill>
                  <a:srgbClr val="FF0000"/>
                </a:solidFill>
                <a:ea typeface="Times New Roman" panose="02020603050405020304" pitchFamily="18" charset="0"/>
                <a:cs typeface="Times New Roman" panose="02020603050405020304" pitchFamily="18" charset="0"/>
              </a:rPr>
              <a:t>How can this solution be sustained? Think of solutions that can be be hardwired into the process.</a:t>
            </a:r>
          </a:p>
          <a:p>
            <a:pPr marL="291179" indent="-291179">
              <a:buFont typeface="Arial" panose="020B0604020202020204" pitchFamily="34" charset="0"/>
              <a:buChar char="•"/>
            </a:pPr>
            <a:r>
              <a:rPr lang="en-US" sz="1800" i="1">
                <a:solidFill>
                  <a:srgbClr val="FF0000"/>
                </a:solidFill>
                <a:ea typeface="Times New Roman" panose="02020603050405020304" pitchFamily="18" charset="0"/>
                <a:cs typeface="Times New Roman" panose="02020603050405020304" pitchFamily="18" charset="0"/>
              </a:rPr>
              <a:t>It is also important to check whether the solution could have any unintended or undesirable consequences. A solution that eliminates a cause could still create an undesirable outcome if we are not careful. </a:t>
            </a:r>
          </a:p>
          <a:p>
            <a:pPr marL="291179" indent="-291179">
              <a:buFont typeface="Arial" panose="020B0604020202020204" pitchFamily="34" charset="0"/>
              <a:buChar char="•"/>
            </a:pPr>
            <a:endParaRPr lang="en-US" sz="1800" i="1">
              <a:solidFill>
                <a:srgbClr val="FF0000"/>
              </a:solidFill>
              <a:ea typeface="Times New Roman" panose="02020603050405020304" pitchFamily="18" charset="0"/>
              <a:cs typeface="Times New Roman" panose="02020603050405020304" pitchFamily="18" charset="0"/>
            </a:endParaRPr>
          </a:p>
          <a:p>
            <a:pPr marL="291179" indent="-291179">
              <a:buFont typeface="Arial" panose="020B0604020202020204" pitchFamily="34" charset="0"/>
              <a:buChar char="•"/>
            </a:pPr>
            <a:endParaRPr lang="en-US" sz="1800" i="1">
              <a:solidFill>
                <a:srgbClr val="FF0000"/>
              </a:solidFill>
              <a:cs typeface="Times New Roman" panose="02020603050405020304" pitchFamily="18" charset="0"/>
            </a:endParaRPr>
          </a:p>
          <a:p>
            <a:endParaRPr lang="en-US"/>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t>14</a:t>
            </a:fld>
            <a:endParaRPr lang="en-US"/>
          </a:p>
        </p:txBody>
      </p:sp>
    </p:spTree>
    <p:extLst>
      <p:ext uri="{BB962C8B-B14F-4D97-AF65-F5344CB8AC3E}">
        <p14:creationId xmlns:p14="http://schemas.microsoft.com/office/powerpoint/2010/main" val="33873350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r>
              <a:rPr lang="en-GB">
                <a:solidFill>
                  <a:srgbClr val="0033CC"/>
                </a:solidFill>
                <a:cs typeface="Calibri" panose="020F0502020204030204" pitchFamily="34" charset="0"/>
                <a:sym typeface="Wingdings" pitchFamily="2" charset="2"/>
              </a:rPr>
              <a:t>Plan the remedial actions to from the previous slide. These </a:t>
            </a:r>
            <a:r>
              <a:rPr lang="en-GB" u="sng">
                <a:solidFill>
                  <a:srgbClr val="0033CC"/>
                </a:solidFill>
                <a:cs typeface="Calibri" panose="020F0502020204030204" pitchFamily="34" charset="0"/>
                <a:sym typeface="Wingdings" pitchFamily="2" charset="2"/>
              </a:rPr>
              <a:t>MUST</a:t>
            </a:r>
            <a:r>
              <a:rPr lang="en-GB">
                <a:solidFill>
                  <a:srgbClr val="0033CC"/>
                </a:solidFill>
                <a:cs typeface="Calibri" panose="020F0502020204030204" pitchFamily="34" charset="0"/>
                <a:sym typeface="Wingdings" pitchFamily="2" charset="2"/>
              </a:rPr>
              <a:t> be tracked for completion by the Investigation Team Lead and reported to MDIRC (if applicable). </a:t>
            </a:r>
          </a:p>
          <a:p>
            <a:pPr defTabSz="931774" eaLnBrk="0" fontAlgn="base" hangingPunct="0">
              <a:spcBef>
                <a:spcPct val="30000"/>
              </a:spcBef>
              <a:spcAft>
                <a:spcPct val="0"/>
              </a:spcAft>
              <a:defRPr/>
            </a:pPr>
            <a:r>
              <a:rPr lang="en-GB">
                <a:solidFill>
                  <a:srgbClr val="0033CC"/>
                </a:solidFill>
                <a:cs typeface="Calibri" panose="020F0502020204030204" pitchFamily="34" charset="0"/>
                <a:sym typeface="Wingdings" pitchFamily="2" charset="2"/>
              </a:rPr>
              <a:t>Actions should be the outcome of a solution development session, as applicable.</a:t>
            </a: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33CC"/>
                </a:solidFill>
                <a:cs typeface="Calibri" panose="020F0502020204030204" pitchFamily="34" charset="0"/>
                <a:sym typeface="Wingdings" pitchFamily="2" charset="2"/>
              </a:rPr>
              <a:t>They should address specific causes and be the most important remedial actions in stopping the incident from reoccurring.</a:t>
            </a: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33CC"/>
                </a:solidFill>
                <a:cs typeface="Calibri" panose="020F0502020204030204" pitchFamily="34" charset="0"/>
                <a:sym typeface="Wingdings" pitchFamily="2" charset="2"/>
              </a:rPr>
              <a:t>Actions should be </a:t>
            </a:r>
            <a:r>
              <a:rPr lang="en-GB" sz="1600" b="1" u="sng">
                <a:solidFill>
                  <a:srgbClr val="0033CC"/>
                </a:solidFill>
                <a:cs typeface="Calibri" panose="020F0502020204030204" pitchFamily="34" charset="0"/>
                <a:sym typeface="Wingdings" pitchFamily="2" charset="2"/>
              </a:rPr>
              <a:t>SMART</a:t>
            </a:r>
            <a:r>
              <a:rPr lang="en-GB">
                <a:solidFill>
                  <a:srgbClr val="0033CC"/>
                </a:solidFill>
                <a:cs typeface="Calibri" panose="020F0502020204030204" pitchFamily="34" charset="0"/>
                <a:sym typeface="Wingdings" pitchFamily="2" charset="2"/>
              </a:rPr>
              <a:t> and provide assurance to prevent re-occurrence of similar incidents. </a:t>
            </a:r>
            <a:endParaRPr lang="en-US">
              <a:solidFill>
                <a:srgbClr val="0033CC"/>
              </a:solidFill>
              <a:highlight>
                <a:srgbClr val="FFFF00"/>
              </a:highlight>
              <a:cs typeface="Calibri" panose="020F0502020204030204" pitchFamily="34" charset="0"/>
              <a:sym typeface="Wingdings" pitchFamily="2" charset="2"/>
            </a:endParaRPr>
          </a:p>
          <a:p>
            <a:pPr marL="174708" indent="-174708" defTabSz="931774" eaLnBrk="0" fontAlgn="base" hangingPunct="0">
              <a:spcBef>
                <a:spcPct val="30000"/>
              </a:spcBef>
              <a:spcAft>
                <a:spcPct val="0"/>
              </a:spcAft>
              <a:buFont typeface="Arial" panose="020B0604020202020204" pitchFamily="34" charset="0"/>
              <a:buChar char="•"/>
              <a:defRPr/>
            </a:pPr>
            <a:r>
              <a:rPr lang="en-US">
                <a:solidFill>
                  <a:srgbClr val="0033CC"/>
                </a:solidFill>
                <a:highlight>
                  <a:srgbClr val="FFFF00"/>
                </a:highlight>
                <a:cs typeface="Calibri" panose="020F0502020204030204" pitchFamily="34" charset="0"/>
                <a:sym typeface="Wingdings" pitchFamily="2" charset="2"/>
              </a:rPr>
              <a:t>Consider the hierarchy of control (</a:t>
            </a:r>
            <a:r>
              <a:rPr lang="en-US" b="1">
                <a:solidFill>
                  <a:srgbClr val="0033CC"/>
                </a:solidFill>
                <a:highlight>
                  <a:srgbClr val="FFFF00"/>
                </a:highlight>
                <a:cs typeface="Calibri" panose="020F0502020204030204" pitchFamily="34" charset="0"/>
                <a:sym typeface="Wingdings" pitchFamily="2" charset="2"/>
              </a:rPr>
              <a:t>E</a:t>
            </a:r>
            <a:r>
              <a:rPr lang="en-US">
                <a:solidFill>
                  <a:srgbClr val="0033CC"/>
                </a:solidFill>
                <a:highlight>
                  <a:srgbClr val="FFFF00"/>
                </a:highlight>
                <a:cs typeface="Calibri" panose="020F0502020204030204" pitchFamily="34" charset="0"/>
                <a:sym typeface="Wingdings" pitchFamily="2" charset="2"/>
              </a:rPr>
              <a:t>: Elimination, </a:t>
            </a:r>
            <a:r>
              <a:rPr lang="en-US" b="1">
                <a:solidFill>
                  <a:srgbClr val="0033CC"/>
                </a:solidFill>
                <a:highlight>
                  <a:srgbClr val="FFFF00"/>
                </a:highlight>
                <a:cs typeface="Calibri" panose="020F0502020204030204" pitchFamily="34" charset="0"/>
                <a:sym typeface="Wingdings" pitchFamily="2" charset="2"/>
              </a:rPr>
              <a:t>S</a:t>
            </a:r>
            <a:r>
              <a:rPr lang="en-US">
                <a:solidFill>
                  <a:srgbClr val="0033CC"/>
                </a:solidFill>
                <a:highlight>
                  <a:srgbClr val="FFFF00"/>
                </a:highlight>
                <a:cs typeface="Calibri" panose="020F0502020204030204" pitchFamily="34" charset="0"/>
                <a:sym typeface="Wingdings" pitchFamily="2" charset="2"/>
              </a:rPr>
              <a:t>: Substitution, </a:t>
            </a:r>
            <a:r>
              <a:rPr lang="en-US" b="1">
                <a:solidFill>
                  <a:srgbClr val="0033CC"/>
                </a:solidFill>
                <a:highlight>
                  <a:srgbClr val="FFFF00"/>
                </a:highlight>
                <a:cs typeface="Calibri" panose="020F0502020204030204" pitchFamily="34" charset="0"/>
                <a:sym typeface="Wingdings" pitchFamily="2" charset="2"/>
              </a:rPr>
              <a:t>EC</a:t>
            </a:r>
            <a:r>
              <a:rPr lang="en-US">
                <a:solidFill>
                  <a:srgbClr val="0033CC"/>
                </a:solidFill>
                <a:highlight>
                  <a:srgbClr val="FFFF00"/>
                </a:highlight>
                <a:cs typeface="Calibri" panose="020F0502020204030204" pitchFamily="34" charset="0"/>
                <a:sym typeface="Wingdings" pitchFamily="2" charset="2"/>
              </a:rPr>
              <a:t>: Engineering controls, </a:t>
            </a:r>
            <a:r>
              <a:rPr lang="en-US" b="1">
                <a:solidFill>
                  <a:srgbClr val="0033CC"/>
                </a:solidFill>
                <a:highlight>
                  <a:srgbClr val="FFFF00"/>
                </a:highlight>
                <a:cs typeface="Calibri" panose="020F0502020204030204" pitchFamily="34" charset="0"/>
                <a:sym typeface="Wingdings" pitchFamily="2" charset="2"/>
              </a:rPr>
              <a:t>AC</a:t>
            </a:r>
            <a:r>
              <a:rPr lang="en-US">
                <a:solidFill>
                  <a:srgbClr val="0033CC"/>
                </a:solidFill>
                <a:highlight>
                  <a:srgbClr val="FFFF00"/>
                </a:highlight>
                <a:cs typeface="Calibri" panose="020F0502020204030204" pitchFamily="34" charset="0"/>
                <a:sym typeface="Wingdings" pitchFamily="2" charset="2"/>
              </a:rPr>
              <a:t>: Administrative Controls, </a:t>
            </a:r>
            <a:r>
              <a:rPr lang="en-US" b="1">
                <a:solidFill>
                  <a:srgbClr val="0033CC"/>
                </a:solidFill>
                <a:highlight>
                  <a:srgbClr val="FFFF00"/>
                </a:highlight>
                <a:cs typeface="Calibri" panose="020F0502020204030204" pitchFamily="34" charset="0"/>
                <a:sym typeface="Wingdings" pitchFamily="2" charset="2"/>
              </a:rPr>
              <a:t>P</a:t>
            </a:r>
            <a:r>
              <a:rPr lang="en-US">
                <a:solidFill>
                  <a:srgbClr val="0033CC"/>
                </a:solidFill>
                <a:highlight>
                  <a:srgbClr val="FFFF00"/>
                </a:highlight>
                <a:cs typeface="Calibri" panose="020F0502020204030204" pitchFamily="34" charset="0"/>
                <a:sym typeface="Wingdings" pitchFamily="2" charset="2"/>
              </a:rPr>
              <a:t>: PPE) </a:t>
            </a:r>
          </a:p>
          <a:p>
            <a:pPr marL="174708" indent="-174708" defTabSz="931774" eaLnBrk="0" fontAlgn="base" hangingPunct="0">
              <a:spcBef>
                <a:spcPct val="30000"/>
              </a:spcBef>
              <a:spcAft>
                <a:spcPct val="0"/>
              </a:spcAft>
              <a:buFont typeface="Arial" panose="020B0604020202020204" pitchFamily="34" charset="0"/>
              <a:buChar char="•"/>
              <a:defRPr/>
            </a:pPr>
            <a:r>
              <a:rPr lang="en-US">
                <a:solidFill>
                  <a:srgbClr val="000000"/>
                </a:solidFill>
                <a:cs typeface="Calibri" panose="020F0502020204030204" pitchFamily="34" charset="0"/>
              </a:rPr>
              <a:t>Actions (planned or recommended) that require directorate or MD approval should be specified.</a:t>
            </a: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33CC"/>
                </a:solidFill>
                <a:cs typeface="Calibri" panose="020F0502020204030204" pitchFamily="34" charset="0"/>
              </a:rPr>
              <a:t>It is essential that you inform and agree with an action party prior to entering them in the PIM system.</a:t>
            </a: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33CC"/>
                </a:solidFill>
                <a:cs typeface="Calibri" panose="020F0502020204030204" pitchFamily="34" charset="0"/>
              </a:rPr>
              <a:t>All actions must be entered into PIM and a PIM ref number entered as confirmation. </a:t>
            </a: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33CC"/>
                </a:solidFill>
                <a:cs typeface="Calibri" panose="020F0502020204030204" pitchFamily="34" charset="0"/>
              </a:rPr>
              <a:t>At MSE3 IRC you must also confirm if you have a particular Post Action verifier.  This must be a more senior level than the person entering in PIM or a subject matter expert (SME).  They will check the evidence against the action to ensure it is adequately closed out.  If a similar incident occurs this will be presented as evidence to the Director at IRC. </a:t>
            </a:r>
          </a:p>
          <a:p>
            <a:endParaRPr lang="en-US"/>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pPr/>
              <a:t>15</a:t>
            </a:fld>
            <a:endParaRPr lang="en-US"/>
          </a:p>
        </p:txBody>
      </p:sp>
    </p:spTree>
    <p:extLst>
      <p:ext uri="{BB962C8B-B14F-4D97-AF65-F5344CB8AC3E}">
        <p14:creationId xmlns:p14="http://schemas.microsoft.com/office/powerpoint/2010/main" val="34803089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eaLnBrk="0" fontAlgn="base" hangingPunct="0">
              <a:spcBef>
                <a:spcPct val="50000"/>
              </a:spcBef>
              <a:spcAft>
                <a:spcPct val="0"/>
              </a:spcAft>
              <a:buFont typeface="Arial" panose="020B0604020202020204" pitchFamily="34" charset="0"/>
              <a:buChar char="•"/>
              <a:defRPr/>
            </a:pPr>
            <a:r>
              <a:rPr lang="en-GB">
                <a:solidFill>
                  <a:srgbClr val="0033CC"/>
                </a:solidFill>
                <a:cs typeface="Calibri" panose="020F0502020204030204" pitchFamily="34" charset="0"/>
              </a:rPr>
              <a:t>Immediate actions taken include all those reported to have been taken and completed within 7 days of the incident.</a:t>
            </a:r>
          </a:p>
          <a:p>
            <a:pPr marL="174708" indent="-174708" defTabSz="931774" eaLnBrk="0" fontAlgn="base" hangingPunct="0">
              <a:spcBef>
                <a:spcPct val="50000"/>
              </a:spcBef>
              <a:spcAft>
                <a:spcPct val="0"/>
              </a:spcAft>
              <a:buFont typeface="Arial" panose="020B0604020202020204" pitchFamily="34" charset="0"/>
              <a:buChar char="•"/>
              <a:defRPr/>
            </a:pPr>
            <a:r>
              <a:rPr lang="en-GB">
                <a:solidFill>
                  <a:srgbClr val="0033CC"/>
                </a:solidFill>
                <a:cs typeface="Calibri" panose="020F0502020204030204" pitchFamily="34" charset="0"/>
                <a:sym typeface="Wingdings" pitchFamily="2" charset="2"/>
              </a:rPr>
              <a:t>These may be tracked for completion by the MSE team.</a:t>
            </a:r>
            <a:endParaRPr lang="en-US"/>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t>16</a:t>
            </a:fld>
            <a:endParaRPr lang="en-US"/>
          </a:p>
        </p:txBody>
      </p:sp>
    </p:spTree>
    <p:extLst>
      <p:ext uri="{BB962C8B-B14F-4D97-AF65-F5344CB8AC3E}">
        <p14:creationId xmlns:p14="http://schemas.microsoft.com/office/powerpoint/2010/main" val="33975020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a:t>Include the key learnings from the investigation that can benefit others.</a:t>
            </a:r>
            <a:endParaRPr lang="en-GB"/>
          </a:p>
          <a:p>
            <a:pPr marL="174708" indent="-174708" defTabSz="931774">
              <a:buFont typeface="Arial" panose="020B0604020202020204" pitchFamily="34" charset="0"/>
              <a:buChar char="•"/>
              <a:defRPr/>
            </a:pPr>
            <a:r>
              <a:rPr lang="en-GB"/>
              <a:t>Also include other learning/findings that may not be causal to the event but are identified as opportunities for improvement. These could be from interviews,  etc</a:t>
            </a:r>
            <a:endParaRPr lang="en-US"/>
          </a:p>
          <a:p>
            <a:endParaRPr lang="en-US"/>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pPr/>
              <a:t>17</a:t>
            </a:fld>
            <a:endParaRPr lang="en-US"/>
          </a:p>
        </p:txBody>
      </p:sp>
    </p:spTree>
    <p:extLst>
      <p:ext uri="{BB962C8B-B14F-4D97-AF65-F5344CB8AC3E}">
        <p14:creationId xmlns:p14="http://schemas.microsoft.com/office/powerpoint/2010/main" val="3636940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r>
              <a:rPr lang="en-US">
                <a:solidFill>
                  <a:srgbClr val="000000"/>
                </a:solidFill>
                <a:latin typeface="Times New Roman" pitchFamily="18" charset="0"/>
              </a:rPr>
              <a:t>Ensure all dates and titles are input </a:t>
            </a:r>
          </a:p>
          <a:p>
            <a:pPr defTabSz="931774" eaLnBrk="0" fontAlgn="base" hangingPunct="0">
              <a:spcBef>
                <a:spcPct val="30000"/>
              </a:spcBef>
              <a:spcAft>
                <a:spcPct val="0"/>
              </a:spcAft>
              <a:defRPr/>
            </a:pPr>
            <a:endParaRPr lang="en-US">
              <a:solidFill>
                <a:srgbClr val="000000"/>
              </a:solidFill>
              <a:latin typeface="Times New Roman" pitchFamily="18" charset="0"/>
            </a:endParaRPr>
          </a:p>
          <a:p>
            <a:pPr defTabSz="931774" eaLnBrk="0" fontAlgn="base" hangingPunct="0">
              <a:spcBef>
                <a:spcPct val="30000"/>
              </a:spcBef>
              <a:spcAft>
                <a:spcPct val="0"/>
              </a:spcAft>
              <a:defRPr/>
            </a:pPr>
            <a:r>
              <a:rPr lang="en-US">
                <a:solidFill>
                  <a:srgbClr val="000000"/>
                </a:solidFill>
                <a:latin typeface="Times New Roman" pitchFamily="18" charset="0"/>
              </a:rPr>
              <a:t>A short description should be provided without mentioning names of contractors or individuals.  You should include, what happened, to who (by job title) and what injuries this resulted in.  Nothing more!</a:t>
            </a:r>
          </a:p>
          <a:p>
            <a:pPr defTabSz="931774" eaLnBrk="0" fontAlgn="base" hangingPunct="0">
              <a:spcBef>
                <a:spcPct val="30000"/>
              </a:spcBef>
              <a:spcAft>
                <a:spcPct val="0"/>
              </a:spcAft>
              <a:defRPr/>
            </a:pPr>
            <a:endParaRPr lang="en-US">
              <a:solidFill>
                <a:srgbClr val="000000"/>
              </a:solidFill>
              <a:latin typeface="Times New Roman" pitchFamily="18" charset="0"/>
            </a:endParaRPr>
          </a:p>
          <a:p>
            <a:pPr defTabSz="931774" eaLnBrk="0" fontAlgn="base" hangingPunct="0">
              <a:spcBef>
                <a:spcPct val="30000"/>
              </a:spcBef>
              <a:spcAft>
                <a:spcPct val="0"/>
              </a:spcAft>
              <a:defRPr/>
            </a:pPr>
            <a:r>
              <a:rPr lang="en-US">
                <a:solidFill>
                  <a:srgbClr val="000000"/>
                </a:solidFill>
                <a:latin typeface="Times New Roman" pitchFamily="18" charset="0"/>
              </a:rPr>
              <a:t>Four to five bullet points highlighting the main findings from the investigation.  Remember the target audience is the front line staff so this should be written in simple terms in a way that everyone can understand.</a:t>
            </a:r>
          </a:p>
          <a:p>
            <a:pPr defTabSz="931774" eaLnBrk="0" fontAlgn="base" hangingPunct="0">
              <a:spcBef>
                <a:spcPct val="30000"/>
              </a:spcBef>
              <a:spcAft>
                <a:spcPct val="0"/>
              </a:spcAft>
              <a:defRPr/>
            </a:pPr>
            <a:endParaRPr lang="en-US">
              <a:solidFill>
                <a:srgbClr val="000000"/>
              </a:solidFill>
              <a:latin typeface="Times New Roman" pitchFamily="18" charset="0"/>
            </a:endParaRPr>
          </a:p>
          <a:p>
            <a:pPr defTabSz="931774" eaLnBrk="0" fontAlgn="base" hangingPunct="0">
              <a:spcBef>
                <a:spcPct val="30000"/>
              </a:spcBef>
              <a:spcAft>
                <a:spcPct val="0"/>
              </a:spcAft>
              <a:defRPr/>
            </a:pPr>
            <a:r>
              <a:rPr lang="en-US">
                <a:solidFill>
                  <a:srgbClr val="000000"/>
                </a:solidFill>
                <a:latin typeface="Times New Roman" pitchFamily="18" charset="0"/>
              </a:rPr>
              <a:t>The strap line should be the main point you want to get across</a:t>
            </a:r>
          </a:p>
          <a:p>
            <a:pPr defTabSz="931774" eaLnBrk="0" fontAlgn="base" hangingPunct="0">
              <a:spcBef>
                <a:spcPct val="30000"/>
              </a:spcBef>
              <a:spcAft>
                <a:spcPct val="0"/>
              </a:spcAft>
              <a:defRPr/>
            </a:pPr>
            <a:endParaRPr lang="en-US">
              <a:solidFill>
                <a:srgbClr val="000000"/>
              </a:solidFill>
              <a:latin typeface="Times New Roman" pitchFamily="18" charset="0"/>
            </a:endParaRPr>
          </a:p>
          <a:p>
            <a:pPr defTabSz="931774" eaLnBrk="0" fontAlgn="base" hangingPunct="0">
              <a:spcBef>
                <a:spcPct val="30000"/>
              </a:spcBef>
              <a:spcAft>
                <a:spcPct val="0"/>
              </a:spcAft>
              <a:defRPr/>
            </a:pPr>
            <a:r>
              <a:rPr lang="en-US">
                <a:solidFill>
                  <a:srgbClr val="000000"/>
                </a:solidFill>
                <a:latin typeface="Times New Roman" pitchFamily="18" charset="0"/>
              </a:rPr>
              <a:t>The images should be self explanatory, what went wrong (if you create a reconstruction please ensure you do not put people at risk) and below how it should be done.   </a:t>
            </a:r>
          </a:p>
          <a:p>
            <a:endParaRPr lang="en-US"/>
          </a:p>
        </p:txBody>
      </p:sp>
      <p:sp>
        <p:nvSpPr>
          <p:cNvPr id="4" name="Footer Placeholder 3"/>
          <p:cNvSpPr>
            <a:spLocks noGrp="1"/>
          </p:cNvSpPr>
          <p:nvPr>
            <p:ph type="ftr" sz="quarter" idx="4"/>
          </p:nvPr>
        </p:nvSpPr>
        <p:spPr/>
        <p:txBody>
          <a:bodyPr/>
          <a:lstStyle/>
          <a:p>
            <a:pPr defTabSz="931774">
              <a:defRPr/>
            </a:pPr>
            <a:r>
              <a:rPr lang="en-US">
                <a:solidFill>
                  <a:srgbClr val="000000"/>
                </a:solidFill>
              </a:rPr>
              <a:t>Confidential - Not to be shared outside of PDO/PDO contractors </a:t>
            </a:r>
          </a:p>
          <a:p>
            <a:pPr defTabSz="931774">
              <a:defRPr/>
            </a:pPr>
            <a:endParaRPr lang="en-US">
              <a:solidFill>
                <a:prstClr val="black"/>
              </a:solidFill>
            </a:endParaRPr>
          </a:p>
        </p:txBody>
      </p:sp>
      <p:sp>
        <p:nvSpPr>
          <p:cNvPr id="5" name="Slide Number Placeholder 4"/>
          <p:cNvSpPr>
            <a:spLocks noGrp="1"/>
          </p:cNvSpPr>
          <p:nvPr>
            <p:ph type="sldNum" sz="quarter" idx="5"/>
          </p:nvPr>
        </p:nvSpPr>
        <p:spPr/>
        <p:txBody>
          <a:bodyPr/>
          <a:lstStyle/>
          <a:p>
            <a:pPr defTabSz="931774">
              <a:defRPr/>
            </a:pPr>
            <a:fld id="{F88714CE-FB4E-4316-BED5-DE0DF6B1D8E5}" type="slidenum">
              <a:rPr lang="en-US">
                <a:solidFill>
                  <a:prstClr val="black"/>
                </a:solidFill>
              </a:rPr>
              <a:pPr defTabSz="931774">
                <a:defRPr/>
              </a:pPr>
              <a:t>18</a:t>
            </a:fld>
            <a:endParaRPr lang="en-US">
              <a:solidFill>
                <a:prstClr val="black"/>
              </a:solidFill>
            </a:endParaRPr>
          </a:p>
        </p:txBody>
      </p:sp>
    </p:spTree>
    <p:extLst>
      <p:ext uri="{BB962C8B-B14F-4D97-AF65-F5344CB8AC3E}">
        <p14:creationId xmlns:p14="http://schemas.microsoft.com/office/powerpoint/2010/main" val="13113545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0969" eaLnBrk="0" fontAlgn="base" hangingPunct="0">
              <a:spcBef>
                <a:spcPct val="30000"/>
              </a:spcBef>
              <a:spcAft>
                <a:spcPct val="0"/>
              </a:spcAft>
              <a:defRPr/>
            </a:pPr>
            <a:r>
              <a:rPr lang="en-US">
                <a:solidFill>
                  <a:srgbClr val="000000"/>
                </a:solidFill>
                <a:latin typeface="Times New Roman" pitchFamily="18" charset="0"/>
              </a:rPr>
              <a:t>Ensure all dates and titles are input </a:t>
            </a:r>
          </a:p>
          <a:p>
            <a:pPr defTabSz="950969" eaLnBrk="0" fontAlgn="base" hangingPunct="0">
              <a:spcBef>
                <a:spcPct val="30000"/>
              </a:spcBef>
              <a:spcAft>
                <a:spcPct val="0"/>
              </a:spcAft>
              <a:defRPr/>
            </a:pPr>
            <a:endParaRPr lang="en-US">
              <a:solidFill>
                <a:srgbClr val="0033CC"/>
              </a:solidFill>
              <a:cs typeface="Calibri" panose="020F0502020204030204" pitchFamily="34" charset="0"/>
              <a:sym typeface="Wingdings" pitchFamily="2" charset="2"/>
            </a:endParaRPr>
          </a:p>
          <a:p>
            <a:pPr defTabSz="950969" eaLnBrk="0" fontAlgn="base" hangingPunct="0">
              <a:spcBef>
                <a:spcPct val="30000"/>
              </a:spcBef>
              <a:spcAft>
                <a:spcPct val="0"/>
              </a:spcAft>
              <a:defRPr/>
            </a:pPr>
            <a:r>
              <a:rPr lang="en-US">
                <a:solidFill>
                  <a:srgbClr val="0033CC"/>
                </a:solidFill>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defTabSz="950969" eaLnBrk="0" fontAlgn="base" hangingPunct="0">
              <a:spcBef>
                <a:spcPct val="30000"/>
              </a:spcBef>
              <a:spcAft>
                <a:spcPct val="0"/>
              </a:spcAft>
              <a:defRPr/>
            </a:pPr>
            <a:endParaRPr lang="en-US">
              <a:solidFill>
                <a:srgbClr val="0033CC"/>
              </a:solidFill>
              <a:cs typeface="Calibri" panose="020F0502020204030204" pitchFamily="34" charset="0"/>
              <a:sym typeface="Wingdings" pitchFamily="2" charset="2"/>
            </a:endParaRPr>
          </a:p>
          <a:p>
            <a:pPr defTabSz="950969" eaLnBrk="0" fontAlgn="base" hangingPunct="0">
              <a:spcBef>
                <a:spcPct val="30000"/>
              </a:spcBef>
              <a:spcAft>
                <a:spcPct val="0"/>
              </a:spcAft>
              <a:defRPr/>
            </a:pPr>
            <a:r>
              <a:rPr lang="en-US">
                <a:solidFill>
                  <a:srgbClr val="0033CC"/>
                </a:solidFill>
                <a:cs typeface="Calibri" panose="020F0502020204030204" pitchFamily="34" charset="0"/>
                <a:sym typeface="Wingdings" pitchFamily="2" charset="2"/>
              </a:rPr>
              <a:t>Imagine you have to audit other companies to see if they could have the same issues.</a:t>
            </a:r>
          </a:p>
          <a:p>
            <a:pPr defTabSz="950969" eaLnBrk="0" fontAlgn="base" hangingPunct="0">
              <a:spcBef>
                <a:spcPct val="30000"/>
              </a:spcBef>
              <a:spcAft>
                <a:spcPct val="0"/>
              </a:spcAft>
              <a:defRPr/>
            </a:pPr>
            <a:endParaRPr lang="en-US">
              <a:solidFill>
                <a:srgbClr val="0033CC"/>
              </a:solidFill>
              <a:cs typeface="Calibri" panose="020F0502020204030204" pitchFamily="34" charset="0"/>
              <a:sym typeface="Wingdings" pitchFamily="2" charset="2"/>
            </a:endParaRPr>
          </a:p>
          <a:p>
            <a:pPr defTabSz="950969" eaLnBrk="0" fontAlgn="base" hangingPunct="0">
              <a:spcBef>
                <a:spcPct val="30000"/>
              </a:spcBef>
              <a:spcAft>
                <a:spcPct val="0"/>
              </a:spcAft>
              <a:defRPr/>
            </a:pPr>
            <a:r>
              <a:rPr lang="en-US">
                <a:solidFill>
                  <a:srgbClr val="0033CC"/>
                </a:solidFill>
                <a:cs typeface="Calibri" panose="020F0502020204030204" pitchFamily="34" charset="0"/>
                <a:sym typeface="Wingdings" pitchFamily="2" charset="2"/>
              </a:rPr>
              <a:t>These questions should start with: Do you ensure…………………?</a:t>
            </a:r>
            <a:endParaRPr lang="en-US">
              <a:solidFill>
                <a:srgbClr val="000000"/>
              </a:solidFill>
              <a:cs typeface="Calibri" panose="020F0502020204030204" pitchFamily="34" charset="0"/>
            </a:endParaRPr>
          </a:p>
          <a:p>
            <a:endParaRPr lang="en-US"/>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t>19</a:t>
            </a:fld>
            <a:endParaRPr lang="en-US"/>
          </a:p>
        </p:txBody>
      </p:sp>
    </p:spTree>
    <p:extLst>
      <p:ext uri="{BB962C8B-B14F-4D97-AF65-F5344CB8AC3E}">
        <p14:creationId xmlns:p14="http://schemas.microsoft.com/office/powerpoint/2010/main" val="16205451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To be answered by medical team. </a:t>
            </a:r>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pPr/>
              <a:t>23</a:t>
            </a:fld>
            <a:endParaRPr lang="en-US"/>
          </a:p>
        </p:txBody>
      </p:sp>
    </p:spTree>
    <p:extLst>
      <p:ext uri="{BB962C8B-B14F-4D97-AF65-F5344CB8AC3E}">
        <p14:creationId xmlns:p14="http://schemas.microsoft.com/office/powerpoint/2010/main" val="3096257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NOTE: </a:t>
            </a:r>
            <a:r>
              <a:rPr lang="en-US"/>
              <a:t>The decision of whether the incident is repeated or not will be jointly decided during the IRC session based on the above agreed input.</a:t>
            </a:r>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t>24</a:t>
            </a:fld>
            <a:endParaRPr lang="en-US"/>
          </a:p>
        </p:txBody>
      </p:sp>
    </p:spTree>
    <p:extLst>
      <p:ext uri="{BB962C8B-B14F-4D97-AF65-F5344CB8AC3E}">
        <p14:creationId xmlns:p14="http://schemas.microsoft.com/office/powerpoint/2010/main" val="12527912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pPr/>
              <a:t>25</a:t>
            </a:fld>
            <a:endParaRPr lang="en-US"/>
          </a:p>
        </p:txBody>
      </p:sp>
    </p:spTree>
    <p:extLst>
      <p:ext uri="{BB962C8B-B14F-4D97-AF65-F5344CB8AC3E}">
        <p14:creationId xmlns:p14="http://schemas.microsoft.com/office/powerpoint/2010/main" val="4349010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50000"/>
              </a:spcBef>
              <a:spcAft>
                <a:spcPct val="0"/>
              </a:spcAft>
              <a:defRPr/>
            </a:pPr>
            <a:r>
              <a:rPr lang="en-US">
                <a:solidFill>
                  <a:srgbClr val="000000"/>
                </a:solidFill>
                <a:cs typeface="Calibri" panose="020F0502020204030204" pitchFamily="34" charset="0"/>
              </a:rPr>
              <a:t>Please see Slide 25 for a filled example.</a:t>
            </a:r>
          </a:p>
          <a:p>
            <a:pPr defTabSz="931774" eaLnBrk="0" fontAlgn="base" hangingPunct="0">
              <a:spcBef>
                <a:spcPct val="50000"/>
              </a:spcBef>
              <a:spcAft>
                <a:spcPct val="0"/>
              </a:spcAft>
              <a:defRPr/>
            </a:pPr>
            <a:r>
              <a:rPr lang="en-US" b="1" u="sng">
                <a:solidFill>
                  <a:srgbClr val="000000"/>
                </a:solidFill>
                <a:cs typeface="Calibri" panose="020F0502020204030204" pitchFamily="34" charset="0"/>
              </a:rPr>
              <a:t>Tips:</a:t>
            </a:r>
            <a:endParaRPr lang="en-GB">
              <a:solidFill>
                <a:srgbClr val="000000"/>
              </a:solidFill>
              <a:latin typeface="Times New Roman" pitchFamily="18" charset="0"/>
            </a:endParaRP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0000"/>
                </a:solidFill>
                <a:latin typeface="Times New Roman" pitchFamily="18" charset="0"/>
              </a:rPr>
              <a:t>The top event should have at least one action and one conditions</a:t>
            </a: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0000"/>
                </a:solidFill>
                <a:latin typeface="Times New Roman" pitchFamily="18" charset="0"/>
              </a:rPr>
              <a:t>Use as many branches as required on the causal tree, to explore all possible causes</a:t>
            </a: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0000"/>
                </a:solidFill>
                <a:latin typeface="Times New Roman" pitchFamily="18" charset="0"/>
              </a:rPr>
              <a:t>Reason causally, state WHAT HAS HAPPENED/WHAT WAS HAPPENING AT TIME OF EVENT</a:t>
            </a: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0000"/>
                </a:solidFill>
                <a:latin typeface="Times New Roman" pitchFamily="18" charset="0"/>
              </a:rPr>
              <a:t>Data provided here should be causal to the incident/event</a:t>
            </a: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0000"/>
                </a:solidFill>
                <a:latin typeface="Times New Roman" pitchFamily="18" charset="0"/>
              </a:rPr>
              <a:t>Avoid focusing on what was missing or barriers that failed</a:t>
            </a: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0000"/>
                </a:solidFill>
                <a:latin typeface="Times New Roman" pitchFamily="18" charset="0"/>
              </a:rPr>
              <a:t>Why questions are not limited to 5 (they can be more or less), keep asking until systemic cause is reached</a:t>
            </a: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0000"/>
                </a:solidFill>
                <a:latin typeface="Times New Roman" pitchFamily="18" charset="0"/>
              </a:rPr>
              <a:t>Each cause (Boxes in the causal tree)  should be supported by </a:t>
            </a:r>
            <a:r>
              <a:rPr lang="en-GB" err="1">
                <a:solidFill>
                  <a:srgbClr val="000000"/>
                </a:solidFill>
                <a:latin typeface="Times New Roman" pitchFamily="18" charset="0"/>
              </a:rPr>
              <a:t>evdience</a:t>
            </a:r>
            <a:endParaRPr lang="en-GB">
              <a:solidFill>
                <a:srgbClr val="000000"/>
              </a:solidFill>
              <a:latin typeface="Times New Roman" pitchFamily="18" charset="0"/>
            </a:endParaRP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0000"/>
                </a:solidFill>
                <a:latin typeface="Times New Roman" pitchFamily="18" charset="0"/>
              </a:rPr>
              <a:t>Evidence should be factual and based on data, not on assumptions, hear say or guesses.</a:t>
            </a:r>
          </a:p>
          <a:p>
            <a:pPr marL="174708" indent="-174708" defTabSz="931774" eaLnBrk="0" fontAlgn="base" hangingPunct="0">
              <a:spcBef>
                <a:spcPct val="30000"/>
              </a:spcBef>
              <a:spcAft>
                <a:spcPct val="0"/>
              </a:spcAft>
              <a:buFont typeface="Arial" panose="020B0604020202020204" pitchFamily="34" charset="0"/>
              <a:buChar char="•"/>
              <a:defRPr/>
            </a:pPr>
            <a:r>
              <a:rPr lang="en-GB">
                <a:solidFill>
                  <a:srgbClr val="000000"/>
                </a:solidFill>
                <a:latin typeface="Times New Roman" pitchFamily="18" charset="0"/>
              </a:rPr>
              <a:t>Evidences should be provided to MSE3 with the first draft of this report, where required.</a:t>
            </a:r>
          </a:p>
          <a:p>
            <a:endParaRPr lang="en-US"/>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pPr/>
              <a:t>26</a:t>
            </a:fld>
            <a:endParaRPr lang="en-US"/>
          </a:p>
        </p:txBody>
      </p:sp>
    </p:spTree>
    <p:extLst>
      <p:ext uri="{BB962C8B-B14F-4D97-AF65-F5344CB8AC3E}">
        <p14:creationId xmlns:p14="http://schemas.microsoft.com/office/powerpoint/2010/main" val="16768761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50000"/>
              </a:spcBef>
              <a:spcAft>
                <a:spcPct val="0"/>
              </a:spcAft>
              <a:buFont typeface="Arial" pitchFamily="34" charset="0"/>
              <a:buChar char="•"/>
              <a:defRPr/>
            </a:pPr>
            <a:r>
              <a:rPr lang="en-US" dirty="0">
                <a:solidFill>
                  <a:srgbClr val="000000"/>
                </a:solidFill>
                <a:cs typeface="Calibri" panose="020F0502020204030204" pitchFamily="34" charset="0"/>
              </a:rPr>
              <a:t> For the sequence of events, only use the </a:t>
            </a:r>
            <a:r>
              <a:rPr lang="en-US" dirty="0">
                <a:solidFill>
                  <a:srgbClr val="0070C0"/>
                </a:solidFill>
                <a:cs typeface="Calibri" panose="020F0502020204030204" pitchFamily="34" charset="0"/>
              </a:rPr>
              <a:t>table provided.</a:t>
            </a:r>
            <a:r>
              <a:rPr lang="en-US" dirty="0">
                <a:solidFill>
                  <a:srgbClr val="000000"/>
                </a:solidFill>
                <a:cs typeface="Calibri" panose="020F0502020204030204" pitchFamily="34" charset="0"/>
              </a:rPr>
              <a:t> </a:t>
            </a:r>
            <a:endParaRPr lang="en-US" strike="sngStrike" dirty="0">
              <a:solidFill>
                <a:srgbClr val="000000"/>
              </a:solidFill>
              <a:cs typeface="Calibri" panose="020F0502020204030204" pitchFamily="34" charset="0"/>
            </a:endParaRPr>
          </a:p>
          <a:p>
            <a:pPr defTabSz="931774" eaLnBrk="0" fontAlgn="base" hangingPunct="0">
              <a:spcBef>
                <a:spcPct val="50000"/>
              </a:spcBef>
              <a:spcAft>
                <a:spcPct val="0"/>
              </a:spcAft>
              <a:buFont typeface="Arial" pitchFamily="34" charset="0"/>
              <a:buChar char="•"/>
              <a:defRPr/>
            </a:pPr>
            <a:r>
              <a:rPr lang="en-US" dirty="0">
                <a:solidFill>
                  <a:srgbClr val="000000"/>
                </a:solidFill>
                <a:cs typeface="Calibri" panose="020F0502020204030204" pitchFamily="34" charset="0"/>
              </a:rPr>
              <a:t> Only include events which are key to explaining what happened. </a:t>
            </a:r>
          </a:p>
          <a:p>
            <a:pPr defTabSz="931774" eaLnBrk="0" fontAlgn="base" hangingPunct="0">
              <a:spcBef>
                <a:spcPct val="50000"/>
              </a:spcBef>
              <a:spcAft>
                <a:spcPct val="0"/>
              </a:spcAft>
              <a:buFont typeface="Arial" pitchFamily="34" charset="0"/>
              <a:buChar char="•"/>
              <a:defRPr/>
            </a:pPr>
            <a:r>
              <a:rPr lang="en-US" dirty="0">
                <a:solidFill>
                  <a:srgbClr val="000000"/>
                </a:solidFill>
                <a:cs typeface="Calibri" panose="020F0502020204030204" pitchFamily="34" charset="0"/>
              </a:rPr>
              <a:t> </a:t>
            </a:r>
            <a:r>
              <a:rPr lang="en-US" dirty="0">
                <a:solidFill>
                  <a:srgbClr val="0070C0"/>
                </a:solidFill>
                <a:cs typeface="Calibri" panose="020F0502020204030204" pitchFamily="34" charset="0"/>
              </a:rPr>
              <a:t>Include relevant information to the incident , that happened close to the event time, up to a few days before and after the event.</a:t>
            </a:r>
          </a:p>
          <a:p>
            <a:pPr defTabSz="931774" eaLnBrk="0" fontAlgn="base" hangingPunct="0">
              <a:spcBef>
                <a:spcPct val="50000"/>
              </a:spcBef>
              <a:spcAft>
                <a:spcPct val="0"/>
              </a:spcAft>
              <a:buFont typeface="Arial" pitchFamily="34" charset="0"/>
              <a:buChar char="•"/>
              <a:defRPr/>
            </a:pPr>
            <a:r>
              <a:rPr lang="en-US" dirty="0">
                <a:solidFill>
                  <a:srgbClr val="0070C0"/>
                </a:solidFill>
                <a:cs typeface="Calibri" panose="020F0502020204030204" pitchFamily="34" charset="0"/>
              </a:rPr>
              <a:t>Relevant information also includes change in system conditions.</a:t>
            </a:r>
          </a:p>
          <a:p>
            <a:pPr defTabSz="931774" eaLnBrk="0" fontAlgn="base" hangingPunct="0">
              <a:spcBef>
                <a:spcPct val="50000"/>
              </a:spcBef>
              <a:spcAft>
                <a:spcPct val="0"/>
              </a:spcAft>
              <a:defRPr/>
            </a:pPr>
            <a:br>
              <a:rPr lang="en-US" dirty="0">
                <a:solidFill>
                  <a:srgbClr val="0070C0"/>
                </a:solidFill>
                <a:cs typeface="Calibri" panose="020F0502020204030204" pitchFamily="34" charset="0"/>
              </a:rPr>
            </a:br>
            <a:endParaRPr lang="en-US" dirty="0">
              <a:solidFill>
                <a:srgbClr val="000000"/>
              </a:solidFill>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a:solidFill>
                  <a:srgbClr val="000000"/>
                </a:solidFill>
              </a:rPr>
              <a:t>Confidential - Not to be shared outside of PDO/PDO contractors </a:t>
            </a:r>
          </a:p>
          <a:p>
            <a:endParaRPr lang="en-US"/>
          </a:p>
        </p:txBody>
      </p:sp>
      <p:sp>
        <p:nvSpPr>
          <p:cNvPr id="5" name="Slide Number Placeholder 4"/>
          <p:cNvSpPr>
            <a:spLocks noGrp="1"/>
          </p:cNvSpPr>
          <p:nvPr>
            <p:ph type="sldNum" sz="quarter" idx="5"/>
          </p:nvPr>
        </p:nvSpPr>
        <p:spPr/>
        <p:txBody>
          <a:bodyPr/>
          <a:lstStyle/>
          <a:p>
            <a:fld id="{F88714CE-FB4E-4316-BED5-DE0DF6B1D8E5}" type="slidenum">
              <a:rPr lang="en-US" smtClean="0"/>
              <a:t>27</a:t>
            </a:fld>
            <a:endParaRPr lang="en-US"/>
          </a:p>
        </p:txBody>
      </p:sp>
    </p:spTree>
    <p:extLst>
      <p:ext uri="{BB962C8B-B14F-4D97-AF65-F5344CB8AC3E}">
        <p14:creationId xmlns:p14="http://schemas.microsoft.com/office/powerpoint/2010/main" val="3273342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24/11/2024</a:t>
            </a:fld>
            <a:endParaRPr lang="en-US"/>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24/11/2024</a:t>
            </a:fld>
            <a:endParaRPr lang="en-US"/>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a:t>Confidential - Not to be shared outside of PDO/PDO contractors </a:t>
            </a:r>
          </a:p>
          <a:p>
            <a:endParaRPr lang="en-US"/>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24/11/2024</a:t>
            </a:fld>
            <a:endParaRPr lang="en-US"/>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24/11/2024</a:t>
            </a:fld>
            <a:endParaRPr lang="en-US"/>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24/11/2024</a:t>
            </a:fld>
            <a:endParaRPr lang="en-US"/>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24/11/2024</a:t>
            </a:fld>
            <a:endParaRPr lang="en-US"/>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24/11/2024</a:t>
            </a:fld>
            <a:endParaRPr lang="en-US"/>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24/11/2024</a:t>
            </a:fld>
            <a:endParaRPr lang="en-US"/>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24/11/2024</a:t>
            </a:fld>
            <a:endParaRPr lang="en-US"/>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24/11/2024</a:t>
            </a:fld>
            <a:endParaRPr lang="en-US"/>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24/11/2024</a:t>
            </a:fld>
            <a:endParaRPr lang="en-US"/>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24/11/2024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a:t>Confidential - Not to be shared outside of PDO/PDO contractors </a:t>
            </a:r>
          </a:p>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3D8936D-AA23-4855-BB48-8A08087A90C4}"/>
              </a:ext>
            </a:extLst>
          </p:cNvPr>
          <p:cNvSpPr>
            <a:spLocks noGrp="1"/>
          </p:cNvSpPr>
          <p:nvPr>
            <p:ph idx="1"/>
          </p:nvPr>
        </p:nvSpPr>
        <p:spPr>
          <a:xfrm>
            <a:off x="587956" y="808812"/>
            <a:ext cx="10668000" cy="4492868"/>
          </a:xfrm>
        </p:spPr>
        <p:txBody>
          <a:bodyPr vert="horz" lIns="91440" tIns="45720" rIns="91440" bIns="45720" rtlCol="0" anchor="t">
            <a:normAutofit lnSpcReduction="10000"/>
          </a:bodyPr>
          <a:lstStyle/>
          <a:p>
            <a:pPr marL="0" indent="0" algn="ctr">
              <a:buNone/>
            </a:pPr>
            <a:endParaRPr lang="en-US" sz="3200" i="1" kern="0" dirty="0">
              <a:solidFill>
                <a:srgbClr val="000000"/>
              </a:solidFill>
              <a:ea typeface="MS PGothic" pitchFamily="34" charset="-128"/>
            </a:endParaRPr>
          </a:p>
          <a:p>
            <a:pPr marL="0" indent="0" algn="ctr">
              <a:buNone/>
            </a:pPr>
            <a:endParaRPr lang="en-US" sz="3200" i="1" kern="0" dirty="0">
              <a:solidFill>
                <a:srgbClr val="000000"/>
              </a:solidFill>
              <a:ea typeface="MS PGothic" pitchFamily="34" charset="-128"/>
            </a:endParaRPr>
          </a:p>
          <a:p>
            <a:pPr marL="0" indent="0" algn="ctr">
              <a:buNone/>
            </a:pPr>
            <a:endParaRPr lang="en-US" sz="3600" kern="0" dirty="0">
              <a:solidFill>
                <a:srgbClr val="000000"/>
              </a:solidFill>
              <a:latin typeface="Calibri"/>
              <a:ea typeface="MS PGothic"/>
              <a:cs typeface="Calibri"/>
            </a:endParaRPr>
          </a:p>
          <a:p>
            <a:pPr marL="0" indent="0" algn="ctr">
              <a:buNone/>
            </a:pPr>
            <a:r>
              <a:rPr lang="en-US" sz="3600" b="1" kern="0" dirty="0">
                <a:solidFill>
                  <a:srgbClr val="000000"/>
                </a:solidFill>
                <a:latin typeface="Calibri"/>
                <a:ea typeface="MS PGothic"/>
                <a:cs typeface="Calibri"/>
              </a:rPr>
              <a:t>Tanker Rolled onto its side in Burhan-</a:t>
            </a:r>
            <a:r>
              <a:rPr lang="en-US" sz="3600" b="1" kern="0" dirty="0" err="1">
                <a:solidFill>
                  <a:srgbClr val="000000"/>
                </a:solidFill>
                <a:latin typeface="Calibri"/>
                <a:ea typeface="MS PGothic"/>
                <a:cs typeface="Calibri"/>
              </a:rPr>
              <a:t>Awaifia</a:t>
            </a:r>
            <a:r>
              <a:rPr lang="en-US" sz="3600" b="1" kern="0" dirty="0">
                <a:solidFill>
                  <a:srgbClr val="000000"/>
                </a:solidFill>
                <a:latin typeface="Calibri"/>
                <a:ea typeface="MS PGothic"/>
                <a:cs typeface="Calibri"/>
              </a:rPr>
              <a:t> Road</a:t>
            </a:r>
          </a:p>
          <a:p>
            <a:pPr marL="0" indent="0" algn="ctr">
              <a:buNone/>
            </a:pPr>
            <a:r>
              <a:rPr lang="en-US" sz="3600" kern="0" dirty="0">
                <a:solidFill>
                  <a:srgbClr val="000000"/>
                </a:solidFill>
                <a:latin typeface="Calibri"/>
                <a:ea typeface="MS PGothic"/>
                <a:cs typeface="Calibri"/>
              </a:rPr>
              <a:t>Causal Reasoned 5 Whys </a:t>
            </a:r>
          </a:p>
          <a:p>
            <a:pPr marL="0" indent="0" algn="ctr">
              <a:buNone/>
            </a:pPr>
            <a:r>
              <a:rPr lang="en-US" sz="3600" kern="0" dirty="0">
                <a:solidFill>
                  <a:srgbClr val="000000"/>
                </a:solidFill>
                <a:latin typeface="Calibri"/>
                <a:ea typeface="MS PGothic"/>
                <a:cs typeface="Calibri"/>
              </a:rPr>
              <a:t>Investigation Report</a:t>
            </a:r>
          </a:p>
          <a:p>
            <a:pPr marL="0" indent="0" algn="ctr">
              <a:buNone/>
            </a:pPr>
            <a:br>
              <a:rPr lang="en-US" sz="3600" i="1" kern="0" dirty="0">
                <a:ea typeface="MS PGothic" pitchFamily="34" charset="-128"/>
              </a:rPr>
            </a:br>
            <a:endParaRPr lang="en-US" dirty="0"/>
          </a:p>
        </p:txBody>
      </p:sp>
      <p:sp>
        <p:nvSpPr>
          <p:cNvPr id="7" name="Footer Placeholder 4">
            <a:extLst>
              <a:ext uri="{FF2B5EF4-FFF2-40B4-BE49-F238E27FC236}">
                <a16:creationId xmlns:a16="http://schemas.microsoft.com/office/drawing/2014/main" id="{83AAD2C0-301C-4CB8-983F-7CDF5A8367D8}"/>
              </a:ext>
            </a:extLst>
          </p:cNvPr>
          <p:cNvSpPr txBox="1">
            <a:spLocks/>
          </p:cNvSpPr>
          <p:nvPr/>
        </p:nvSpPr>
        <p:spPr bwMode="auto">
          <a:xfrm>
            <a:off x="3160835" y="6520962"/>
            <a:ext cx="5870331" cy="2579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a:lstStyle>
          <a:p>
            <a:pPr>
              <a:defRPr/>
            </a:pPr>
            <a:r>
              <a:rPr lang="en-US">
                <a:solidFill>
                  <a:srgbClr val="000000"/>
                </a:solidFill>
                <a:latin typeface="Calibri" panose="020F0502020204030204" pitchFamily="34" charset="0"/>
              </a:rPr>
              <a:t>Confidential - Not to be shared outside of PDO/PDO contractors </a:t>
            </a:r>
          </a:p>
        </p:txBody>
      </p:sp>
      <p:sp>
        <p:nvSpPr>
          <p:cNvPr id="5" name="Rectangle 4">
            <a:extLst>
              <a:ext uri="{FF2B5EF4-FFF2-40B4-BE49-F238E27FC236}">
                <a16:creationId xmlns:a16="http://schemas.microsoft.com/office/drawing/2014/main" id="{D160B13B-24F4-07A2-DFA2-3E9165B3ACD1}"/>
              </a:ext>
            </a:extLst>
          </p:cNvPr>
          <p:cNvSpPr/>
          <p:nvPr/>
        </p:nvSpPr>
        <p:spPr>
          <a:xfrm>
            <a:off x="204281" y="0"/>
            <a:ext cx="11987719" cy="523220"/>
          </a:xfrm>
          <a:prstGeom prst="rect">
            <a:avLst/>
          </a:prstGeom>
          <a:solidFill>
            <a:srgbClr val="FFC715"/>
          </a:solidFill>
        </p:spPr>
        <p:txBody>
          <a:bodyPr wrap="square">
            <a:spAutoFit/>
          </a:bodyPr>
          <a:lstStyle/>
          <a:p>
            <a:pPr lvl="0" algn="ctr">
              <a:defRPr/>
            </a:pPr>
            <a:r>
              <a:rPr lang="en-GB" sz="2800" b="1" dirty="0">
                <a:solidFill>
                  <a:srgbClr val="00B050"/>
                </a:solidFill>
                <a:latin typeface="Calibri" panose="020F0502020204030204" pitchFamily="34" charset="0"/>
                <a:ea typeface="MS PGothic" pitchFamily="34" charset="-128"/>
                <a:cs typeface="+mj-cs"/>
              </a:rPr>
              <a:t>HiPo#35, PIM # 1170964, 01-October-2024, Halliburton</a:t>
            </a:r>
            <a:endParaRPr lang="en-US" sz="2800" kern="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8147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B33633-02A6-4DB2-ADE3-BBAA1CFEFAA8}"/>
              </a:ext>
            </a:extLst>
          </p:cNvPr>
          <p:cNvSpPr/>
          <p:nvPr/>
        </p:nvSpPr>
        <p:spPr>
          <a:xfrm>
            <a:off x="204281" y="0"/>
            <a:ext cx="11987719" cy="523220"/>
          </a:xfrm>
          <a:prstGeom prst="rect">
            <a:avLst/>
          </a:prstGeom>
          <a:solidFill>
            <a:srgbClr val="FFC715"/>
          </a:solidFill>
        </p:spPr>
        <p:txBody>
          <a:bodyPr wrap="square">
            <a:spAutoFit/>
          </a:bodyPr>
          <a:lstStyle/>
          <a:p>
            <a:pPr lvl="0" algn="ctr">
              <a:defRPr/>
            </a:pPr>
            <a:r>
              <a:rPr lang="en-GB" sz="2800" b="1" dirty="0">
                <a:solidFill>
                  <a:srgbClr val="00B050"/>
                </a:solidFill>
                <a:latin typeface="Calibri" panose="020F0502020204030204" pitchFamily="34" charset="0"/>
                <a:ea typeface="MS PGothic" pitchFamily="34" charset="-128"/>
                <a:cs typeface="+mj-cs"/>
              </a:rPr>
              <a:t>HiPo#35, PIM # 1170964, 01-October-2024, Halliburton</a:t>
            </a:r>
            <a:endParaRPr lang="en-US" sz="2800" kern="0" dirty="0">
              <a:solidFill>
                <a:srgbClr val="00B050"/>
              </a:solidFill>
              <a:latin typeface="Times New Roman" panose="02020603050405020304" pitchFamily="18" charset="0"/>
              <a:cs typeface="Times New Roman" panose="02020603050405020304" pitchFamily="18" charset="0"/>
            </a:endParaRPr>
          </a:p>
        </p:txBody>
      </p:sp>
      <p:sp>
        <p:nvSpPr>
          <p:cNvPr id="2" name="Footer Placeholder 4">
            <a:extLst>
              <a:ext uri="{FF2B5EF4-FFF2-40B4-BE49-F238E27FC236}">
                <a16:creationId xmlns:a16="http://schemas.microsoft.com/office/drawing/2014/main" id="{E9C93492-E43F-A9F7-E88D-8158F35AA860}"/>
              </a:ext>
            </a:extLst>
          </p:cNvPr>
          <p:cNvSpPr txBox="1">
            <a:spLocks/>
          </p:cNvSpPr>
          <p:nvPr/>
        </p:nvSpPr>
        <p:spPr bwMode="auto">
          <a:xfrm>
            <a:off x="3160835" y="6520962"/>
            <a:ext cx="5870331" cy="2579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a:lstStyle>
          <a:p>
            <a:pPr>
              <a:defRPr/>
            </a:pPr>
            <a:r>
              <a:rPr lang="en-US">
                <a:solidFill>
                  <a:srgbClr val="000000"/>
                </a:solidFill>
                <a:latin typeface="Calibri" panose="020F0502020204030204" pitchFamily="34" charset="0"/>
              </a:rPr>
              <a:t>Confidential - Not to be shared outside of PDO/PDO contractors </a:t>
            </a:r>
          </a:p>
        </p:txBody>
      </p:sp>
      <p:pic>
        <p:nvPicPr>
          <p:cNvPr id="4" name="Picture 3">
            <a:extLst>
              <a:ext uri="{FF2B5EF4-FFF2-40B4-BE49-F238E27FC236}">
                <a16:creationId xmlns:a16="http://schemas.microsoft.com/office/drawing/2014/main" id="{39AB2855-5D11-43A2-9442-23ADC5CC33D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6766" y="631361"/>
            <a:ext cx="4596687" cy="5769636"/>
          </a:xfrm>
          <a:prstGeom prst="rect">
            <a:avLst/>
          </a:prstGeom>
        </p:spPr>
      </p:pic>
    </p:spTree>
    <p:extLst>
      <p:ext uri="{BB962C8B-B14F-4D97-AF65-F5344CB8AC3E}">
        <p14:creationId xmlns:p14="http://schemas.microsoft.com/office/powerpoint/2010/main" val="636484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D9A2FE5C-389D-BCFC-9665-E28127C77309}"/>
              </a:ext>
            </a:extLst>
          </p:cNvPr>
          <p:cNvGraphicFramePr>
            <a:graphicFrameLocks noGrp="1"/>
          </p:cNvGraphicFramePr>
          <p:nvPr>
            <p:extLst>
              <p:ext uri="{D42A27DB-BD31-4B8C-83A1-F6EECF244321}">
                <p14:modId xmlns:p14="http://schemas.microsoft.com/office/powerpoint/2010/main" val="4254447327"/>
              </p:ext>
            </p:extLst>
          </p:nvPr>
        </p:nvGraphicFramePr>
        <p:xfrm>
          <a:off x="513183" y="461045"/>
          <a:ext cx="11476654" cy="2463800"/>
        </p:xfrm>
        <a:graphic>
          <a:graphicData uri="http://schemas.openxmlformats.org/drawingml/2006/table">
            <a:tbl>
              <a:tblPr firstRow="1" bandRow="1">
                <a:tableStyleId>{93296810-A885-4BE3-A3E7-6D5BEEA58F35}</a:tableStyleId>
              </a:tblPr>
              <a:tblGrid>
                <a:gridCol w="2733774">
                  <a:extLst>
                    <a:ext uri="{9D8B030D-6E8A-4147-A177-3AD203B41FA5}">
                      <a16:colId xmlns:a16="http://schemas.microsoft.com/office/drawing/2014/main" val="1360202801"/>
                    </a:ext>
                  </a:extLst>
                </a:gridCol>
                <a:gridCol w="2328689">
                  <a:extLst>
                    <a:ext uri="{9D8B030D-6E8A-4147-A177-3AD203B41FA5}">
                      <a16:colId xmlns:a16="http://schemas.microsoft.com/office/drawing/2014/main" val="3458820399"/>
                    </a:ext>
                  </a:extLst>
                </a:gridCol>
                <a:gridCol w="1864915">
                  <a:extLst>
                    <a:ext uri="{9D8B030D-6E8A-4147-A177-3AD203B41FA5}">
                      <a16:colId xmlns:a16="http://schemas.microsoft.com/office/drawing/2014/main" val="3559500876"/>
                    </a:ext>
                  </a:extLst>
                </a:gridCol>
                <a:gridCol w="1144639">
                  <a:extLst>
                    <a:ext uri="{9D8B030D-6E8A-4147-A177-3AD203B41FA5}">
                      <a16:colId xmlns:a16="http://schemas.microsoft.com/office/drawing/2014/main" val="3744101973"/>
                    </a:ext>
                  </a:extLst>
                </a:gridCol>
                <a:gridCol w="3404637">
                  <a:extLst>
                    <a:ext uri="{9D8B030D-6E8A-4147-A177-3AD203B41FA5}">
                      <a16:colId xmlns:a16="http://schemas.microsoft.com/office/drawing/2014/main" val="1131366050"/>
                    </a:ext>
                  </a:extLst>
                </a:gridCol>
              </a:tblGrid>
              <a:tr h="234938">
                <a:tc gridSpan="5">
                  <a:txBody>
                    <a:bodyPr/>
                    <a:lstStyle/>
                    <a:p>
                      <a:r>
                        <a:rPr lang="en-GB" sz="1400"/>
                        <a:t>Incident Details</a:t>
                      </a:r>
                      <a:endParaRPr lang="en-US" sz="1400"/>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52303520"/>
                  </a:ext>
                </a:extLst>
              </a:tr>
              <a:tr h="236583">
                <a:tc>
                  <a:txBody>
                    <a:bodyPr/>
                    <a:lstStyle/>
                    <a:p>
                      <a:r>
                        <a:rPr lang="en-US" sz="1400" b="1"/>
                        <a:t>PDO directorate/dept</a:t>
                      </a:r>
                    </a:p>
                  </a:txBody>
                  <a:tcPr/>
                </a:tc>
                <a:tc>
                  <a:txBody>
                    <a:bodyPr/>
                    <a:lstStyle/>
                    <a:p>
                      <a:r>
                        <a:rPr lang="pt-BR" sz="1400" b="0" kern="1200" dirty="0">
                          <a:solidFill>
                            <a:schemeClr val="tx1"/>
                          </a:solidFill>
                          <a:latin typeface="+mn-lt"/>
                          <a:ea typeface="+mn-ea"/>
                          <a:cs typeface="Calibri" pitchFamily="34" charset="0"/>
                        </a:rPr>
                        <a:t>UPD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rPr>
                        <a:t>Incident Owner</a:t>
                      </a:r>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BR" sz="1400" b="0" kern="1200" dirty="0">
                          <a:solidFill>
                            <a:schemeClr val="tx1"/>
                          </a:solidFill>
                          <a:latin typeface="+mn-lt"/>
                          <a:ea typeface="+mn-ea"/>
                          <a:cs typeface="Calibri" pitchFamily="34" charset="0"/>
                        </a:rPr>
                        <a:t>UPK</a:t>
                      </a:r>
                    </a:p>
                  </a:txBody>
                  <a:tcPr/>
                </a:tc>
                <a:tc hMerge="1">
                  <a:txBody>
                    <a:bodyPr/>
                    <a:lstStyle/>
                    <a:p>
                      <a:endParaRPr lang="en-US"/>
                    </a:p>
                  </a:txBody>
                  <a:tcPr/>
                </a:tc>
                <a:extLst>
                  <a:ext uri="{0D108BD9-81ED-4DB2-BD59-A6C34878D82A}">
                    <a16:rowId xmlns:a16="http://schemas.microsoft.com/office/drawing/2014/main" val="2212257488"/>
                  </a:ext>
                </a:extLst>
              </a:tr>
              <a:tr h="370840">
                <a:tc>
                  <a:txBody>
                    <a:bodyPr/>
                    <a:lstStyle/>
                    <a:p>
                      <a:r>
                        <a:rPr lang="en-US" sz="1400" b="1"/>
                        <a:t>Incident Classification</a:t>
                      </a:r>
                    </a:p>
                  </a:txBody>
                  <a:tcPr/>
                </a:tc>
                <a:tc>
                  <a:txBody>
                    <a:bodyPr/>
                    <a:lstStyle/>
                    <a:p>
                      <a:r>
                        <a:rPr lang="en-GB" sz="1400" b="0" kern="1200" dirty="0">
                          <a:solidFill>
                            <a:schemeClr val="tx1"/>
                          </a:solidFill>
                          <a:latin typeface="+mn-lt"/>
                          <a:ea typeface="+mn-ea"/>
                          <a:cs typeface="Calibri" pitchFamily="34" charset="0"/>
                        </a:rPr>
                        <a:t>RO</a:t>
                      </a:r>
                      <a:endParaRPr lang="en-US" sz="1400" b="0" kern="1200" dirty="0">
                        <a:solidFill>
                          <a:srgbClr val="0000FF"/>
                        </a:solidFill>
                        <a:latin typeface="+mn-lt"/>
                        <a:ea typeface="+mn-ea"/>
                        <a:cs typeface="Calibri"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chemeClr val="tx1"/>
                          </a:solidFill>
                        </a:rPr>
                        <a:t>PIM No </a:t>
                      </a:r>
                      <a:endParaRPr lang="en-US" sz="1400">
                        <a:solidFill>
                          <a:schemeClr val="tx1"/>
                        </a:solidFill>
                      </a:endParaRPr>
                    </a:p>
                  </a:txBody>
                  <a:tcPr/>
                </a:tc>
                <a:tc gridSpan="2">
                  <a:txBody>
                    <a:bodyPr/>
                    <a:lstStyle/>
                    <a:p>
                      <a:r>
                        <a:rPr lang="en-US" sz="1400" b="0" dirty="0"/>
                        <a:t>1170964</a:t>
                      </a:r>
                      <a:endParaRPr lang="en-US" sz="1400" b="0" dirty="0">
                        <a:solidFill>
                          <a:schemeClr val="tx1"/>
                        </a:solidFill>
                      </a:endParaRPr>
                    </a:p>
                  </a:txBody>
                  <a:tcPr/>
                </a:tc>
                <a:tc hMerge="1">
                  <a:txBody>
                    <a:bodyPr/>
                    <a:lstStyle/>
                    <a:p>
                      <a:endParaRPr lang="en-US"/>
                    </a:p>
                  </a:txBody>
                  <a:tcPr/>
                </a:tc>
                <a:extLst>
                  <a:ext uri="{0D108BD9-81ED-4DB2-BD59-A6C34878D82A}">
                    <a16:rowId xmlns:a16="http://schemas.microsoft.com/office/drawing/2014/main" val="1488834666"/>
                  </a:ext>
                </a:extLst>
              </a:tr>
              <a:tr h="370840">
                <a:tc>
                  <a:txBody>
                    <a:bodyPr/>
                    <a:lstStyle/>
                    <a:p>
                      <a:r>
                        <a:rPr lang="en-GB" sz="1400" b="1"/>
                        <a:t>Incident Location</a:t>
                      </a:r>
                      <a:endParaRPr lang="en-US" sz="1400" b="1"/>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tx1"/>
                          </a:solidFill>
                          <a:latin typeface="+mn-lt"/>
                          <a:ea typeface="+mn-ea"/>
                          <a:cs typeface="Calibri" pitchFamily="34" charset="0"/>
                        </a:rPr>
                        <a:t>Burhan-</a:t>
                      </a:r>
                      <a:r>
                        <a:rPr lang="en-US" sz="1400" b="0" kern="1200" dirty="0" err="1">
                          <a:solidFill>
                            <a:schemeClr val="tx1"/>
                          </a:solidFill>
                          <a:latin typeface="+mn-lt"/>
                          <a:ea typeface="+mn-ea"/>
                          <a:cs typeface="Calibri" pitchFamily="34" charset="0"/>
                        </a:rPr>
                        <a:t>Awaifia</a:t>
                      </a:r>
                      <a:r>
                        <a:rPr lang="en-US" sz="1400" b="0" kern="1200" dirty="0">
                          <a:solidFill>
                            <a:schemeClr val="tx1"/>
                          </a:solidFill>
                          <a:latin typeface="+mn-lt"/>
                          <a:ea typeface="+mn-ea"/>
                          <a:cs typeface="Calibri" pitchFamily="34" charset="0"/>
                        </a:rPr>
                        <a:t> Road</a:t>
                      </a:r>
                    </a:p>
                  </a:txBody>
                  <a:tcPr/>
                </a:tc>
                <a:tc hMerge="1">
                  <a:txBody>
                    <a:bodyPr/>
                    <a:lstStyle/>
                    <a:p>
                      <a:endParaRPr lang="en-US"/>
                    </a:p>
                  </a:txBody>
                  <a:tcPr/>
                </a:tc>
                <a:tc>
                  <a:txBody>
                    <a:bodyPr/>
                    <a:lstStyle/>
                    <a:p>
                      <a:r>
                        <a:rPr lang="en-GB" sz="1400" b="1" i="0" kern="1200">
                          <a:solidFill>
                            <a:schemeClr val="tx1"/>
                          </a:solidFill>
                          <a:latin typeface="+mn-lt"/>
                          <a:ea typeface="+mn-ea"/>
                          <a:cs typeface="+mn-cs"/>
                        </a:rPr>
                        <a:t>Date/Time</a:t>
                      </a:r>
                      <a:endParaRPr lang="en-US">
                        <a:solidFill>
                          <a:schemeClr val="tx1"/>
                        </a:solidFill>
                      </a:endParaRPr>
                    </a:p>
                  </a:txBody>
                  <a:tcPr/>
                </a:tc>
                <a:tc>
                  <a:txBody>
                    <a:bodyPr/>
                    <a:lstStyle/>
                    <a:p>
                      <a:pPr marL="0" algn="l" defTabSz="914400" rtl="0" eaLnBrk="1" latinLnBrk="0" hangingPunct="1"/>
                      <a:r>
                        <a:rPr lang="en-GB" sz="1400" b="0" kern="1200" dirty="0">
                          <a:solidFill>
                            <a:schemeClr val="tx1"/>
                          </a:solidFill>
                          <a:latin typeface="+mn-lt"/>
                          <a:ea typeface="+mn-ea"/>
                          <a:cs typeface="Calibri" pitchFamily="34" charset="0"/>
                        </a:rPr>
                        <a:t>01-10-2024 / 16:26</a:t>
                      </a:r>
                      <a:endParaRPr lang="en-US" sz="1400" b="0" kern="1200" dirty="0">
                        <a:solidFill>
                          <a:schemeClr val="tx1"/>
                        </a:solidFill>
                        <a:latin typeface="+mn-lt"/>
                        <a:ea typeface="+mn-ea"/>
                        <a:cs typeface="Calibri" pitchFamily="34" charset="0"/>
                      </a:endParaRPr>
                    </a:p>
                  </a:txBody>
                  <a:tcPr/>
                </a:tc>
                <a:extLst>
                  <a:ext uri="{0D108BD9-81ED-4DB2-BD59-A6C34878D82A}">
                    <a16:rowId xmlns:a16="http://schemas.microsoft.com/office/drawing/2014/main" val="4160466112"/>
                  </a:ext>
                </a:extLst>
              </a:tr>
              <a:tr h="370840">
                <a:tc>
                  <a:txBody>
                    <a:bodyPr/>
                    <a:lstStyle/>
                    <a:p>
                      <a:r>
                        <a:rPr lang="en-GB" sz="1400" b="1" dirty="0"/>
                        <a:t>Contractor Name/Number</a:t>
                      </a:r>
                      <a:endParaRPr lang="en-US" sz="1400" b="1" dirty="0"/>
                    </a:p>
                  </a:txBody>
                  <a:tcPr/>
                </a:tc>
                <a:tc gridSpan="4">
                  <a:txBody>
                    <a:bodyPr/>
                    <a:lstStyle/>
                    <a:p>
                      <a:r>
                        <a:rPr lang="en-US" sz="1400" b="0" kern="1200" dirty="0">
                          <a:solidFill>
                            <a:schemeClr val="tx1"/>
                          </a:solidFill>
                          <a:latin typeface="+mn-lt"/>
                          <a:ea typeface="+mn-ea"/>
                          <a:cs typeface="Calibri" pitchFamily="34" charset="0"/>
                        </a:rPr>
                        <a:t>Peace Land-Halliburton-PDO/C311697</a:t>
                      </a:r>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09973182"/>
                  </a:ext>
                </a:extLst>
              </a:tr>
              <a:tr h="370840">
                <a:tc>
                  <a:txBody>
                    <a:bodyPr/>
                    <a:lstStyle/>
                    <a:p>
                      <a:r>
                        <a:rPr lang="en-GB" sz="1400" b="1"/>
                        <a:t>Actual RAM Rating</a:t>
                      </a:r>
                      <a:endParaRPr lang="en-US" sz="1400" b="1"/>
                    </a:p>
                  </a:txBody>
                  <a:tcPr/>
                </a:tc>
                <a:tc gridSpan="4">
                  <a:txBody>
                    <a:bodyPr/>
                    <a:lstStyle/>
                    <a:p>
                      <a:r>
                        <a:rPr lang="en-US" sz="1400" b="0" strike="noStrike" kern="1200" dirty="0">
                          <a:solidFill>
                            <a:schemeClr val="tx1"/>
                          </a:solidFill>
                          <a:latin typeface="+mn-lt"/>
                          <a:ea typeface="+mn-ea"/>
                          <a:cs typeface="Calibri" pitchFamily="34" charset="0"/>
                        </a:rPr>
                        <a:t>1E</a:t>
                      </a:r>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21794241"/>
                  </a:ext>
                </a:extLst>
              </a:tr>
              <a:tr h="370840">
                <a:tc>
                  <a:txBody>
                    <a:bodyPr/>
                    <a:lstStyle/>
                    <a:p>
                      <a:r>
                        <a:rPr lang="en-GB" sz="1400" b="1"/>
                        <a:t>Potential RAM Rating</a:t>
                      </a:r>
                      <a:endParaRPr lang="en-US" sz="1400" b="1"/>
                    </a:p>
                  </a:txBody>
                  <a:tcPr/>
                </a:tc>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tx1"/>
                          </a:solidFill>
                          <a:latin typeface="+mn-lt"/>
                          <a:ea typeface="+mn-ea"/>
                          <a:cs typeface="Calibri" pitchFamily="34" charset="0"/>
                        </a:rPr>
                        <a:t>C4P, C4A, C3E</a:t>
                      </a:r>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18746274"/>
                  </a:ext>
                </a:extLst>
              </a:tr>
            </a:tbl>
          </a:graphicData>
        </a:graphic>
      </p:graphicFrame>
      <p:sp>
        <p:nvSpPr>
          <p:cNvPr id="4" name="Footer Placeholder 4">
            <a:extLst>
              <a:ext uri="{FF2B5EF4-FFF2-40B4-BE49-F238E27FC236}">
                <a16:creationId xmlns:a16="http://schemas.microsoft.com/office/drawing/2014/main" id="{B721A4E3-23F8-2DDC-5376-ABDEA184AAAF}"/>
              </a:ext>
            </a:extLst>
          </p:cNvPr>
          <p:cNvSpPr txBox="1">
            <a:spLocks/>
          </p:cNvSpPr>
          <p:nvPr/>
        </p:nvSpPr>
        <p:spPr bwMode="auto">
          <a:xfrm>
            <a:off x="3160835" y="6600092"/>
            <a:ext cx="5870331" cy="2579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a:lstStyle>
          <a:p>
            <a:pPr>
              <a:defRPr/>
            </a:pPr>
            <a:r>
              <a:rPr lang="en-US">
                <a:solidFill>
                  <a:srgbClr val="000000"/>
                </a:solidFill>
                <a:latin typeface="Calibri" panose="020F0502020204030204" pitchFamily="34" charset="0"/>
              </a:rPr>
              <a:t>Confidential - Not to be shared outside of PDO/PDO contractors </a:t>
            </a:r>
          </a:p>
        </p:txBody>
      </p:sp>
      <p:graphicFrame>
        <p:nvGraphicFramePr>
          <p:cNvPr id="8" name="Table 4">
            <a:extLst>
              <a:ext uri="{FF2B5EF4-FFF2-40B4-BE49-F238E27FC236}">
                <a16:creationId xmlns:a16="http://schemas.microsoft.com/office/drawing/2014/main" id="{1823458E-E01A-D9FF-0902-8FAF6565B117}"/>
              </a:ext>
            </a:extLst>
          </p:cNvPr>
          <p:cNvGraphicFramePr>
            <a:graphicFrameLocks noGrp="1"/>
          </p:cNvGraphicFramePr>
          <p:nvPr>
            <p:extLst>
              <p:ext uri="{D42A27DB-BD31-4B8C-83A1-F6EECF244321}">
                <p14:modId xmlns:p14="http://schemas.microsoft.com/office/powerpoint/2010/main" val="1763177117"/>
              </p:ext>
            </p:extLst>
          </p:nvPr>
        </p:nvGraphicFramePr>
        <p:xfrm>
          <a:off x="516293" y="3142998"/>
          <a:ext cx="5870331" cy="3349242"/>
        </p:xfrm>
        <a:graphic>
          <a:graphicData uri="http://schemas.openxmlformats.org/drawingml/2006/table">
            <a:tbl>
              <a:tblPr firstRow="1" bandRow="1">
                <a:tableStyleId>{2D5ABB26-0587-4C30-8999-92F81FD0307C}</a:tableStyleId>
              </a:tblPr>
              <a:tblGrid>
                <a:gridCol w="5870331">
                  <a:extLst>
                    <a:ext uri="{9D8B030D-6E8A-4147-A177-3AD203B41FA5}">
                      <a16:colId xmlns:a16="http://schemas.microsoft.com/office/drawing/2014/main" val="1522386774"/>
                    </a:ext>
                  </a:extLst>
                </a:gridCol>
              </a:tblGrid>
              <a:tr h="471552">
                <a:tc>
                  <a:txBody>
                    <a:bodyPr/>
                    <a:lstStyle/>
                    <a:p>
                      <a:pPr algn="ctr"/>
                      <a:r>
                        <a:rPr lang="en-US" sz="1600" b="1" dirty="0">
                          <a:solidFill>
                            <a:schemeClr val="bg1"/>
                          </a:solidFill>
                        </a:rPr>
                        <a:t>Incident Description</a:t>
                      </a:r>
                    </a:p>
                  </a:txBody>
                  <a:tcPr anchor="ctr">
                    <a:lnL>
                      <a:noFill/>
                    </a:lnL>
                    <a:lnT>
                      <a:noFill/>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4180382096"/>
                  </a:ext>
                </a:extLst>
              </a:tr>
              <a:tr h="2877690">
                <a:tc>
                  <a:txBody>
                    <a:bodyPr/>
                    <a:lstStyle/>
                    <a:p>
                      <a:pPr algn="l"/>
                      <a:r>
                        <a:rPr lang="en-US" sz="1100" b="0" dirty="0">
                          <a:solidFill>
                            <a:schemeClr val="tx1"/>
                          </a:solidFill>
                        </a:rPr>
                        <a:t>On 01 Oct 2024, The PL tanker dispatched from rig-132 early morning in a convoy at 06:31 and arrived to rig-63 backloaded WBM (22.5 m3/30 m3 at 12.8 </a:t>
                      </a:r>
                      <a:r>
                        <a:rPr lang="en-US" sz="1100" b="0" dirty="0" err="1">
                          <a:solidFill>
                            <a:schemeClr val="tx1"/>
                          </a:solidFill>
                        </a:rPr>
                        <a:t>kpa</a:t>
                      </a:r>
                      <a:r>
                        <a:rPr lang="en-US" sz="1100" b="0" dirty="0">
                          <a:solidFill>
                            <a:schemeClr val="tx1"/>
                          </a:solidFill>
                        </a:rPr>
                        <a:t>/m),  job was completed around 1523hr then truck dispatched from rig heading to Fahud LMP as per journey plan. On his way to  Fahud LMP, over Burhan-</a:t>
                      </a:r>
                      <a:r>
                        <a:rPr lang="en-US" sz="1100" b="0" dirty="0" err="1">
                          <a:solidFill>
                            <a:schemeClr val="tx1"/>
                          </a:solidFill>
                        </a:rPr>
                        <a:t>Awaifia</a:t>
                      </a:r>
                      <a:r>
                        <a:rPr lang="en-US" sz="1100" b="0" dirty="0">
                          <a:solidFill>
                            <a:schemeClr val="tx1"/>
                          </a:solidFill>
                        </a:rPr>
                        <a:t> road @1626hrs, driver fall a sleep, and the tanker partially deviated outside of the road  and then immediately steered back the tanker to main road and applied harsh braking at speed 71 km/h leading to tanker rollover. Driver came off the truck cabin with help of road user and he was  feeling  pain in left leg . He reported the incident to PL Supervisor in Fahud, HSE and Supervisor. PDO, ROP emergency, ambulance informed about the incident and HSE team with Supervisor moved to the incident location. The IP transferred by PDO ambulance to Nizwa Badr Al Sama for further checkup. IP was discharged from Badr Al Sama Hospital; no injuries were reported. &lt;1 m3 of WBM (Non-hazardous Materials) was spilled on the ground. </a:t>
                      </a:r>
                    </a:p>
                    <a:p>
                      <a:pPr algn="l"/>
                      <a:endParaRPr lang="en-US" sz="1100" b="0" dirty="0">
                        <a:solidFill>
                          <a:schemeClr val="tx1"/>
                        </a:solidFill>
                      </a:endParaRPr>
                    </a:p>
                    <a:p>
                      <a:pPr algn="l"/>
                      <a:r>
                        <a:rPr lang="en-US" sz="1100" b="0" dirty="0">
                          <a:solidFill>
                            <a:schemeClr val="tx1"/>
                          </a:solidFill>
                        </a:rPr>
                        <a:t>Emergency service, including PDO emergency team and ROP, responded promptly to the incident. The tanker was successfully moved off the road, and WBM in the tanker was successfully backloaded in another tanker and spilled WBM contained in Tipper and disposed in approved yard in Fahud.</a:t>
                      </a:r>
                      <a:endParaRPr lang="en-US" sz="1600" b="0" dirty="0">
                        <a:solidFill>
                          <a:schemeClr val="bg1"/>
                        </a:solidFill>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69211222"/>
                  </a:ext>
                </a:extLst>
              </a:tr>
            </a:tbl>
          </a:graphicData>
        </a:graphic>
      </p:graphicFrame>
      <p:sp>
        <p:nvSpPr>
          <p:cNvPr id="3" name="TextBox 2">
            <a:extLst>
              <a:ext uri="{FF2B5EF4-FFF2-40B4-BE49-F238E27FC236}">
                <a16:creationId xmlns:a16="http://schemas.microsoft.com/office/drawing/2014/main" id="{E7CA218A-18F2-73B1-8C9F-A4FEA15F3009}"/>
              </a:ext>
            </a:extLst>
          </p:cNvPr>
          <p:cNvSpPr txBox="1"/>
          <p:nvPr/>
        </p:nvSpPr>
        <p:spPr>
          <a:xfrm>
            <a:off x="162900" y="6569984"/>
            <a:ext cx="5113421" cy="307777"/>
          </a:xfrm>
          <a:prstGeom prst="rect">
            <a:avLst/>
          </a:prstGeom>
          <a:noFill/>
        </p:spPr>
        <p:txBody>
          <a:bodyPr wrap="square" rtlCol="0">
            <a:spAutoFit/>
          </a:bodyPr>
          <a:lstStyle/>
          <a:p>
            <a:r>
              <a:rPr lang="en-US" sz="1400" b="1" i="1">
                <a:solidFill>
                  <a:srgbClr val="FF0000"/>
                </a:solidFill>
              </a:rPr>
              <a:t>Please refer to the notes section for guidance</a:t>
            </a:r>
          </a:p>
        </p:txBody>
      </p:sp>
      <p:graphicFrame>
        <p:nvGraphicFramePr>
          <p:cNvPr id="6" name="Table 4">
            <a:extLst>
              <a:ext uri="{FF2B5EF4-FFF2-40B4-BE49-F238E27FC236}">
                <a16:creationId xmlns:a16="http://schemas.microsoft.com/office/drawing/2014/main" id="{367E85CF-E37D-DB42-EFAB-A233DF62B314}"/>
              </a:ext>
            </a:extLst>
          </p:cNvPr>
          <p:cNvGraphicFramePr>
            <a:graphicFrameLocks noGrp="1"/>
          </p:cNvGraphicFramePr>
          <p:nvPr>
            <p:extLst>
              <p:ext uri="{D42A27DB-BD31-4B8C-83A1-F6EECF244321}">
                <p14:modId xmlns:p14="http://schemas.microsoft.com/office/powerpoint/2010/main" val="1322367909"/>
              </p:ext>
            </p:extLst>
          </p:nvPr>
        </p:nvGraphicFramePr>
        <p:xfrm>
          <a:off x="6446209" y="3142998"/>
          <a:ext cx="5543628" cy="3035853"/>
        </p:xfrm>
        <a:graphic>
          <a:graphicData uri="http://schemas.openxmlformats.org/drawingml/2006/table">
            <a:tbl>
              <a:tblPr firstRow="1" bandRow="1">
                <a:tableStyleId>{2D5ABB26-0587-4C30-8999-92F81FD0307C}</a:tableStyleId>
              </a:tblPr>
              <a:tblGrid>
                <a:gridCol w="604956">
                  <a:extLst>
                    <a:ext uri="{9D8B030D-6E8A-4147-A177-3AD203B41FA5}">
                      <a16:colId xmlns:a16="http://schemas.microsoft.com/office/drawing/2014/main" val="1522386774"/>
                    </a:ext>
                  </a:extLst>
                </a:gridCol>
                <a:gridCol w="1008259">
                  <a:extLst>
                    <a:ext uri="{9D8B030D-6E8A-4147-A177-3AD203B41FA5}">
                      <a16:colId xmlns:a16="http://schemas.microsoft.com/office/drawing/2014/main" val="1875659209"/>
                    </a:ext>
                  </a:extLst>
                </a:gridCol>
                <a:gridCol w="3930413">
                  <a:extLst>
                    <a:ext uri="{9D8B030D-6E8A-4147-A177-3AD203B41FA5}">
                      <a16:colId xmlns:a16="http://schemas.microsoft.com/office/drawing/2014/main" val="1702415687"/>
                    </a:ext>
                  </a:extLst>
                </a:gridCol>
              </a:tblGrid>
              <a:tr h="375850">
                <a:tc gridSpan="3">
                  <a:txBody>
                    <a:bodyPr/>
                    <a:lstStyle/>
                    <a:p>
                      <a:pPr algn="ctr"/>
                      <a:r>
                        <a:rPr lang="en-US" b="1">
                          <a:solidFill>
                            <a:schemeClr val="bg1"/>
                          </a:solidFill>
                        </a:rPr>
                        <a:t>Problem Statement</a:t>
                      </a:r>
                    </a:p>
                  </a:txBody>
                  <a:tcPr anchor="ctr">
                    <a:lnL>
                      <a:noFill/>
                    </a:lnL>
                    <a:lnT>
                      <a:noFill/>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en-US"/>
                    </a:p>
                  </a:txBody>
                  <a:tcPr/>
                </a:tc>
                <a:tc hMerge="1">
                  <a:txBody>
                    <a:bodyPr/>
                    <a:lstStyle/>
                    <a:p>
                      <a:endParaRPr lang="en-US"/>
                    </a:p>
                  </a:txBody>
                  <a:tcPr>
                    <a:lnL>
                      <a:noFill/>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0382096"/>
                  </a:ext>
                </a:extLst>
              </a:tr>
              <a:tr h="629640">
                <a:tc gridSpan="2">
                  <a:txBody>
                    <a:bodyPr/>
                    <a:lstStyle/>
                    <a:p>
                      <a:pPr algn="ctr"/>
                      <a:r>
                        <a:rPr lang="en-GB" sz="1400" b="1" i="0" kern="1200" dirty="0">
                          <a:solidFill>
                            <a:schemeClr val="bg1"/>
                          </a:solidFill>
                          <a:latin typeface="+mn-lt"/>
                          <a:ea typeface="+mn-ea"/>
                          <a:cs typeface="+mn-cs"/>
                        </a:rPr>
                        <a:t>Expected</a:t>
                      </a:r>
                      <a:endParaRPr lang="en-US" sz="1400" b="1" i="0" kern="1200" dirty="0">
                        <a:solidFill>
                          <a:schemeClr val="bg1"/>
                        </a:solidFill>
                        <a:latin typeface="+mn-lt"/>
                        <a:ea typeface="+mn-ea"/>
                        <a:cs typeface="+mn-cs"/>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en-US"/>
                    </a:p>
                  </a:txBody>
                  <a:tcPr/>
                </a:tc>
                <a:tc>
                  <a:txBody>
                    <a:bodyPr/>
                    <a:lstStyle/>
                    <a:p>
                      <a:r>
                        <a:rPr lang="en-US" sz="1200" i="0" kern="1200" dirty="0">
                          <a:solidFill>
                            <a:schemeClr val="tx1"/>
                          </a:solidFill>
                          <a:latin typeface="+mn-lt"/>
                          <a:ea typeface="+mn-ea"/>
                          <a:cs typeface="+mn-cs"/>
                        </a:rPr>
                        <a:t>The tanker Driver to maintain stable driving on the road without incident.</a:t>
                      </a: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769211222"/>
                  </a:ext>
                </a:extLst>
              </a:tr>
              <a:tr h="499946">
                <a:tc gridSpan="2">
                  <a:txBody>
                    <a:bodyPr/>
                    <a:lstStyle/>
                    <a:p>
                      <a:pPr marL="0" algn="ctr" defTabSz="914400" rtl="0" eaLnBrk="1" latinLnBrk="0" hangingPunct="1"/>
                      <a:r>
                        <a:rPr lang="en-GB" sz="1400" b="1" i="0" kern="1200">
                          <a:solidFill>
                            <a:schemeClr val="bg1"/>
                          </a:solidFill>
                          <a:latin typeface="+mn-lt"/>
                          <a:ea typeface="+mn-ea"/>
                          <a:cs typeface="+mn-cs"/>
                        </a:rPr>
                        <a:t>Actual</a:t>
                      </a:r>
                      <a:endParaRPr lang="en-US" sz="1400" b="1" i="0" kern="1200">
                        <a:solidFill>
                          <a:schemeClr val="bg1"/>
                        </a:solidFill>
                        <a:latin typeface="+mn-lt"/>
                        <a:ea typeface="+mn-ea"/>
                        <a:cs typeface="+mn-cs"/>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latin typeface="+mn-lt"/>
                          <a:ea typeface="+mn-ea"/>
                          <a:cs typeface="+mn-cs"/>
                        </a:rPr>
                        <a:t>The tanker unexpectedly rolled onto its side. Applying </a:t>
                      </a:r>
                      <a:r>
                        <a:rPr lang="en-US" sz="1200" i="0" dirty="0">
                          <a:solidFill>
                            <a:schemeClr val="tx1"/>
                          </a:solidFill>
                        </a:rPr>
                        <a:t>harsh braking  at speed of 71km/h and turning tanker 40 degrees leading to loss control and rollover due to fluid movement inside tanker</a:t>
                      </a: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017326159"/>
                  </a:ext>
                </a:extLst>
              </a:tr>
              <a:tr h="617285">
                <a:tc rowSpan="2">
                  <a:txBody>
                    <a:bodyPr/>
                    <a:lstStyle/>
                    <a:p>
                      <a:pPr algn="ctr"/>
                      <a:r>
                        <a:rPr lang="en-GB" sz="1100" b="1" i="0" kern="1200">
                          <a:solidFill>
                            <a:schemeClr val="bg1"/>
                          </a:solidFill>
                          <a:latin typeface="+mn-lt"/>
                          <a:ea typeface="+mn-ea"/>
                          <a:cs typeface="+mn-cs"/>
                        </a:rPr>
                        <a:t>Impact</a:t>
                      </a:r>
                      <a:endParaRPr lang="en-US" sz="1100" b="1" i="0" kern="1200">
                        <a:solidFill>
                          <a:schemeClr val="bg1"/>
                        </a:solidFill>
                        <a:latin typeface="+mn-lt"/>
                        <a:ea typeface="+mn-ea"/>
                        <a:cs typeface="+mn-cs"/>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i="0" kern="1200">
                          <a:solidFill>
                            <a:schemeClr val="bg1"/>
                          </a:solidFill>
                          <a:latin typeface="+mn-lt"/>
                          <a:ea typeface="+mn-ea"/>
                          <a:cs typeface="+mn-cs"/>
                        </a:rPr>
                        <a:t>Actual Consequence</a:t>
                      </a:r>
                      <a:endParaRPr lang="en-US" sz="1400" b="1" i="0" u="none" strike="noStrike" kern="1200" baseline="0">
                        <a:solidFill>
                          <a:schemeClr val="bg1"/>
                        </a:solidFill>
                        <a:latin typeface="+mn-lt"/>
                        <a:ea typeface="+mn-ea"/>
                        <a:cs typeface="+mn-cs"/>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200" i="0" kern="1200" dirty="0">
                          <a:solidFill>
                            <a:schemeClr val="tx1"/>
                          </a:solidFill>
                          <a:latin typeface="+mn-lt"/>
                          <a:ea typeface="+mn-ea"/>
                          <a:cs typeface="+mn-cs"/>
                        </a:rPr>
                        <a:t>Driver received minor pain to his left leg and minor WBM spilled (less then 1m3) on the ground</a:t>
                      </a: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358929220"/>
                  </a:ext>
                </a:extLst>
              </a:tr>
              <a:tr h="590118">
                <a:tc vMerge="1">
                  <a:txBody>
                    <a:bodyPr/>
                    <a:lstStyle/>
                    <a:p>
                      <a:pPr algn="ctr"/>
                      <a:endParaRPr lang="en-US" b="1">
                        <a:solidFill>
                          <a:schemeClr val="bg1"/>
                        </a:solidFill>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i="0" kern="1200">
                          <a:solidFill>
                            <a:schemeClr val="bg1"/>
                          </a:solidFill>
                          <a:latin typeface="+mn-lt"/>
                          <a:ea typeface="+mn-ea"/>
                          <a:cs typeface="+mn-cs"/>
                        </a:rPr>
                        <a:t>Potential Consequence </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1200" i="0" kern="1200" dirty="0">
                          <a:solidFill>
                            <a:schemeClr val="tx1"/>
                          </a:solidFill>
                          <a:latin typeface="+mn-lt"/>
                          <a:ea typeface="+mn-ea"/>
                          <a:cs typeface="+mn-cs"/>
                        </a:rPr>
                        <a:t>Fatality (C4P)</a:t>
                      </a:r>
                    </a:p>
                  </a:txBody>
                  <a:tcP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2F2F2"/>
                    </a:solidFill>
                  </a:tcPr>
                </a:tc>
                <a:extLst>
                  <a:ext uri="{0D108BD9-81ED-4DB2-BD59-A6C34878D82A}">
                    <a16:rowId xmlns:a16="http://schemas.microsoft.com/office/drawing/2014/main" val="3446074538"/>
                  </a:ext>
                </a:extLst>
              </a:tr>
            </a:tbl>
          </a:graphicData>
        </a:graphic>
      </p:graphicFrame>
      <p:sp>
        <p:nvSpPr>
          <p:cNvPr id="10" name="Rectangle 9">
            <a:extLst>
              <a:ext uri="{FF2B5EF4-FFF2-40B4-BE49-F238E27FC236}">
                <a16:creationId xmlns:a16="http://schemas.microsoft.com/office/drawing/2014/main" id="{B54DA813-42B5-C321-15C8-93876390A09C}"/>
              </a:ext>
            </a:extLst>
          </p:cNvPr>
          <p:cNvSpPr/>
          <p:nvPr/>
        </p:nvSpPr>
        <p:spPr>
          <a:xfrm>
            <a:off x="204281" y="0"/>
            <a:ext cx="11987719" cy="523220"/>
          </a:xfrm>
          <a:prstGeom prst="rect">
            <a:avLst/>
          </a:prstGeom>
          <a:solidFill>
            <a:srgbClr val="FFC715"/>
          </a:solidFill>
        </p:spPr>
        <p:txBody>
          <a:bodyPr wrap="square">
            <a:spAutoFit/>
          </a:bodyPr>
          <a:lstStyle/>
          <a:p>
            <a:pPr lvl="0" algn="ctr">
              <a:defRPr/>
            </a:pPr>
            <a:r>
              <a:rPr lang="en-GB" sz="2800" b="1" dirty="0">
                <a:solidFill>
                  <a:srgbClr val="00B050"/>
                </a:solidFill>
                <a:latin typeface="Calibri" panose="020F0502020204030204" pitchFamily="34" charset="0"/>
                <a:ea typeface="MS PGothic" pitchFamily="34" charset="-128"/>
                <a:cs typeface="+mj-cs"/>
              </a:rPr>
              <a:t>HiPo#35, PIM # 1170964, 01-October-2024, Halliburton</a:t>
            </a:r>
            <a:endParaRPr lang="en-US" sz="2800" kern="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9925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9EBC9E-B814-4FD9-A89C-72FD5B920201}"/>
              </a:ext>
            </a:extLst>
          </p:cNvPr>
          <p:cNvSpPr/>
          <p:nvPr/>
        </p:nvSpPr>
        <p:spPr>
          <a:xfrm>
            <a:off x="389322" y="620846"/>
            <a:ext cx="11537699" cy="400110"/>
          </a:xfrm>
          <a:prstGeom prst="rect">
            <a:avLst/>
          </a:prstGeom>
        </p:spPr>
        <p:txBody>
          <a:bodyPr wrap="square">
            <a:spAutoFit/>
          </a:bodyPr>
          <a:lstStyle/>
          <a:p>
            <a:pPr lvl="0" eaLnBrk="0" fontAlgn="base" hangingPunct="0">
              <a:spcBef>
                <a:spcPct val="0"/>
              </a:spcBef>
              <a:spcAft>
                <a:spcPct val="0"/>
              </a:spcAft>
            </a:pPr>
            <a:r>
              <a:rPr lang="en-US" sz="2000" b="1" dirty="0">
                <a:latin typeface="Calibri" panose="020F0502020204030204" pitchFamily="34" charset="0"/>
                <a:cs typeface="Calibri" panose="020F0502020204030204" pitchFamily="34" charset="0"/>
              </a:rPr>
              <a:t>Photographs, diagrams &amp; sketches:</a:t>
            </a:r>
            <a:endParaRPr lang="en-US" sz="2000" b="1" dirty="0">
              <a:solidFill>
                <a:schemeClr val="accent1"/>
              </a:solidFill>
              <a:latin typeface="Calibri" panose="020F0502020204030204" pitchFamily="34" charset="0"/>
              <a:cs typeface="Calibri" panose="020F0502020204030204" pitchFamily="34" charset="0"/>
            </a:endParaRPr>
          </a:p>
        </p:txBody>
      </p:sp>
      <p:sp>
        <p:nvSpPr>
          <p:cNvPr id="3" name="Footer Placeholder 4">
            <a:extLst>
              <a:ext uri="{FF2B5EF4-FFF2-40B4-BE49-F238E27FC236}">
                <a16:creationId xmlns:a16="http://schemas.microsoft.com/office/drawing/2014/main" id="{E85FFC01-8701-C179-DCA9-FB8AE095176B}"/>
              </a:ext>
            </a:extLst>
          </p:cNvPr>
          <p:cNvSpPr txBox="1">
            <a:spLocks/>
          </p:cNvSpPr>
          <p:nvPr/>
        </p:nvSpPr>
        <p:spPr bwMode="auto">
          <a:xfrm>
            <a:off x="3160835" y="6600092"/>
            <a:ext cx="5870331" cy="2579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a:lstStyle>
          <a:p>
            <a:pPr>
              <a:defRPr/>
            </a:pPr>
            <a:r>
              <a:rPr lang="en-US">
                <a:solidFill>
                  <a:srgbClr val="000000"/>
                </a:solidFill>
                <a:latin typeface="Calibri" panose="020F0502020204030204" pitchFamily="34" charset="0"/>
              </a:rPr>
              <a:t>Confidential - Not to be shared outside of PDO/PDO contractors </a:t>
            </a:r>
          </a:p>
        </p:txBody>
      </p:sp>
      <p:sp>
        <p:nvSpPr>
          <p:cNvPr id="5" name="Rectangle 4">
            <a:extLst>
              <a:ext uri="{FF2B5EF4-FFF2-40B4-BE49-F238E27FC236}">
                <a16:creationId xmlns:a16="http://schemas.microsoft.com/office/drawing/2014/main" id="{4785446D-99A3-DA78-25F5-68F253C0F258}"/>
              </a:ext>
            </a:extLst>
          </p:cNvPr>
          <p:cNvSpPr/>
          <p:nvPr/>
        </p:nvSpPr>
        <p:spPr>
          <a:xfrm>
            <a:off x="204281" y="0"/>
            <a:ext cx="11987719" cy="523220"/>
          </a:xfrm>
          <a:prstGeom prst="rect">
            <a:avLst/>
          </a:prstGeom>
          <a:solidFill>
            <a:srgbClr val="FFC715"/>
          </a:solidFill>
        </p:spPr>
        <p:txBody>
          <a:bodyPr wrap="square">
            <a:spAutoFit/>
          </a:bodyPr>
          <a:lstStyle/>
          <a:p>
            <a:pPr lvl="0" algn="ctr">
              <a:defRPr/>
            </a:pPr>
            <a:r>
              <a:rPr lang="en-GB" sz="2800" b="1" dirty="0">
                <a:solidFill>
                  <a:srgbClr val="00B050"/>
                </a:solidFill>
                <a:latin typeface="Calibri" panose="020F0502020204030204" pitchFamily="34" charset="0"/>
                <a:ea typeface="MS PGothic" pitchFamily="34" charset="-128"/>
                <a:cs typeface="+mj-cs"/>
              </a:rPr>
              <a:t>HiPo#35, PIM # 1170964, 01-October-2024, Halliburton</a:t>
            </a:r>
            <a:endParaRPr lang="en-US" sz="2800" kern="0" dirty="0">
              <a:solidFill>
                <a:srgbClr val="00B050"/>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B85539A2-83EC-485D-9DDB-2BA17C8DFC3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9322" y="1020957"/>
            <a:ext cx="11802678" cy="5081400"/>
          </a:xfrm>
          <a:prstGeom prst="rect">
            <a:avLst/>
          </a:prstGeom>
        </p:spPr>
      </p:pic>
    </p:spTree>
    <p:extLst>
      <p:ext uri="{BB962C8B-B14F-4D97-AF65-F5344CB8AC3E}">
        <p14:creationId xmlns:p14="http://schemas.microsoft.com/office/powerpoint/2010/main" val="1252605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9EBC9E-B814-4FD9-A89C-72FD5B920201}"/>
              </a:ext>
            </a:extLst>
          </p:cNvPr>
          <p:cNvSpPr/>
          <p:nvPr/>
        </p:nvSpPr>
        <p:spPr>
          <a:xfrm>
            <a:off x="389320" y="446378"/>
            <a:ext cx="11537699" cy="400110"/>
          </a:xfrm>
          <a:prstGeom prst="rect">
            <a:avLst/>
          </a:prstGeom>
        </p:spPr>
        <p:txBody>
          <a:bodyPr wrap="square">
            <a:spAutoFit/>
          </a:bodyPr>
          <a:lstStyle/>
          <a:p>
            <a:pPr lvl="0" eaLnBrk="0" fontAlgn="base" hangingPunct="0">
              <a:spcBef>
                <a:spcPct val="0"/>
              </a:spcBef>
              <a:spcAft>
                <a:spcPct val="0"/>
              </a:spcAft>
            </a:pPr>
            <a:r>
              <a:rPr lang="en-US" sz="2000" b="1" dirty="0">
                <a:latin typeface="Calibri" panose="020F0502020204030204" pitchFamily="34" charset="0"/>
                <a:cs typeface="Calibri" panose="020F0502020204030204" pitchFamily="34" charset="0"/>
              </a:rPr>
              <a:t>Photographs, diagrams &amp; sketches:</a:t>
            </a:r>
            <a:endParaRPr lang="en-US" sz="2000" b="1" dirty="0">
              <a:solidFill>
                <a:schemeClr val="accent1"/>
              </a:solidFill>
              <a:latin typeface="Calibri" panose="020F0502020204030204" pitchFamily="34" charset="0"/>
              <a:cs typeface="Calibri" panose="020F0502020204030204" pitchFamily="34" charset="0"/>
            </a:endParaRPr>
          </a:p>
        </p:txBody>
      </p:sp>
      <p:sp>
        <p:nvSpPr>
          <p:cNvPr id="3" name="Footer Placeholder 4">
            <a:extLst>
              <a:ext uri="{FF2B5EF4-FFF2-40B4-BE49-F238E27FC236}">
                <a16:creationId xmlns:a16="http://schemas.microsoft.com/office/drawing/2014/main" id="{E85FFC01-8701-C179-DCA9-FB8AE095176B}"/>
              </a:ext>
            </a:extLst>
          </p:cNvPr>
          <p:cNvSpPr txBox="1">
            <a:spLocks/>
          </p:cNvSpPr>
          <p:nvPr/>
        </p:nvSpPr>
        <p:spPr bwMode="auto">
          <a:xfrm>
            <a:off x="3160835" y="6600092"/>
            <a:ext cx="5870331" cy="2579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a:lstStyle>
          <a:p>
            <a:pPr>
              <a:defRPr/>
            </a:pPr>
            <a:r>
              <a:rPr lang="en-US">
                <a:solidFill>
                  <a:srgbClr val="000000"/>
                </a:solidFill>
                <a:latin typeface="Calibri" panose="020F0502020204030204" pitchFamily="34" charset="0"/>
              </a:rPr>
              <a:t>Confidential - Not to be shared outside of PDO/PDO contractors </a:t>
            </a:r>
          </a:p>
        </p:txBody>
      </p:sp>
      <p:sp>
        <p:nvSpPr>
          <p:cNvPr id="5" name="Rectangle 4">
            <a:extLst>
              <a:ext uri="{FF2B5EF4-FFF2-40B4-BE49-F238E27FC236}">
                <a16:creationId xmlns:a16="http://schemas.microsoft.com/office/drawing/2014/main" id="{4785446D-99A3-DA78-25F5-68F253C0F258}"/>
              </a:ext>
            </a:extLst>
          </p:cNvPr>
          <p:cNvSpPr/>
          <p:nvPr/>
        </p:nvSpPr>
        <p:spPr>
          <a:xfrm>
            <a:off x="204281" y="0"/>
            <a:ext cx="11987719" cy="523220"/>
          </a:xfrm>
          <a:prstGeom prst="rect">
            <a:avLst/>
          </a:prstGeom>
          <a:solidFill>
            <a:srgbClr val="FFC715"/>
          </a:solidFill>
        </p:spPr>
        <p:txBody>
          <a:bodyPr wrap="square">
            <a:spAutoFit/>
          </a:bodyPr>
          <a:lstStyle/>
          <a:p>
            <a:pPr lvl="0" algn="ctr">
              <a:defRPr/>
            </a:pPr>
            <a:r>
              <a:rPr lang="en-GB" sz="2800" b="1" dirty="0">
                <a:solidFill>
                  <a:srgbClr val="00B050"/>
                </a:solidFill>
                <a:latin typeface="Calibri" panose="020F0502020204030204" pitchFamily="34" charset="0"/>
                <a:ea typeface="MS PGothic" pitchFamily="34" charset="-128"/>
                <a:cs typeface="+mj-cs"/>
              </a:rPr>
              <a:t>HiPo#35, PIM # 1170964, 01-October-2024, Halliburton</a:t>
            </a:r>
            <a:endParaRPr lang="en-US" sz="2800" kern="0" dirty="0">
              <a:solidFill>
                <a:srgbClr val="00B050"/>
              </a:solidFill>
              <a:latin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8C248325-40A6-4BDB-B352-AADD61A337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4122" y="3511751"/>
            <a:ext cx="3894114" cy="2449490"/>
          </a:xfrm>
          <a:prstGeom prst="rect">
            <a:avLst/>
          </a:prstGeom>
        </p:spPr>
      </p:pic>
      <p:sp>
        <p:nvSpPr>
          <p:cNvPr id="14" name="TextBox 13">
            <a:extLst>
              <a:ext uri="{FF2B5EF4-FFF2-40B4-BE49-F238E27FC236}">
                <a16:creationId xmlns:a16="http://schemas.microsoft.com/office/drawing/2014/main" id="{9736CCC5-4C35-4364-A3C9-697A45FF7F97}"/>
              </a:ext>
            </a:extLst>
          </p:cNvPr>
          <p:cNvSpPr txBox="1"/>
          <p:nvPr/>
        </p:nvSpPr>
        <p:spPr>
          <a:xfrm>
            <a:off x="414123" y="5679777"/>
            <a:ext cx="3899790" cy="276999"/>
          </a:xfrm>
          <a:prstGeom prst="rect">
            <a:avLst/>
          </a:prstGeom>
          <a:solidFill>
            <a:schemeClr val="bg1">
              <a:lumMod val="85000"/>
              <a:alpha val="28000"/>
            </a:schemeClr>
          </a:solidFill>
        </p:spPr>
        <p:txBody>
          <a:bodyPr wrap="square" rtlCol="0">
            <a:spAutoFit/>
          </a:bodyPr>
          <a:lstStyle>
            <a:defPPr>
              <a:defRPr lang="en-US"/>
            </a:defPPr>
            <a:lvl1pPr algn="ctr">
              <a:defRPr sz="1100"/>
            </a:lvl1pPr>
          </a:lstStyle>
          <a:p>
            <a:r>
              <a:rPr lang="en-US" sz="1200" b="1" dirty="0">
                <a:solidFill>
                  <a:schemeClr val="bg1"/>
                </a:solidFill>
              </a:rPr>
              <a:t>Tanker Rollover in Burhan-</a:t>
            </a:r>
            <a:r>
              <a:rPr lang="en-US" sz="1200" b="1" dirty="0" err="1">
                <a:solidFill>
                  <a:schemeClr val="bg1"/>
                </a:solidFill>
              </a:rPr>
              <a:t>Awaifia</a:t>
            </a:r>
            <a:r>
              <a:rPr lang="en-US" sz="1200" b="1" dirty="0">
                <a:solidFill>
                  <a:schemeClr val="bg1"/>
                </a:solidFill>
              </a:rPr>
              <a:t> Road</a:t>
            </a:r>
          </a:p>
        </p:txBody>
      </p:sp>
      <p:pic>
        <p:nvPicPr>
          <p:cNvPr id="18" name="Picture 17">
            <a:extLst>
              <a:ext uri="{FF2B5EF4-FFF2-40B4-BE49-F238E27FC236}">
                <a16:creationId xmlns:a16="http://schemas.microsoft.com/office/drawing/2014/main" id="{4DB933D4-F996-4E12-8D9C-1220BDB476C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94997" y="777912"/>
            <a:ext cx="3626036" cy="2486739"/>
          </a:xfrm>
          <a:prstGeom prst="rect">
            <a:avLst/>
          </a:prstGeom>
        </p:spPr>
      </p:pic>
      <p:sp>
        <p:nvSpPr>
          <p:cNvPr id="20" name="TextBox 19">
            <a:extLst>
              <a:ext uri="{FF2B5EF4-FFF2-40B4-BE49-F238E27FC236}">
                <a16:creationId xmlns:a16="http://schemas.microsoft.com/office/drawing/2014/main" id="{7578DC0E-D9EB-40ED-9E5B-E7A0801235EC}"/>
              </a:ext>
            </a:extLst>
          </p:cNvPr>
          <p:cNvSpPr txBox="1"/>
          <p:nvPr/>
        </p:nvSpPr>
        <p:spPr>
          <a:xfrm>
            <a:off x="4394998" y="2993206"/>
            <a:ext cx="3626035" cy="276999"/>
          </a:xfrm>
          <a:prstGeom prst="rect">
            <a:avLst/>
          </a:prstGeom>
          <a:solidFill>
            <a:schemeClr val="tx2">
              <a:lumMod val="50000"/>
              <a:alpha val="28000"/>
            </a:schemeClr>
          </a:solidFill>
        </p:spPr>
        <p:txBody>
          <a:bodyPr wrap="square" rtlCol="0">
            <a:spAutoFit/>
          </a:bodyPr>
          <a:lstStyle>
            <a:defPPr>
              <a:defRPr lang="en-US"/>
            </a:defPPr>
            <a:lvl1pPr algn="ctr">
              <a:defRPr sz="1100"/>
            </a:lvl1pPr>
          </a:lstStyle>
          <a:p>
            <a:r>
              <a:rPr lang="en-US" sz="1200" b="1" dirty="0">
                <a:solidFill>
                  <a:schemeClr val="bg1"/>
                </a:solidFill>
              </a:rPr>
              <a:t>Signs of tires when tanker back to blacktop</a:t>
            </a:r>
          </a:p>
        </p:txBody>
      </p:sp>
      <p:sp>
        <p:nvSpPr>
          <p:cNvPr id="22" name="Rectangle 21">
            <a:extLst>
              <a:ext uri="{FF2B5EF4-FFF2-40B4-BE49-F238E27FC236}">
                <a16:creationId xmlns:a16="http://schemas.microsoft.com/office/drawing/2014/main" id="{379C2A10-87FD-4E87-BC80-AE227E32419F}"/>
              </a:ext>
            </a:extLst>
          </p:cNvPr>
          <p:cNvSpPr/>
          <p:nvPr/>
        </p:nvSpPr>
        <p:spPr>
          <a:xfrm>
            <a:off x="4410400" y="772567"/>
            <a:ext cx="362832" cy="191937"/>
          </a:xfrm>
          <a:prstGeom prst="rect">
            <a:avLst/>
          </a:prstGeom>
          <a:solidFill>
            <a:srgbClr val="C0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2</a:t>
            </a:r>
          </a:p>
        </p:txBody>
      </p:sp>
      <p:pic>
        <p:nvPicPr>
          <p:cNvPr id="23" name="Picture 22">
            <a:extLst>
              <a:ext uri="{FF2B5EF4-FFF2-40B4-BE49-F238E27FC236}">
                <a16:creationId xmlns:a16="http://schemas.microsoft.com/office/drawing/2014/main" id="{86EA9884-F677-4A8D-8E46-03F9A54110F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4124" y="770315"/>
            <a:ext cx="3912410" cy="2482378"/>
          </a:xfrm>
          <a:prstGeom prst="rect">
            <a:avLst/>
          </a:prstGeom>
        </p:spPr>
      </p:pic>
      <p:sp>
        <p:nvSpPr>
          <p:cNvPr id="25" name="Rectangle 24">
            <a:extLst>
              <a:ext uri="{FF2B5EF4-FFF2-40B4-BE49-F238E27FC236}">
                <a16:creationId xmlns:a16="http://schemas.microsoft.com/office/drawing/2014/main" id="{A969C057-91CA-4BDA-8768-890DA64F0634}"/>
              </a:ext>
            </a:extLst>
          </p:cNvPr>
          <p:cNvSpPr/>
          <p:nvPr/>
        </p:nvSpPr>
        <p:spPr>
          <a:xfrm>
            <a:off x="414123" y="782277"/>
            <a:ext cx="362832" cy="191937"/>
          </a:xfrm>
          <a:prstGeom prst="rect">
            <a:avLst/>
          </a:prstGeom>
          <a:solidFill>
            <a:srgbClr val="C0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1</a:t>
            </a:r>
          </a:p>
        </p:txBody>
      </p:sp>
      <p:sp>
        <p:nvSpPr>
          <p:cNvPr id="26" name="TextBox 25">
            <a:extLst>
              <a:ext uri="{FF2B5EF4-FFF2-40B4-BE49-F238E27FC236}">
                <a16:creationId xmlns:a16="http://schemas.microsoft.com/office/drawing/2014/main" id="{70DB059D-7D52-487C-AECA-04A3AD250F89}"/>
              </a:ext>
            </a:extLst>
          </p:cNvPr>
          <p:cNvSpPr txBox="1"/>
          <p:nvPr/>
        </p:nvSpPr>
        <p:spPr>
          <a:xfrm>
            <a:off x="414124" y="2975217"/>
            <a:ext cx="3912410" cy="285206"/>
          </a:xfrm>
          <a:prstGeom prst="rect">
            <a:avLst/>
          </a:prstGeom>
          <a:solidFill>
            <a:schemeClr val="tx2">
              <a:lumMod val="50000"/>
              <a:alpha val="28000"/>
            </a:schemeClr>
          </a:solidFill>
        </p:spPr>
        <p:txBody>
          <a:bodyPr wrap="square" rtlCol="0">
            <a:spAutoFit/>
          </a:bodyPr>
          <a:lstStyle>
            <a:defPPr>
              <a:defRPr lang="en-US"/>
            </a:defPPr>
            <a:lvl1pPr algn="ctr">
              <a:defRPr sz="1100"/>
            </a:lvl1pPr>
          </a:lstStyle>
          <a:p>
            <a:r>
              <a:rPr lang="en-US" sz="1200" b="1" dirty="0">
                <a:solidFill>
                  <a:schemeClr val="bg1"/>
                </a:solidFill>
              </a:rPr>
              <a:t>The signs of tanker’s tires outside blacktop </a:t>
            </a:r>
          </a:p>
        </p:txBody>
      </p:sp>
      <p:pic>
        <p:nvPicPr>
          <p:cNvPr id="27" name="Picture 26">
            <a:extLst>
              <a:ext uri="{FF2B5EF4-FFF2-40B4-BE49-F238E27FC236}">
                <a16:creationId xmlns:a16="http://schemas.microsoft.com/office/drawing/2014/main" id="{8B9B1530-8A3F-4780-8A80-265DADD859D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47100" y="777912"/>
            <a:ext cx="3912410" cy="2389017"/>
          </a:xfrm>
          <a:prstGeom prst="rect">
            <a:avLst/>
          </a:prstGeom>
        </p:spPr>
      </p:pic>
      <p:sp>
        <p:nvSpPr>
          <p:cNvPr id="29" name="TextBox 28">
            <a:extLst>
              <a:ext uri="{FF2B5EF4-FFF2-40B4-BE49-F238E27FC236}">
                <a16:creationId xmlns:a16="http://schemas.microsoft.com/office/drawing/2014/main" id="{DE8247C7-99AB-4F40-AC3A-DC2E983C1BD9}"/>
              </a:ext>
            </a:extLst>
          </p:cNvPr>
          <p:cNvSpPr txBox="1"/>
          <p:nvPr/>
        </p:nvSpPr>
        <p:spPr>
          <a:xfrm>
            <a:off x="8147100" y="2889930"/>
            <a:ext cx="3912410" cy="276999"/>
          </a:xfrm>
          <a:prstGeom prst="rect">
            <a:avLst/>
          </a:prstGeom>
          <a:solidFill>
            <a:schemeClr val="tx2">
              <a:lumMod val="50000"/>
              <a:alpha val="28000"/>
            </a:schemeClr>
          </a:solidFill>
        </p:spPr>
        <p:txBody>
          <a:bodyPr wrap="square" rtlCol="0">
            <a:spAutoFit/>
          </a:bodyPr>
          <a:lstStyle>
            <a:defPPr>
              <a:defRPr lang="en-US"/>
            </a:defPPr>
            <a:lvl1pPr algn="ctr">
              <a:defRPr sz="1100"/>
            </a:lvl1pPr>
          </a:lstStyle>
          <a:p>
            <a:r>
              <a:rPr lang="en-US" sz="1200" b="1" dirty="0">
                <a:solidFill>
                  <a:schemeClr val="bg1"/>
                </a:solidFill>
              </a:rPr>
              <a:t>Signs of tanker rolledover on the road </a:t>
            </a:r>
          </a:p>
        </p:txBody>
      </p:sp>
      <p:sp>
        <p:nvSpPr>
          <p:cNvPr id="38" name="Rectangle 37">
            <a:extLst>
              <a:ext uri="{FF2B5EF4-FFF2-40B4-BE49-F238E27FC236}">
                <a16:creationId xmlns:a16="http://schemas.microsoft.com/office/drawing/2014/main" id="{D8849CB3-4C91-4A51-9A92-1B603FDD8918}"/>
              </a:ext>
            </a:extLst>
          </p:cNvPr>
          <p:cNvSpPr/>
          <p:nvPr/>
        </p:nvSpPr>
        <p:spPr>
          <a:xfrm>
            <a:off x="8147100" y="772220"/>
            <a:ext cx="362832" cy="191937"/>
          </a:xfrm>
          <a:prstGeom prst="rect">
            <a:avLst/>
          </a:prstGeom>
          <a:solidFill>
            <a:srgbClr val="C0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3</a:t>
            </a:r>
          </a:p>
        </p:txBody>
      </p:sp>
      <p:pic>
        <p:nvPicPr>
          <p:cNvPr id="66" name="Picture 65">
            <a:extLst>
              <a:ext uri="{FF2B5EF4-FFF2-40B4-BE49-F238E27FC236}">
                <a16:creationId xmlns:a16="http://schemas.microsoft.com/office/drawing/2014/main" id="{1664814F-318D-43F7-B8EE-6EA915526B8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410399" y="3528444"/>
            <a:ext cx="3610633" cy="2416197"/>
          </a:xfrm>
          <a:prstGeom prst="rect">
            <a:avLst/>
          </a:prstGeom>
        </p:spPr>
      </p:pic>
      <p:pic>
        <p:nvPicPr>
          <p:cNvPr id="43" name="Picture 42">
            <a:extLst>
              <a:ext uri="{FF2B5EF4-FFF2-40B4-BE49-F238E27FC236}">
                <a16:creationId xmlns:a16="http://schemas.microsoft.com/office/drawing/2014/main" id="{1349DBF8-C7C3-419A-9113-EE99BC6488B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147100" y="3523993"/>
            <a:ext cx="3912410" cy="2420648"/>
          </a:xfrm>
          <a:prstGeom prst="rect">
            <a:avLst/>
          </a:prstGeom>
        </p:spPr>
      </p:pic>
      <p:sp>
        <p:nvSpPr>
          <p:cNvPr id="44" name="Oval 43">
            <a:extLst>
              <a:ext uri="{FF2B5EF4-FFF2-40B4-BE49-F238E27FC236}">
                <a16:creationId xmlns:a16="http://schemas.microsoft.com/office/drawing/2014/main" id="{995D68DE-000C-41E3-874E-CEB330EE6679}"/>
              </a:ext>
            </a:extLst>
          </p:cNvPr>
          <p:cNvSpPr/>
          <p:nvPr/>
        </p:nvSpPr>
        <p:spPr>
          <a:xfrm>
            <a:off x="8829732" y="4217399"/>
            <a:ext cx="704193" cy="567559"/>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A21A8FD0-9777-444E-A855-3E5B560D17EA}"/>
              </a:ext>
            </a:extLst>
          </p:cNvPr>
          <p:cNvSpPr/>
          <p:nvPr/>
        </p:nvSpPr>
        <p:spPr>
          <a:xfrm>
            <a:off x="9578233" y="4632281"/>
            <a:ext cx="704193" cy="567559"/>
          </a:xfrm>
          <a:prstGeom prst="ellipse">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2F8463C0-2B51-4F1A-90BB-8B40F520E890}"/>
              </a:ext>
            </a:extLst>
          </p:cNvPr>
          <p:cNvSpPr txBox="1"/>
          <p:nvPr/>
        </p:nvSpPr>
        <p:spPr>
          <a:xfrm>
            <a:off x="8154108" y="5480816"/>
            <a:ext cx="3905402" cy="461665"/>
          </a:xfrm>
          <a:prstGeom prst="rect">
            <a:avLst/>
          </a:prstGeom>
          <a:solidFill>
            <a:schemeClr val="tx2">
              <a:lumMod val="50000"/>
              <a:alpha val="28000"/>
            </a:schemeClr>
          </a:solidFill>
        </p:spPr>
        <p:txBody>
          <a:bodyPr wrap="square" rtlCol="0">
            <a:spAutoFit/>
          </a:bodyPr>
          <a:lstStyle>
            <a:defPPr>
              <a:defRPr lang="en-US"/>
            </a:defPPr>
            <a:lvl1pPr algn="ctr">
              <a:defRPr sz="1100"/>
            </a:lvl1pPr>
          </a:lstStyle>
          <a:p>
            <a:r>
              <a:rPr lang="en-US" sz="1200" b="1" dirty="0">
                <a:solidFill>
                  <a:schemeClr val="bg1"/>
                </a:solidFill>
              </a:rPr>
              <a:t>The hose disconnected from the tanker valve which lead to spill of around 1m3</a:t>
            </a:r>
          </a:p>
        </p:txBody>
      </p:sp>
      <p:sp>
        <p:nvSpPr>
          <p:cNvPr id="47" name="Rectangle 46">
            <a:extLst>
              <a:ext uri="{FF2B5EF4-FFF2-40B4-BE49-F238E27FC236}">
                <a16:creationId xmlns:a16="http://schemas.microsoft.com/office/drawing/2014/main" id="{6BB95A12-4868-4D53-BA00-ED7C5C441B14}"/>
              </a:ext>
            </a:extLst>
          </p:cNvPr>
          <p:cNvSpPr/>
          <p:nvPr/>
        </p:nvSpPr>
        <p:spPr>
          <a:xfrm>
            <a:off x="8147100" y="3528227"/>
            <a:ext cx="362832" cy="191937"/>
          </a:xfrm>
          <a:prstGeom prst="rect">
            <a:avLst/>
          </a:prstGeom>
          <a:solidFill>
            <a:srgbClr val="C0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6</a:t>
            </a:r>
          </a:p>
        </p:txBody>
      </p:sp>
      <p:sp>
        <p:nvSpPr>
          <p:cNvPr id="48" name="TextBox 47">
            <a:extLst>
              <a:ext uri="{FF2B5EF4-FFF2-40B4-BE49-F238E27FC236}">
                <a16:creationId xmlns:a16="http://schemas.microsoft.com/office/drawing/2014/main" id="{B87641B6-564B-487C-ACC3-B6BE4B399F79}"/>
              </a:ext>
            </a:extLst>
          </p:cNvPr>
          <p:cNvSpPr txBox="1"/>
          <p:nvPr/>
        </p:nvSpPr>
        <p:spPr>
          <a:xfrm>
            <a:off x="4410400" y="5649006"/>
            <a:ext cx="3600888" cy="276999"/>
          </a:xfrm>
          <a:prstGeom prst="rect">
            <a:avLst/>
          </a:prstGeom>
          <a:solidFill>
            <a:schemeClr val="tx2">
              <a:lumMod val="50000"/>
              <a:alpha val="28000"/>
            </a:schemeClr>
          </a:solidFill>
        </p:spPr>
        <p:txBody>
          <a:bodyPr wrap="square" rtlCol="0">
            <a:spAutoFit/>
          </a:bodyPr>
          <a:lstStyle>
            <a:defPPr>
              <a:defRPr lang="en-US"/>
            </a:defPPr>
            <a:lvl1pPr algn="ctr">
              <a:defRPr sz="1100"/>
            </a:lvl1pPr>
          </a:lstStyle>
          <a:p>
            <a:r>
              <a:rPr lang="en-US" sz="1200" b="1" dirty="0">
                <a:solidFill>
                  <a:schemeClr val="bg1"/>
                </a:solidFill>
              </a:rPr>
              <a:t>Primemover condition after rollover</a:t>
            </a:r>
          </a:p>
        </p:txBody>
      </p:sp>
      <p:sp>
        <p:nvSpPr>
          <p:cNvPr id="49" name="Rectangle 48">
            <a:extLst>
              <a:ext uri="{FF2B5EF4-FFF2-40B4-BE49-F238E27FC236}">
                <a16:creationId xmlns:a16="http://schemas.microsoft.com/office/drawing/2014/main" id="{4DD0B370-B97D-4330-9D87-C234D8C38CBE}"/>
              </a:ext>
            </a:extLst>
          </p:cNvPr>
          <p:cNvSpPr/>
          <p:nvPr/>
        </p:nvSpPr>
        <p:spPr>
          <a:xfrm>
            <a:off x="408445" y="3499788"/>
            <a:ext cx="362832" cy="191937"/>
          </a:xfrm>
          <a:prstGeom prst="rect">
            <a:avLst/>
          </a:prstGeom>
          <a:solidFill>
            <a:srgbClr val="C0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4</a:t>
            </a:r>
          </a:p>
        </p:txBody>
      </p:sp>
      <p:sp>
        <p:nvSpPr>
          <p:cNvPr id="28" name="Rectangle 27">
            <a:extLst>
              <a:ext uri="{FF2B5EF4-FFF2-40B4-BE49-F238E27FC236}">
                <a16:creationId xmlns:a16="http://schemas.microsoft.com/office/drawing/2014/main" id="{4DD0B370-B97D-4330-9D87-C234D8C38CBE}"/>
              </a:ext>
            </a:extLst>
          </p:cNvPr>
          <p:cNvSpPr/>
          <p:nvPr/>
        </p:nvSpPr>
        <p:spPr>
          <a:xfrm>
            <a:off x="4410400" y="3524116"/>
            <a:ext cx="362832" cy="191937"/>
          </a:xfrm>
          <a:prstGeom prst="rect">
            <a:avLst/>
          </a:prstGeom>
          <a:solidFill>
            <a:srgbClr val="C0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5</a:t>
            </a:r>
          </a:p>
        </p:txBody>
      </p:sp>
    </p:spTree>
    <p:extLst>
      <p:ext uri="{BB962C8B-B14F-4D97-AF65-F5344CB8AC3E}">
        <p14:creationId xmlns:p14="http://schemas.microsoft.com/office/powerpoint/2010/main" val="1152402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9EBC9E-B814-4FD9-A89C-72FD5B920201}"/>
              </a:ext>
            </a:extLst>
          </p:cNvPr>
          <p:cNvSpPr/>
          <p:nvPr/>
        </p:nvSpPr>
        <p:spPr>
          <a:xfrm>
            <a:off x="389320" y="446378"/>
            <a:ext cx="11537699" cy="400110"/>
          </a:xfrm>
          <a:prstGeom prst="rect">
            <a:avLst/>
          </a:prstGeom>
        </p:spPr>
        <p:txBody>
          <a:bodyPr wrap="square">
            <a:spAutoFit/>
          </a:bodyPr>
          <a:lstStyle/>
          <a:p>
            <a:pPr lvl="0" eaLnBrk="0" fontAlgn="base" hangingPunct="0">
              <a:spcBef>
                <a:spcPct val="0"/>
              </a:spcBef>
              <a:spcAft>
                <a:spcPct val="0"/>
              </a:spcAft>
            </a:pPr>
            <a:r>
              <a:rPr lang="en-US" sz="2000" b="1" dirty="0">
                <a:latin typeface="Calibri" panose="020F0502020204030204" pitchFamily="34" charset="0"/>
                <a:cs typeface="Calibri" panose="020F0502020204030204" pitchFamily="34" charset="0"/>
              </a:rPr>
              <a:t>Photographs, diagrams &amp; sketches:</a:t>
            </a:r>
            <a:endParaRPr lang="en-US" sz="2000" b="1" dirty="0">
              <a:solidFill>
                <a:schemeClr val="accent1"/>
              </a:solidFill>
              <a:latin typeface="Calibri" panose="020F0502020204030204" pitchFamily="34" charset="0"/>
              <a:cs typeface="Calibri" panose="020F0502020204030204" pitchFamily="34" charset="0"/>
            </a:endParaRPr>
          </a:p>
        </p:txBody>
      </p:sp>
      <p:sp>
        <p:nvSpPr>
          <p:cNvPr id="3" name="Footer Placeholder 4">
            <a:extLst>
              <a:ext uri="{FF2B5EF4-FFF2-40B4-BE49-F238E27FC236}">
                <a16:creationId xmlns:a16="http://schemas.microsoft.com/office/drawing/2014/main" id="{E85FFC01-8701-C179-DCA9-FB8AE095176B}"/>
              </a:ext>
            </a:extLst>
          </p:cNvPr>
          <p:cNvSpPr txBox="1">
            <a:spLocks/>
          </p:cNvSpPr>
          <p:nvPr/>
        </p:nvSpPr>
        <p:spPr bwMode="auto">
          <a:xfrm>
            <a:off x="3160835" y="6600092"/>
            <a:ext cx="5870331" cy="2579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a:lstStyle>
          <a:p>
            <a:pPr>
              <a:defRPr/>
            </a:pPr>
            <a:r>
              <a:rPr lang="en-US">
                <a:solidFill>
                  <a:srgbClr val="000000"/>
                </a:solidFill>
                <a:latin typeface="Calibri" panose="020F0502020204030204" pitchFamily="34" charset="0"/>
              </a:rPr>
              <a:t>Confidential - Not to be shared outside of PDO/PDO contractors </a:t>
            </a:r>
          </a:p>
        </p:txBody>
      </p:sp>
      <p:sp>
        <p:nvSpPr>
          <p:cNvPr id="5" name="Rectangle 4">
            <a:extLst>
              <a:ext uri="{FF2B5EF4-FFF2-40B4-BE49-F238E27FC236}">
                <a16:creationId xmlns:a16="http://schemas.microsoft.com/office/drawing/2014/main" id="{4785446D-99A3-DA78-25F5-68F253C0F258}"/>
              </a:ext>
            </a:extLst>
          </p:cNvPr>
          <p:cNvSpPr/>
          <p:nvPr/>
        </p:nvSpPr>
        <p:spPr>
          <a:xfrm>
            <a:off x="204281" y="0"/>
            <a:ext cx="11987719" cy="523220"/>
          </a:xfrm>
          <a:prstGeom prst="rect">
            <a:avLst/>
          </a:prstGeom>
          <a:solidFill>
            <a:srgbClr val="FFC715"/>
          </a:solidFill>
        </p:spPr>
        <p:txBody>
          <a:bodyPr wrap="square">
            <a:spAutoFit/>
          </a:bodyPr>
          <a:lstStyle/>
          <a:p>
            <a:pPr lvl="0" algn="ctr">
              <a:defRPr/>
            </a:pPr>
            <a:r>
              <a:rPr lang="en-GB" sz="2800" b="1" dirty="0">
                <a:solidFill>
                  <a:srgbClr val="00B050"/>
                </a:solidFill>
                <a:latin typeface="Calibri" panose="020F0502020204030204" pitchFamily="34" charset="0"/>
                <a:ea typeface="MS PGothic" pitchFamily="34" charset="-128"/>
                <a:cs typeface="+mj-cs"/>
              </a:rPr>
              <a:t>HiPo#35, PIM # 1170964, 01-October-2024, Halliburton</a:t>
            </a:r>
            <a:endParaRPr lang="en-US" sz="2800" kern="0" dirty="0">
              <a:solidFill>
                <a:srgbClr val="00B050"/>
              </a:solidFill>
              <a:latin typeface="Times New Roman" panose="02020603050405020304" pitchFamily="18" charset="0"/>
              <a:cs typeface="Times New Roman" panose="02020603050405020304" pitchFamily="18" charset="0"/>
            </a:endParaRPr>
          </a:p>
        </p:txBody>
      </p:sp>
      <p:pic>
        <p:nvPicPr>
          <p:cNvPr id="32" name="Picture 31">
            <a:extLst>
              <a:ext uri="{FF2B5EF4-FFF2-40B4-BE49-F238E27FC236}">
                <a16:creationId xmlns:a16="http://schemas.microsoft.com/office/drawing/2014/main" id="{BB7EDC72-CE93-4867-9693-35A7FD1BA19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09912" y="860492"/>
            <a:ext cx="5187471" cy="2642433"/>
          </a:xfrm>
          <a:prstGeom prst="rect">
            <a:avLst/>
          </a:prstGeom>
        </p:spPr>
      </p:pic>
      <p:sp>
        <p:nvSpPr>
          <p:cNvPr id="33" name="TextBox 32">
            <a:extLst>
              <a:ext uri="{FF2B5EF4-FFF2-40B4-BE49-F238E27FC236}">
                <a16:creationId xmlns:a16="http://schemas.microsoft.com/office/drawing/2014/main" id="{209D18E3-B33D-462C-AD36-126C06165A82}"/>
              </a:ext>
            </a:extLst>
          </p:cNvPr>
          <p:cNvSpPr txBox="1"/>
          <p:nvPr/>
        </p:nvSpPr>
        <p:spPr>
          <a:xfrm>
            <a:off x="5909912" y="3174650"/>
            <a:ext cx="5187471" cy="277001"/>
          </a:xfrm>
          <a:prstGeom prst="rect">
            <a:avLst/>
          </a:prstGeom>
          <a:solidFill>
            <a:schemeClr val="tx2">
              <a:lumMod val="50000"/>
              <a:alpha val="28000"/>
            </a:schemeClr>
          </a:solidFill>
        </p:spPr>
        <p:txBody>
          <a:bodyPr wrap="square" rtlCol="0">
            <a:spAutoFit/>
          </a:bodyPr>
          <a:lstStyle>
            <a:defPPr>
              <a:defRPr lang="en-US"/>
            </a:defPPr>
            <a:lvl1pPr algn="ctr">
              <a:defRPr sz="1100"/>
            </a:lvl1pPr>
          </a:lstStyle>
          <a:p>
            <a:r>
              <a:rPr lang="en-US" sz="1200" b="1" dirty="0">
                <a:solidFill>
                  <a:schemeClr val="bg1"/>
                </a:solidFill>
              </a:rPr>
              <a:t>WBM spill at the side of the road</a:t>
            </a:r>
          </a:p>
        </p:txBody>
      </p:sp>
      <p:pic>
        <p:nvPicPr>
          <p:cNvPr id="9" name="Picture 8">
            <a:extLst>
              <a:ext uri="{FF2B5EF4-FFF2-40B4-BE49-F238E27FC236}">
                <a16:creationId xmlns:a16="http://schemas.microsoft.com/office/drawing/2014/main" id="{10764DFF-32B2-4F84-9DF7-775C65298C7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7484" y="888921"/>
            <a:ext cx="4505404" cy="2600000"/>
          </a:xfrm>
          <a:prstGeom prst="rect">
            <a:avLst/>
          </a:prstGeom>
        </p:spPr>
      </p:pic>
      <p:pic>
        <p:nvPicPr>
          <p:cNvPr id="40" name="Picture 39">
            <a:extLst>
              <a:ext uri="{FF2B5EF4-FFF2-40B4-BE49-F238E27FC236}">
                <a16:creationId xmlns:a16="http://schemas.microsoft.com/office/drawing/2014/main" id="{3C866668-5389-415A-93C2-890CDEEEA70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7483" y="3584173"/>
            <a:ext cx="4505403" cy="2482378"/>
          </a:xfrm>
          <a:prstGeom prst="rect">
            <a:avLst/>
          </a:prstGeom>
        </p:spPr>
      </p:pic>
      <p:sp>
        <p:nvSpPr>
          <p:cNvPr id="41" name="Rectangle 40">
            <a:extLst>
              <a:ext uri="{FF2B5EF4-FFF2-40B4-BE49-F238E27FC236}">
                <a16:creationId xmlns:a16="http://schemas.microsoft.com/office/drawing/2014/main" id="{E0B95D8C-187C-46E0-B04C-F19BEAADBD9E}"/>
              </a:ext>
            </a:extLst>
          </p:cNvPr>
          <p:cNvSpPr/>
          <p:nvPr/>
        </p:nvSpPr>
        <p:spPr>
          <a:xfrm>
            <a:off x="557483" y="879579"/>
            <a:ext cx="362832" cy="191937"/>
          </a:xfrm>
          <a:prstGeom prst="rect">
            <a:avLst/>
          </a:prstGeom>
          <a:solidFill>
            <a:srgbClr val="C0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7</a:t>
            </a:r>
          </a:p>
        </p:txBody>
      </p:sp>
      <p:sp>
        <p:nvSpPr>
          <p:cNvPr id="42" name="TextBox 41">
            <a:extLst>
              <a:ext uri="{FF2B5EF4-FFF2-40B4-BE49-F238E27FC236}">
                <a16:creationId xmlns:a16="http://schemas.microsoft.com/office/drawing/2014/main" id="{DCE659E8-FD90-40FE-9596-81CBDAB4EF1C}"/>
              </a:ext>
            </a:extLst>
          </p:cNvPr>
          <p:cNvSpPr txBox="1"/>
          <p:nvPr/>
        </p:nvSpPr>
        <p:spPr>
          <a:xfrm>
            <a:off x="1002680" y="5789552"/>
            <a:ext cx="3089605" cy="276999"/>
          </a:xfrm>
          <a:prstGeom prst="rect">
            <a:avLst/>
          </a:prstGeom>
          <a:solidFill>
            <a:schemeClr val="tx2">
              <a:lumMod val="50000"/>
              <a:alpha val="28000"/>
            </a:schemeClr>
          </a:solidFill>
        </p:spPr>
        <p:txBody>
          <a:bodyPr wrap="square" rtlCol="0">
            <a:spAutoFit/>
          </a:bodyPr>
          <a:lstStyle>
            <a:defPPr>
              <a:defRPr lang="en-US"/>
            </a:defPPr>
            <a:lvl1pPr algn="ctr">
              <a:defRPr sz="1100"/>
            </a:lvl1pPr>
          </a:lstStyle>
          <a:p>
            <a:r>
              <a:rPr lang="en-US" sz="1200" b="1" dirty="0">
                <a:solidFill>
                  <a:schemeClr val="bg1"/>
                </a:solidFill>
              </a:rPr>
              <a:t>Primemover after recovery </a:t>
            </a:r>
          </a:p>
        </p:txBody>
      </p:sp>
      <p:sp>
        <p:nvSpPr>
          <p:cNvPr id="43" name="TextBox 42">
            <a:extLst>
              <a:ext uri="{FF2B5EF4-FFF2-40B4-BE49-F238E27FC236}">
                <a16:creationId xmlns:a16="http://schemas.microsoft.com/office/drawing/2014/main" id="{FA4B3BDF-753D-4073-92C9-EA2D8EA6F0BB}"/>
              </a:ext>
            </a:extLst>
          </p:cNvPr>
          <p:cNvSpPr txBox="1"/>
          <p:nvPr/>
        </p:nvSpPr>
        <p:spPr>
          <a:xfrm>
            <a:off x="557483" y="3174650"/>
            <a:ext cx="4268062" cy="281437"/>
          </a:xfrm>
          <a:prstGeom prst="rect">
            <a:avLst/>
          </a:prstGeom>
          <a:solidFill>
            <a:schemeClr val="tx2">
              <a:lumMod val="50000"/>
              <a:alpha val="28000"/>
            </a:schemeClr>
          </a:solidFill>
        </p:spPr>
        <p:txBody>
          <a:bodyPr wrap="square" rtlCol="0">
            <a:spAutoFit/>
          </a:bodyPr>
          <a:lstStyle>
            <a:defPPr>
              <a:defRPr lang="en-US"/>
            </a:defPPr>
            <a:lvl1pPr algn="ctr">
              <a:defRPr sz="1100"/>
            </a:lvl1pPr>
          </a:lstStyle>
          <a:p>
            <a:r>
              <a:rPr lang="en-US" sz="1200" b="1" dirty="0">
                <a:solidFill>
                  <a:schemeClr val="bg1"/>
                </a:solidFill>
              </a:rPr>
              <a:t>Tanker position after rollover </a:t>
            </a:r>
          </a:p>
        </p:txBody>
      </p:sp>
      <p:sp>
        <p:nvSpPr>
          <p:cNvPr id="44" name="Rectangle 43">
            <a:extLst>
              <a:ext uri="{FF2B5EF4-FFF2-40B4-BE49-F238E27FC236}">
                <a16:creationId xmlns:a16="http://schemas.microsoft.com/office/drawing/2014/main" id="{227F2E4E-635C-42B0-8DE0-805FF082CAA4}"/>
              </a:ext>
            </a:extLst>
          </p:cNvPr>
          <p:cNvSpPr/>
          <p:nvPr/>
        </p:nvSpPr>
        <p:spPr>
          <a:xfrm>
            <a:off x="5909912" y="879579"/>
            <a:ext cx="362832" cy="191937"/>
          </a:xfrm>
          <a:prstGeom prst="rect">
            <a:avLst/>
          </a:prstGeom>
          <a:solidFill>
            <a:srgbClr val="C0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8</a:t>
            </a:r>
          </a:p>
        </p:txBody>
      </p:sp>
      <p:sp>
        <p:nvSpPr>
          <p:cNvPr id="45" name="Rectangle 44">
            <a:extLst>
              <a:ext uri="{FF2B5EF4-FFF2-40B4-BE49-F238E27FC236}">
                <a16:creationId xmlns:a16="http://schemas.microsoft.com/office/drawing/2014/main" id="{4B31E717-7890-4D08-9018-E9ED3074B1C1}"/>
              </a:ext>
            </a:extLst>
          </p:cNvPr>
          <p:cNvSpPr/>
          <p:nvPr/>
        </p:nvSpPr>
        <p:spPr>
          <a:xfrm>
            <a:off x="555237" y="3584173"/>
            <a:ext cx="362832" cy="191937"/>
          </a:xfrm>
          <a:prstGeom prst="rect">
            <a:avLst/>
          </a:prstGeom>
          <a:solidFill>
            <a:srgbClr val="C0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9</a:t>
            </a:r>
          </a:p>
        </p:txBody>
      </p:sp>
      <p:pic>
        <p:nvPicPr>
          <p:cNvPr id="12" name="Picture 11">
            <a:extLst>
              <a:ext uri="{FF2B5EF4-FFF2-40B4-BE49-F238E27FC236}">
                <a16:creationId xmlns:a16="http://schemas.microsoft.com/office/drawing/2014/main" id="{A0E3CA02-06E2-4194-87F5-D7479E921AA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909912" y="3584173"/>
            <a:ext cx="5187471" cy="2482378"/>
          </a:xfrm>
          <a:prstGeom prst="rect">
            <a:avLst/>
          </a:prstGeom>
        </p:spPr>
      </p:pic>
      <p:sp>
        <p:nvSpPr>
          <p:cNvPr id="46" name="TextBox 45">
            <a:extLst>
              <a:ext uri="{FF2B5EF4-FFF2-40B4-BE49-F238E27FC236}">
                <a16:creationId xmlns:a16="http://schemas.microsoft.com/office/drawing/2014/main" id="{BF21FCC1-21DC-4CC7-A32F-B720D8A02E0B}"/>
              </a:ext>
            </a:extLst>
          </p:cNvPr>
          <p:cNvSpPr txBox="1"/>
          <p:nvPr/>
        </p:nvSpPr>
        <p:spPr>
          <a:xfrm>
            <a:off x="5909912" y="5765810"/>
            <a:ext cx="5187471" cy="276999"/>
          </a:xfrm>
          <a:prstGeom prst="rect">
            <a:avLst/>
          </a:prstGeom>
          <a:solidFill>
            <a:schemeClr val="tx2">
              <a:lumMod val="50000"/>
              <a:alpha val="28000"/>
            </a:schemeClr>
          </a:solidFill>
        </p:spPr>
        <p:txBody>
          <a:bodyPr wrap="square" rtlCol="0">
            <a:spAutoFit/>
          </a:bodyPr>
          <a:lstStyle>
            <a:defPPr>
              <a:defRPr lang="en-US"/>
            </a:defPPr>
            <a:lvl1pPr algn="ctr">
              <a:defRPr sz="1100"/>
            </a:lvl1pPr>
          </a:lstStyle>
          <a:p>
            <a:r>
              <a:rPr lang="en-US" sz="1200" b="1" dirty="0">
                <a:solidFill>
                  <a:schemeClr val="bg1"/>
                </a:solidFill>
              </a:rPr>
              <a:t>Primemover right side damage </a:t>
            </a:r>
          </a:p>
        </p:txBody>
      </p:sp>
      <p:sp>
        <p:nvSpPr>
          <p:cNvPr id="47" name="Rectangle 46">
            <a:extLst>
              <a:ext uri="{FF2B5EF4-FFF2-40B4-BE49-F238E27FC236}">
                <a16:creationId xmlns:a16="http://schemas.microsoft.com/office/drawing/2014/main" id="{4CD1141A-C334-4EFA-9A6F-4C7374D46334}"/>
              </a:ext>
            </a:extLst>
          </p:cNvPr>
          <p:cNvSpPr/>
          <p:nvPr/>
        </p:nvSpPr>
        <p:spPr>
          <a:xfrm>
            <a:off x="5909912" y="3584173"/>
            <a:ext cx="362832" cy="191937"/>
          </a:xfrm>
          <a:prstGeom prst="rect">
            <a:avLst/>
          </a:prstGeom>
          <a:solidFill>
            <a:srgbClr val="C0000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10</a:t>
            </a:r>
          </a:p>
        </p:txBody>
      </p:sp>
    </p:spTree>
    <p:extLst>
      <p:ext uri="{BB962C8B-B14F-4D97-AF65-F5344CB8AC3E}">
        <p14:creationId xmlns:p14="http://schemas.microsoft.com/office/powerpoint/2010/main" val="3836295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9EBC9E-B814-4FD9-A89C-72FD5B920201}"/>
              </a:ext>
            </a:extLst>
          </p:cNvPr>
          <p:cNvSpPr/>
          <p:nvPr/>
        </p:nvSpPr>
        <p:spPr>
          <a:xfrm>
            <a:off x="389322" y="620846"/>
            <a:ext cx="11537699" cy="400110"/>
          </a:xfrm>
          <a:prstGeom prst="rect">
            <a:avLst/>
          </a:prstGeom>
        </p:spPr>
        <p:txBody>
          <a:bodyPr wrap="square">
            <a:spAutoFit/>
          </a:bodyPr>
          <a:lstStyle/>
          <a:p>
            <a:pPr lvl="0" eaLnBrk="0" fontAlgn="base" hangingPunct="0">
              <a:spcBef>
                <a:spcPct val="0"/>
              </a:spcBef>
              <a:spcAft>
                <a:spcPct val="0"/>
              </a:spcAft>
            </a:pPr>
            <a:r>
              <a:rPr lang="en-US" sz="2000" b="1" dirty="0">
                <a:latin typeface="Calibri" panose="020F0502020204030204" pitchFamily="34" charset="0"/>
                <a:cs typeface="Calibri" panose="020F0502020204030204" pitchFamily="34" charset="0"/>
              </a:rPr>
              <a:t>Photographs, diagrams &amp; sketches:</a:t>
            </a:r>
            <a:endParaRPr lang="en-US" sz="2000" b="1" dirty="0">
              <a:solidFill>
                <a:schemeClr val="accent1"/>
              </a:solidFill>
              <a:latin typeface="Calibri" panose="020F0502020204030204" pitchFamily="34" charset="0"/>
              <a:cs typeface="Calibri" panose="020F0502020204030204" pitchFamily="34" charset="0"/>
            </a:endParaRPr>
          </a:p>
        </p:txBody>
      </p:sp>
      <p:sp>
        <p:nvSpPr>
          <p:cNvPr id="3" name="Footer Placeholder 4">
            <a:extLst>
              <a:ext uri="{FF2B5EF4-FFF2-40B4-BE49-F238E27FC236}">
                <a16:creationId xmlns:a16="http://schemas.microsoft.com/office/drawing/2014/main" id="{E85FFC01-8701-C179-DCA9-FB8AE095176B}"/>
              </a:ext>
            </a:extLst>
          </p:cNvPr>
          <p:cNvSpPr txBox="1">
            <a:spLocks/>
          </p:cNvSpPr>
          <p:nvPr/>
        </p:nvSpPr>
        <p:spPr bwMode="auto">
          <a:xfrm>
            <a:off x="3160835" y="6600092"/>
            <a:ext cx="5870331" cy="2579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a:lstStyle>
          <a:p>
            <a:pPr>
              <a:defRPr/>
            </a:pPr>
            <a:r>
              <a:rPr lang="en-US">
                <a:solidFill>
                  <a:srgbClr val="000000"/>
                </a:solidFill>
                <a:latin typeface="Calibri" panose="020F0502020204030204" pitchFamily="34" charset="0"/>
              </a:rPr>
              <a:t>Confidential - Not to be shared outside of PDO/PDO contractors </a:t>
            </a:r>
          </a:p>
        </p:txBody>
      </p:sp>
      <p:sp>
        <p:nvSpPr>
          <p:cNvPr id="5" name="Rectangle 4">
            <a:extLst>
              <a:ext uri="{FF2B5EF4-FFF2-40B4-BE49-F238E27FC236}">
                <a16:creationId xmlns:a16="http://schemas.microsoft.com/office/drawing/2014/main" id="{4785446D-99A3-DA78-25F5-68F253C0F258}"/>
              </a:ext>
            </a:extLst>
          </p:cNvPr>
          <p:cNvSpPr/>
          <p:nvPr/>
        </p:nvSpPr>
        <p:spPr>
          <a:xfrm>
            <a:off x="204281" y="0"/>
            <a:ext cx="11987719" cy="523220"/>
          </a:xfrm>
          <a:prstGeom prst="rect">
            <a:avLst/>
          </a:prstGeom>
          <a:solidFill>
            <a:srgbClr val="FFC715"/>
          </a:solidFill>
        </p:spPr>
        <p:txBody>
          <a:bodyPr wrap="square">
            <a:spAutoFit/>
          </a:bodyPr>
          <a:lstStyle/>
          <a:p>
            <a:pPr lvl="0" algn="ctr">
              <a:defRPr/>
            </a:pPr>
            <a:r>
              <a:rPr lang="en-GB" sz="2800" b="1" dirty="0">
                <a:solidFill>
                  <a:srgbClr val="00B050"/>
                </a:solidFill>
                <a:latin typeface="Calibri" panose="020F0502020204030204" pitchFamily="34" charset="0"/>
                <a:ea typeface="MS PGothic" pitchFamily="34" charset="-128"/>
                <a:cs typeface="+mj-cs"/>
              </a:rPr>
              <a:t>HiPo#35, PIM # 1170964, 01-October-2024, Halliburton</a:t>
            </a:r>
            <a:endParaRPr lang="en-US" sz="2800" kern="0" dirty="0">
              <a:solidFill>
                <a:srgbClr val="00B050"/>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FBC448BC-27A7-43C7-A7BB-ABE4B7C4780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5774" y="1190926"/>
            <a:ext cx="11441247" cy="4669936"/>
          </a:xfrm>
          <a:prstGeom prst="rect">
            <a:avLst/>
          </a:prstGeom>
        </p:spPr>
      </p:pic>
      <p:sp>
        <p:nvSpPr>
          <p:cNvPr id="2" name="Rectangle 1">
            <a:extLst>
              <a:ext uri="{FF2B5EF4-FFF2-40B4-BE49-F238E27FC236}">
                <a16:creationId xmlns:a16="http://schemas.microsoft.com/office/drawing/2014/main" id="{82A31705-2878-407D-BCB7-E4A651A32865}"/>
              </a:ext>
            </a:extLst>
          </p:cNvPr>
          <p:cNvSpPr/>
          <p:nvPr/>
        </p:nvSpPr>
        <p:spPr>
          <a:xfrm>
            <a:off x="6831567" y="2124172"/>
            <a:ext cx="349624" cy="215153"/>
          </a:xfrm>
          <a:prstGeom prst="rect">
            <a:avLst/>
          </a:prstGeom>
          <a:solidFill>
            <a:schemeClr val="bg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Arrow Connector 6">
            <a:extLst>
              <a:ext uri="{FF2B5EF4-FFF2-40B4-BE49-F238E27FC236}">
                <a16:creationId xmlns:a16="http://schemas.microsoft.com/office/drawing/2014/main" id="{069C763E-A8D6-4D87-A06F-80B53DF33498}"/>
              </a:ext>
            </a:extLst>
          </p:cNvPr>
          <p:cNvCxnSpPr>
            <a:cxnSpLocks/>
          </p:cNvCxnSpPr>
          <p:nvPr/>
        </p:nvCxnSpPr>
        <p:spPr>
          <a:xfrm>
            <a:off x="5665694" y="1837765"/>
            <a:ext cx="1165873" cy="2864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1C038354-DE2B-4F9A-8294-7BFA2C5794EC}"/>
              </a:ext>
            </a:extLst>
          </p:cNvPr>
          <p:cNvSpPr/>
          <p:nvPr/>
        </p:nvSpPr>
        <p:spPr>
          <a:xfrm>
            <a:off x="4392706" y="1694562"/>
            <a:ext cx="1272988" cy="429610"/>
          </a:xfrm>
          <a:prstGeom prst="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Driver fall a sleep</a:t>
            </a:r>
          </a:p>
          <a:p>
            <a:pPr algn="ctr"/>
            <a:r>
              <a:rPr lang="en-US" sz="900" dirty="0">
                <a:solidFill>
                  <a:schemeClr val="tx1"/>
                </a:solidFill>
              </a:rPr>
              <a:t>Tanker speed 71KM/H</a:t>
            </a:r>
          </a:p>
        </p:txBody>
      </p:sp>
      <p:sp>
        <p:nvSpPr>
          <p:cNvPr id="12" name="Rectangle 11">
            <a:extLst>
              <a:ext uri="{FF2B5EF4-FFF2-40B4-BE49-F238E27FC236}">
                <a16:creationId xmlns:a16="http://schemas.microsoft.com/office/drawing/2014/main" id="{7092AF78-6A8E-4797-A389-1F379368E8ED}"/>
              </a:ext>
            </a:extLst>
          </p:cNvPr>
          <p:cNvSpPr/>
          <p:nvPr/>
        </p:nvSpPr>
        <p:spPr>
          <a:xfrm>
            <a:off x="7826189" y="2267375"/>
            <a:ext cx="1272988" cy="429610"/>
          </a:xfrm>
          <a:prstGeom prst="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Harsh braking  speed dropped 51 KM/H</a:t>
            </a:r>
          </a:p>
        </p:txBody>
      </p:sp>
      <p:cxnSp>
        <p:nvCxnSpPr>
          <p:cNvPr id="13" name="Straight Arrow Connector 12">
            <a:extLst>
              <a:ext uri="{FF2B5EF4-FFF2-40B4-BE49-F238E27FC236}">
                <a16:creationId xmlns:a16="http://schemas.microsoft.com/office/drawing/2014/main" id="{9121E852-6F94-4635-A8D1-97B5D5E41BE8}"/>
              </a:ext>
            </a:extLst>
          </p:cNvPr>
          <p:cNvCxnSpPr>
            <a:cxnSpLocks/>
          </p:cNvCxnSpPr>
          <p:nvPr/>
        </p:nvCxnSpPr>
        <p:spPr>
          <a:xfrm flipH="1">
            <a:off x="7252447" y="2509295"/>
            <a:ext cx="56972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7AD16AFF-BF11-4CE2-89D1-5F5AFFF0DC76}"/>
              </a:ext>
            </a:extLst>
          </p:cNvPr>
          <p:cNvSpPr/>
          <p:nvPr/>
        </p:nvSpPr>
        <p:spPr>
          <a:xfrm>
            <a:off x="7239463" y="4048598"/>
            <a:ext cx="2088776" cy="429609"/>
          </a:xfrm>
          <a:prstGeom prst="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tx1"/>
              </a:solidFill>
            </a:endParaRPr>
          </a:p>
        </p:txBody>
      </p:sp>
      <p:sp>
        <p:nvSpPr>
          <p:cNvPr id="14" name="TextBox 13">
            <a:extLst>
              <a:ext uri="{FF2B5EF4-FFF2-40B4-BE49-F238E27FC236}">
                <a16:creationId xmlns:a16="http://schemas.microsoft.com/office/drawing/2014/main" id="{7A31621B-EFFE-4B8F-AAA1-7ED0B1C7B33F}"/>
              </a:ext>
            </a:extLst>
          </p:cNvPr>
          <p:cNvSpPr txBox="1"/>
          <p:nvPr/>
        </p:nvSpPr>
        <p:spPr>
          <a:xfrm>
            <a:off x="485774" y="5868373"/>
            <a:ext cx="3403646" cy="400110"/>
          </a:xfrm>
          <a:prstGeom prst="rect">
            <a:avLst/>
          </a:prstGeom>
          <a:noFill/>
          <a:ln>
            <a:solidFill>
              <a:schemeClr val="accent1"/>
            </a:solidFill>
          </a:ln>
        </p:spPr>
        <p:txBody>
          <a:bodyPr wrap="square" rtlCol="0">
            <a:spAutoFit/>
          </a:bodyPr>
          <a:lstStyle/>
          <a:p>
            <a:pPr>
              <a:defRPr/>
            </a:pPr>
            <a:r>
              <a:rPr lang="en-GB" sz="1000" b="1" dirty="0">
                <a:solidFill>
                  <a:srgbClr val="000000"/>
                </a:solidFill>
                <a:latin typeface="Calibri" panose="020F0502020204030204" pitchFamily="34" charset="0"/>
                <a:ea typeface="Calibri" panose="020F0502020204030204" pitchFamily="34" charset="0"/>
              </a:rPr>
              <a:t>*The speed limit for this road is 80 KM/H for heavy vehicles</a:t>
            </a:r>
          </a:p>
          <a:p>
            <a:pPr>
              <a:defRPr/>
            </a:pPr>
            <a:r>
              <a:rPr kumimoji="0" lang="en-GB" sz="1000" b="1" i="0" u="none" strike="noStrike" kern="1200" cap="none" spc="0" normalizeH="0" baseline="0" noProof="0" dirty="0">
                <a:ln>
                  <a:noFill/>
                </a:ln>
                <a:solidFill>
                  <a:srgbClr val="000000"/>
                </a:solidFill>
                <a:effectLst/>
                <a:uLnTx/>
                <a:uFillTx/>
                <a:latin typeface="Calibri" panose="020F0502020204030204" pitchFamily="34" charset="0"/>
                <a:cs typeface="+mn-cs"/>
              </a:rPr>
              <a:t>*The</a:t>
            </a:r>
            <a:r>
              <a:rPr kumimoji="0" lang="en-GB" sz="1000" b="1" i="0" u="none" strike="noStrike" kern="1200" cap="none" spc="0" normalizeH="0" noProof="0" dirty="0">
                <a:ln>
                  <a:noFill/>
                </a:ln>
                <a:solidFill>
                  <a:srgbClr val="000000"/>
                </a:solidFill>
                <a:effectLst/>
                <a:uLnTx/>
                <a:uFillTx/>
                <a:latin typeface="Calibri" panose="020F0502020204030204" pitchFamily="34" charset="0"/>
                <a:cs typeface="+mn-cs"/>
              </a:rPr>
              <a:t> driver was at speed of 71 KM/H</a:t>
            </a:r>
            <a:endParaRPr kumimoji="0" lang="en-US" sz="10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281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B3FFB2F4-B733-47B9-9DF7-C4B66DE65340}"/>
              </a:ext>
            </a:extLst>
          </p:cNvPr>
          <p:cNvGraphicFramePr>
            <a:graphicFrameLocks noGrp="1"/>
          </p:cNvGraphicFramePr>
          <p:nvPr>
            <p:extLst>
              <p:ext uri="{D42A27DB-BD31-4B8C-83A1-F6EECF244321}">
                <p14:modId xmlns:p14="http://schemas.microsoft.com/office/powerpoint/2010/main" val="3871918569"/>
              </p:ext>
            </p:extLst>
          </p:nvPr>
        </p:nvGraphicFramePr>
        <p:xfrm>
          <a:off x="326571" y="461665"/>
          <a:ext cx="11299904" cy="6216832"/>
        </p:xfrm>
        <a:graphic>
          <a:graphicData uri="http://schemas.openxmlformats.org/drawingml/2006/table">
            <a:tbl>
              <a:tblPr firstRow="1" bandRow="1">
                <a:tableStyleId>{93296810-A885-4BE3-A3E7-6D5BEEA58F35}</a:tableStyleId>
              </a:tblPr>
              <a:tblGrid>
                <a:gridCol w="561279">
                  <a:extLst>
                    <a:ext uri="{9D8B030D-6E8A-4147-A177-3AD203B41FA5}">
                      <a16:colId xmlns:a16="http://schemas.microsoft.com/office/drawing/2014/main" val="20000"/>
                    </a:ext>
                  </a:extLst>
                </a:gridCol>
                <a:gridCol w="1182029">
                  <a:extLst>
                    <a:ext uri="{9D8B030D-6E8A-4147-A177-3AD203B41FA5}">
                      <a16:colId xmlns:a16="http://schemas.microsoft.com/office/drawing/2014/main" val="20001"/>
                    </a:ext>
                  </a:extLst>
                </a:gridCol>
                <a:gridCol w="847493">
                  <a:extLst>
                    <a:ext uri="{9D8B030D-6E8A-4147-A177-3AD203B41FA5}">
                      <a16:colId xmlns:a16="http://schemas.microsoft.com/office/drawing/2014/main" val="20002"/>
                    </a:ext>
                  </a:extLst>
                </a:gridCol>
                <a:gridCol w="8709103">
                  <a:extLst>
                    <a:ext uri="{9D8B030D-6E8A-4147-A177-3AD203B41FA5}">
                      <a16:colId xmlns:a16="http://schemas.microsoft.com/office/drawing/2014/main" val="20003"/>
                    </a:ext>
                  </a:extLst>
                </a:gridCol>
              </a:tblGrid>
              <a:tr h="363259">
                <a:tc gridSpan="4">
                  <a:txBody>
                    <a:bodyPr/>
                    <a:lstStyle/>
                    <a:p>
                      <a:pPr algn="l"/>
                      <a:r>
                        <a:rPr lang="en-GB" sz="1800" dirty="0">
                          <a:solidFill>
                            <a:schemeClr val="bg1"/>
                          </a:solidFill>
                          <a:latin typeface="Calibri" panose="020F0502020204030204" pitchFamily="34" charset="0"/>
                        </a:rPr>
                        <a:t>Sequence Of Events</a:t>
                      </a:r>
                    </a:p>
                  </a:txBody>
                  <a:tcPr/>
                </a:tc>
                <a:tc hMerge="1">
                  <a:txBody>
                    <a:bodyPr/>
                    <a:lstStyle/>
                    <a:p>
                      <a:pPr algn="ctr"/>
                      <a:endParaRPr lang="en-GB" sz="1400">
                        <a:solidFill>
                          <a:schemeClr val="bg1"/>
                        </a:solidFill>
                        <a:latin typeface="Calibri" panose="020F0502020204030204" pitchFamily="34" charset="0"/>
                      </a:endParaRPr>
                    </a:p>
                  </a:txBody>
                  <a:tcPr/>
                </a:tc>
                <a:tc hMerge="1">
                  <a:txBody>
                    <a:bodyPr/>
                    <a:lstStyle/>
                    <a:p>
                      <a:pPr algn="ctr"/>
                      <a:endParaRPr lang="en-GB" sz="1400">
                        <a:solidFill>
                          <a:schemeClr val="bg1"/>
                        </a:solidFill>
                        <a:latin typeface="Calibri" panose="020F0502020204030204" pitchFamily="34" charset="0"/>
                      </a:endParaRPr>
                    </a:p>
                  </a:txBody>
                  <a:tcPr/>
                </a:tc>
                <a:tc hMerge="1">
                  <a:txBody>
                    <a:bodyPr/>
                    <a:lstStyle/>
                    <a:p>
                      <a:pPr algn="l"/>
                      <a:endParaRPr lang="en-GB" sz="1400">
                        <a:solidFill>
                          <a:schemeClr val="bg1"/>
                        </a:solidFill>
                        <a:latin typeface="Calibri" panose="020F0502020204030204" pitchFamily="34" charset="0"/>
                      </a:endParaRPr>
                    </a:p>
                  </a:txBody>
                  <a:tcPr/>
                </a:tc>
                <a:extLst>
                  <a:ext uri="{0D108BD9-81ED-4DB2-BD59-A6C34878D82A}">
                    <a16:rowId xmlns:a16="http://schemas.microsoft.com/office/drawing/2014/main" val="332890414"/>
                  </a:ext>
                </a:extLst>
              </a:tr>
              <a:tr h="330800">
                <a:tc>
                  <a:txBody>
                    <a:bodyPr/>
                    <a:lstStyle/>
                    <a:p>
                      <a:pPr algn="ctr"/>
                      <a:r>
                        <a:rPr lang="en-GB" sz="1400" b="1"/>
                        <a:t>No.</a:t>
                      </a:r>
                      <a:endParaRPr lang="en-GB" sz="1400" b="1">
                        <a:solidFill>
                          <a:schemeClr val="bg1"/>
                        </a:solidFill>
                        <a:latin typeface="Calibri" panose="020F0502020204030204" pitchFamily="34" charset="0"/>
                      </a:endParaRPr>
                    </a:p>
                  </a:txBody>
                  <a:tcPr/>
                </a:tc>
                <a:tc>
                  <a:txBody>
                    <a:bodyPr/>
                    <a:lstStyle/>
                    <a:p>
                      <a:pPr algn="ctr"/>
                      <a:r>
                        <a:rPr lang="en-GB" sz="1400" b="1"/>
                        <a:t>Date</a:t>
                      </a:r>
                      <a:endParaRPr lang="en-GB" sz="1400" b="1">
                        <a:solidFill>
                          <a:schemeClr val="bg1"/>
                        </a:solidFill>
                        <a:latin typeface="Calibri" panose="020F0502020204030204" pitchFamily="34" charset="0"/>
                      </a:endParaRPr>
                    </a:p>
                  </a:txBody>
                  <a:tcPr/>
                </a:tc>
                <a:tc>
                  <a:txBody>
                    <a:bodyPr/>
                    <a:lstStyle/>
                    <a:p>
                      <a:pPr algn="ctr"/>
                      <a:r>
                        <a:rPr lang="en-GB" sz="1400" b="1"/>
                        <a:t>Time</a:t>
                      </a:r>
                      <a:endParaRPr lang="en-GB" sz="1400" b="1">
                        <a:solidFill>
                          <a:schemeClr val="bg1"/>
                        </a:solidFill>
                        <a:latin typeface="Calibri" panose="020F0502020204030204" pitchFamily="34" charset="0"/>
                      </a:endParaRPr>
                    </a:p>
                  </a:txBody>
                  <a:tcPr/>
                </a:tc>
                <a:tc>
                  <a:txBody>
                    <a:bodyPr/>
                    <a:lstStyle/>
                    <a:p>
                      <a:pPr algn="l"/>
                      <a:r>
                        <a:rPr lang="en-GB" sz="1400" b="1"/>
                        <a:t>Description of Event</a:t>
                      </a:r>
                      <a:endParaRPr lang="en-GB" sz="1400" b="1">
                        <a:solidFill>
                          <a:schemeClr val="bg1"/>
                        </a:solidFill>
                        <a:latin typeface="Calibri" panose="020F0502020204030204" pitchFamily="34" charset="0"/>
                      </a:endParaRPr>
                    </a:p>
                  </a:txBody>
                  <a:tcPr/>
                </a:tc>
                <a:extLst>
                  <a:ext uri="{0D108BD9-81ED-4DB2-BD59-A6C34878D82A}">
                    <a16:rowId xmlns:a16="http://schemas.microsoft.com/office/drawing/2014/main" val="10000"/>
                  </a:ext>
                </a:extLst>
              </a:tr>
              <a:tr h="302716">
                <a:tc>
                  <a:txBody>
                    <a:bodyPr/>
                    <a:lstStyle/>
                    <a:p>
                      <a:pPr algn="ctr"/>
                      <a:r>
                        <a:rPr lang="en-GB" sz="1400" dirty="0">
                          <a:latin typeface="Calibri" panose="020F0502020204030204" pitchFamily="34" charset="0"/>
                        </a:rPr>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latin typeface="Calibri" panose="020F0502020204030204" pitchFamily="34" charset="0"/>
                        </a:rPr>
                        <a:t>30-09-2024</a:t>
                      </a:r>
                    </a:p>
                  </a:txBody>
                  <a:tcPr/>
                </a:tc>
                <a:tc>
                  <a:txBody>
                    <a:bodyPr/>
                    <a:lstStyle/>
                    <a:p>
                      <a:r>
                        <a:rPr lang="en-GB" sz="1400" dirty="0">
                          <a:latin typeface="Calibri" panose="020F0502020204030204" pitchFamily="34" charset="0"/>
                        </a:rPr>
                        <a:t>06:13</a:t>
                      </a:r>
                    </a:p>
                  </a:txBody>
                  <a:tcPr/>
                </a:tc>
                <a:tc>
                  <a:txBody>
                    <a:bodyPr/>
                    <a:lstStyle/>
                    <a:p>
                      <a:r>
                        <a:rPr lang="en-GB" sz="1400" dirty="0">
                          <a:solidFill>
                            <a:schemeClr val="tx1"/>
                          </a:solidFill>
                          <a:latin typeface="Calibri" panose="020F0502020204030204" pitchFamily="34" charset="0"/>
                        </a:rPr>
                        <a:t>Transferring R-OBM from old location to new location of Rig-132 covered 435 KMs driven between the old and new location including refuelling from Haima station, out of 7:30 hours driving, driver stopped in total 3:40 hours </a:t>
                      </a:r>
                    </a:p>
                  </a:txBody>
                  <a:tcPr/>
                </a:tc>
                <a:extLst>
                  <a:ext uri="{0D108BD9-81ED-4DB2-BD59-A6C34878D82A}">
                    <a16:rowId xmlns:a16="http://schemas.microsoft.com/office/drawing/2014/main" val="1962312335"/>
                  </a:ext>
                </a:extLst>
              </a:tr>
              <a:tr h="317630">
                <a:tc>
                  <a:txBody>
                    <a:bodyPr/>
                    <a:lstStyle/>
                    <a:p>
                      <a:pPr algn="ctr"/>
                      <a:r>
                        <a:rPr lang="en-GB" sz="1400" dirty="0">
                          <a:latin typeface="Calibri" panose="020F0502020204030204" pitchFamily="34" charset="0"/>
                        </a:rPr>
                        <a:t>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latin typeface="Calibri" panose="020F0502020204030204" pitchFamily="34" charset="0"/>
                        </a:rPr>
                        <a:t>30-09-2024</a:t>
                      </a:r>
                    </a:p>
                  </a:txBody>
                  <a:tcPr/>
                </a:tc>
                <a:tc>
                  <a:txBody>
                    <a:bodyPr/>
                    <a:lstStyle/>
                    <a:p>
                      <a:r>
                        <a:rPr lang="en-GB" sz="1400" dirty="0">
                          <a:latin typeface="Calibri" panose="020F0502020204030204" pitchFamily="34" charset="0"/>
                        </a:rPr>
                        <a:t>18:09</a:t>
                      </a:r>
                    </a:p>
                  </a:txBody>
                  <a:tcPr/>
                </a:tc>
                <a:tc>
                  <a:txBody>
                    <a:bodyPr/>
                    <a:lstStyle/>
                    <a:p>
                      <a:r>
                        <a:rPr lang="en-GB" sz="1400" dirty="0">
                          <a:solidFill>
                            <a:schemeClr val="tx1"/>
                          </a:solidFill>
                          <a:latin typeface="Calibri" panose="020F0502020204030204" pitchFamily="34" charset="0"/>
                        </a:rPr>
                        <a:t>Completed the job for the day</a:t>
                      </a:r>
                    </a:p>
                  </a:txBody>
                  <a:tcPr/>
                </a:tc>
                <a:extLst>
                  <a:ext uri="{0D108BD9-81ED-4DB2-BD59-A6C34878D82A}">
                    <a16:rowId xmlns:a16="http://schemas.microsoft.com/office/drawing/2014/main" val="2212285486"/>
                  </a:ext>
                </a:extLst>
              </a:tr>
              <a:tr h="348368">
                <a:tc>
                  <a:txBody>
                    <a:bodyPr/>
                    <a:lstStyle/>
                    <a:p>
                      <a:pPr algn="ctr"/>
                      <a:r>
                        <a:rPr lang="en-GB" sz="1400" dirty="0">
                          <a:latin typeface="Calibri" panose="020F0502020204030204" pitchFamily="34" charset="0"/>
                        </a:rPr>
                        <a:t>3</a:t>
                      </a:r>
                    </a:p>
                  </a:txBody>
                  <a:tcPr/>
                </a:tc>
                <a:tc>
                  <a:txBody>
                    <a:bodyPr/>
                    <a:lstStyle/>
                    <a:p>
                      <a:pPr algn="ctr"/>
                      <a:r>
                        <a:rPr lang="en-GB" sz="1400" dirty="0">
                          <a:solidFill>
                            <a:schemeClr val="tx1"/>
                          </a:solidFill>
                          <a:latin typeface="Calibri" panose="020F0502020204030204" pitchFamily="34" charset="0"/>
                        </a:rPr>
                        <a:t>01-10-2024</a:t>
                      </a:r>
                    </a:p>
                  </a:txBody>
                  <a:tcPr/>
                </a:tc>
                <a:tc>
                  <a:txBody>
                    <a:bodyPr/>
                    <a:lstStyle/>
                    <a:p>
                      <a:r>
                        <a:rPr lang="en-GB" sz="1400" dirty="0">
                          <a:solidFill>
                            <a:schemeClr val="tx1"/>
                          </a:solidFill>
                          <a:latin typeface="Calibri" panose="020F0502020204030204" pitchFamily="34" charset="0"/>
                        </a:rPr>
                        <a:t>06:31</a:t>
                      </a:r>
                    </a:p>
                  </a:txBody>
                  <a:tcPr/>
                </a:tc>
                <a:tc>
                  <a:txBody>
                    <a:bodyPr/>
                    <a:lstStyle/>
                    <a:p>
                      <a:r>
                        <a:rPr lang="en-GB" sz="1400" dirty="0">
                          <a:solidFill>
                            <a:schemeClr val="tx1"/>
                          </a:solidFill>
                          <a:latin typeface="Calibri" panose="020F0502020204030204" pitchFamily="34" charset="0"/>
                        </a:rPr>
                        <a:t>Driver started from Rig-132 towards Fahud with another 4 drivers in convoy </a:t>
                      </a:r>
                    </a:p>
                  </a:txBody>
                  <a:tcPr/>
                </a:tc>
                <a:extLst>
                  <a:ext uri="{0D108BD9-81ED-4DB2-BD59-A6C34878D82A}">
                    <a16:rowId xmlns:a16="http://schemas.microsoft.com/office/drawing/2014/main" val="1969144254"/>
                  </a:ext>
                </a:extLst>
              </a:tr>
              <a:tr h="359305">
                <a:tc>
                  <a:txBody>
                    <a:bodyPr/>
                    <a:lstStyle/>
                    <a:p>
                      <a:pPr algn="ctr"/>
                      <a:r>
                        <a:rPr lang="en-GB" sz="1400" dirty="0">
                          <a:latin typeface="Calibri" panose="020F0502020204030204" pitchFamily="34" charset="0"/>
                        </a:rPr>
                        <a:t>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tx1"/>
                          </a:solidFill>
                          <a:latin typeface="Calibri" panose="020F0502020204030204" pitchFamily="34" charset="0"/>
                        </a:rPr>
                        <a:t>01-10-2024</a:t>
                      </a:r>
                    </a:p>
                  </a:txBody>
                  <a:tcPr/>
                </a:tc>
                <a:tc>
                  <a:txBody>
                    <a:bodyPr/>
                    <a:lstStyle/>
                    <a:p>
                      <a:r>
                        <a:rPr lang="en-GB" sz="1400" dirty="0">
                          <a:latin typeface="Calibri" panose="020F0502020204030204" pitchFamily="34" charset="0"/>
                        </a:rPr>
                        <a:t>09:13</a:t>
                      </a:r>
                    </a:p>
                  </a:txBody>
                  <a:tcPr/>
                </a:tc>
                <a:tc>
                  <a:txBody>
                    <a:bodyPr/>
                    <a:lstStyle/>
                    <a:p>
                      <a:r>
                        <a:rPr lang="en-GB" sz="1400" kern="1200" dirty="0">
                          <a:solidFill>
                            <a:schemeClr val="tx1"/>
                          </a:solidFill>
                          <a:latin typeface="Calibri" panose="020F0502020204030204" pitchFamily="34" charset="0"/>
                          <a:ea typeface="+mn-ea"/>
                          <a:cs typeface="+mn-cs"/>
                        </a:rPr>
                        <a:t>Driver stopped in Haima filling station after driving 2:54 and took break for 45 minutes along with the convoy vehicles</a:t>
                      </a:r>
                    </a:p>
                  </a:txBody>
                  <a:tcPr/>
                </a:tc>
                <a:extLst>
                  <a:ext uri="{0D108BD9-81ED-4DB2-BD59-A6C34878D82A}">
                    <a16:rowId xmlns:a16="http://schemas.microsoft.com/office/drawing/2014/main" val="10001"/>
                  </a:ext>
                </a:extLst>
              </a:tr>
              <a:tr h="306693">
                <a:tc>
                  <a:txBody>
                    <a:bodyPr/>
                    <a:lstStyle/>
                    <a:p>
                      <a:pPr algn="ctr"/>
                      <a:r>
                        <a:rPr lang="en-GB" sz="1400" dirty="0">
                          <a:latin typeface="Calibri" panose="020F0502020204030204" pitchFamily="34" charset="0"/>
                        </a:rPr>
                        <a:t>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tx1"/>
                          </a:solidFill>
                          <a:latin typeface="Calibri" panose="020F0502020204030204" pitchFamily="34" charset="0"/>
                        </a:rPr>
                        <a:t>01-10-2024</a:t>
                      </a:r>
                    </a:p>
                  </a:txBody>
                  <a:tcPr/>
                </a:tc>
                <a:tc>
                  <a:txBody>
                    <a:bodyPr/>
                    <a:lstStyle/>
                    <a:p>
                      <a:r>
                        <a:rPr lang="en-GB" sz="1400" dirty="0">
                          <a:latin typeface="Calibri" panose="020F0502020204030204" pitchFamily="34" charset="0"/>
                        </a:rPr>
                        <a:t>10:00</a:t>
                      </a:r>
                    </a:p>
                  </a:txBody>
                  <a:tcPr/>
                </a:tc>
                <a:tc>
                  <a:txBody>
                    <a:bodyPr/>
                    <a:lstStyle/>
                    <a:p>
                      <a:r>
                        <a:rPr lang="en-GB" sz="1400" kern="1200" dirty="0">
                          <a:solidFill>
                            <a:schemeClr val="tx1"/>
                          </a:solidFill>
                          <a:latin typeface="Calibri" panose="020F0502020204030204" pitchFamily="34" charset="0"/>
                          <a:ea typeface="+mn-ea"/>
                          <a:cs typeface="+mn-cs"/>
                        </a:rPr>
                        <a:t>Started from Haima filling station towards Fahud</a:t>
                      </a:r>
                    </a:p>
                  </a:txBody>
                  <a:tcPr/>
                </a:tc>
                <a:extLst>
                  <a:ext uri="{0D108BD9-81ED-4DB2-BD59-A6C34878D82A}">
                    <a16:rowId xmlns:a16="http://schemas.microsoft.com/office/drawing/2014/main" val="10002"/>
                  </a:ext>
                </a:extLst>
              </a:tr>
              <a:tr h="333000">
                <a:tc>
                  <a:txBody>
                    <a:bodyPr/>
                    <a:lstStyle/>
                    <a:p>
                      <a:pPr algn="ctr"/>
                      <a:r>
                        <a:rPr lang="en-GB" sz="1400" dirty="0">
                          <a:latin typeface="Calibri" panose="020F0502020204030204" pitchFamily="34" charset="0"/>
                        </a:rPr>
                        <a:t>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tx1"/>
                          </a:solidFill>
                          <a:latin typeface="Calibri" panose="020F0502020204030204" pitchFamily="34" charset="0"/>
                        </a:rPr>
                        <a:t>01-10-2024</a:t>
                      </a:r>
                    </a:p>
                  </a:txBody>
                  <a:tcPr/>
                </a:tc>
                <a:tc>
                  <a:txBody>
                    <a:bodyPr/>
                    <a:lstStyle/>
                    <a:p>
                      <a:r>
                        <a:rPr lang="en-GB" sz="1400" dirty="0">
                          <a:latin typeface="Calibri" panose="020F0502020204030204" pitchFamily="34" charset="0"/>
                        </a:rPr>
                        <a:t>13:04</a:t>
                      </a:r>
                    </a:p>
                  </a:txBody>
                  <a:tcPr/>
                </a:tc>
                <a:tc>
                  <a:txBody>
                    <a:bodyPr/>
                    <a:lstStyle/>
                    <a:p>
                      <a:r>
                        <a:rPr lang="en-GB" sz="1400" kern="1200" dirty="0">
                          <a:solidFill>
                            <a:schemeClr val="tx1"/>
                          </a:solidFill>
                          <a:latin typeface="Calibri" panose="020F0502020204030204" pitchFamily="34" charset="0"/>
                          <a:ea typeface="+mn-ea"/>
                          <a:cs typeface="+mn-cs"/>
                        </a:rPr>
                        <a:t>Driver stopped in Ghaba parking for 10 minutes after driving for 3 hours 7 minutes</a:t>
                      </a:r>
                    </a:p>
                  </a:txBody>
                  <a:tcPr/>
                </a:tc>
                <a:extLst>
                  <a:ext uri="{0D108BD9-81ED-4DB2-BD59-A6C34878D82A}">
                    <a16:rowId xmlns:a16="http://schemas.microsoft.com/office/drawing/2014/main" val="10003"/>
                  </a:ext>
                </a:extLst>
              </a:tr>
              <a:tr h="302716">
                <a:tc>
                  <a:txBody>
                    <a:bodyPr/>
                    <a:lstStyle/>
                    <a:p>
                      <a:pPr algn="ctr"/>
                      <a:r>
                        <a:rPr lang="en-GB" sz="1400" dirty="0">
                          <a:latin typeface="Calibri" panose="020F0502020204030204" pitchFamily="34" charset="0"/>
                        </a:rPr>
                        <a:t>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tx1"/>
                          </a:solidFill>
                          <a:latin typeface="Calibri" panose="020F0502020204030204" pitchFamily="34" charset="0"/>
                        </a:rPr>
                        <a:t>01-10-2024</a:t>
                      </a:r>
                    </a:p>
                  </a:txBody>
                  <a:tcPr/>
                </a:tc>
                <a:tc>
                  <a:txBody>
                    <a:bodyPr/>
                    <a:lstStyle/>
                    <a:p>
                      <a:r>
                        <a:rPr lang="en-GB" sz="1400" dirty="0">
                          <a:latin typeface="Calibri" panose="020F0502020204030204" pitchFamily="34" charset="0"/>
                        </a:rPr>
                        <a:t>13:16</a:t>
                      </a:r>
                    </a:p>
                  </a:txBody>
                  <a:tcPr/>
                </a:tc>
                <a:tc>
                  <a:txBody>
                    <a:bodyPr/>
                    <a:lstStyle/>
                    <a:p>
                      <a:r>
                        <a:rPr lang="en-GB" sz="1400" kern="1200" dirty="0">
                          <a:solidFill>
                            <a:schemeClr val="tx1"/>
                          </a:solidFill>
                          <a:latin typeface="Calibri" panose="020F0502020204030204" pitchFamily="34" charset="0"/>
                          <a:ea typeface="+mn-ea"/>
                          <a:cs typeface="+mn-cs"/>
                        </a:rPr>
                        <a:t>Started from Ghaba parking towards Burhan after instructed by Dispatcher to backload WBM from Burhan Rig-63</a:t>
                      </a:r>
                    </a:p>
                  </a:txBody>
                  <a:tcPr/>
                </a:tc>
                <a:extLst>
                  <a:ext uri="{0D108BD9-81ED-4DB2-BD59-A6C34878D82A}">
                    <a16:rowId xmlns:a16="http://schemas.microsoft.com/office/drawing/2014/main" val="10004"/>
                  </a:ext>
                </a:extLst>
              </a:tr>
              <a:tr h="350076">
                <a:tc>
                  <a:txBody>
                    <a:bodyPr/>
                    <a:lstStyle/>
                    <a:p>
                      <a:pPr algn="ctr"/>
                      <a:r>
                        <a:rPr lang="en-GB" sz="1400" dirty="0">
                          <a:latin typeface="Calibri" panose="020F0502020204030204" pitchFamily="34" charset="0"/>
                        </a:rPr>
                        <a:t>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solidFill>
                            <a:schemeClr val="tx1"/>
                          </a:solidFill>
                          <a:latin typeface="Calibri" panose="020F0502020204030204" pitchFamily="34" charset="0"/>
                        </a:rPr>
                        <a:t>01-10-2024</a:t>
                      </a:r>
                    </a:p>
                  </a:txBody>
                  <a:tcPr/>
                </a:tc>
                <a:tc>
                  <a:txBody>
                    <a:bodyPr/>
                    <a:lstStyle/>
                    <a:p>
                      <a:r>
                        <a:rPr lang="en-GB" sz="1400" dirty="0">
                          <a:latin typeface="Calibri" panose="020F0502020204030204" pitchFamily="34" charset="0"/>
                        </a:rPr>
                        <a:t>14:29</a:t>
                      </a:r>
                    </a:p>
                  </a:txBody>
                  <a:tcPr/>
                </a:tc>
                <a:tc>
                  <a:txBody>
                    <a:bodyPr/>
                    <a:lstStyle/>
                    <a:p>
                      <a:r>
                        <a:rPr lang="en-GB" sz="1400" kern="1200" dirty="0">
                          <a:solidFill>
                            <a:schemeClr val="tx1"/>
                          </a:solidFill>
                          <a:latin typeface="Calibri" panose="020F0502020204030204" pitchFamily="34" charset="0"/>
                          <a:ea typeface="+mn-ea"/>
                          <a:cs typeface="+mn-cs"/>
                        </a:rPr>
                        <a:t>Arrived Rig-63 for backloading WBM, started loading the tanker, driver was the last tanker loaded</a:t>
                      </a:r>
                    </a:p>
                  </a:txBody>
                  <a:tcPr/>
                </a:tc>
                <a:extLst>
                  <a:ext uri="{0D108BD9-81ED-4DB2-BD59-A6C34878D82A}">
                    <a16:rowId xmlns:a16="http://schemas.microsoft.com/office/drawing/2014/main" val="10005"/>
                  </a:ext>
                </a:extLst>
              </a:tr>
              <a:tr h="337158">
                <a:tc>
                  <a:txBody>
                    <a:bodyPr/>
                    <a:lstStyle/>
                    <a:p>
                      <a:pPr algn="ctr"/>
                      <a:r>
                        <a:rPr lang="en-GB" sz="1400" dirty="0">
                          <a:latin typeface="Calibri" panose="020F0502020204030204" pitchFamily="34" charset="0"/>
                        </a:rPr>
                        <a:t>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01-10-2024</a:t>
                      </a:r>
                    </a:p>
                  </a:txBody>
                  <a:tcPr/>
                </a:tc>
                <a:tc>
                  <a:txBody>
                    <a:bodyPr/>
                    <a:lstStyle/>
                    <a:p>
                      <a:r>
                        <a:rPr lang="en-GB" sz="1400" dirty="0">
                          <a:latin typeface="Calibri" panose="020F0502020204030204" pitchFamily="34" charset="0"/>
                        </a:rPr>
                        <a:t>15:23</a:t>
                      </a:r>
                    </a:p>
                  </a:txBody>
                  <a:tcPr/>
                </a:tc>
                <a:tc>
                  <a:txBody>
                    <a:bodyPr/>
                    <a:lstStyle/>
                    <a:p>
                      <a:r>
                        <a:rPr lang="en-GB" sz="1400" kern="1200" dirty="0">
                          <a:solidFill>
                            <a:schemeClr val="tx1"/>
                          </a:solidFill>
                          <a:latin typeface="Calibri" panose="020F0502020204030204" pitchFamily="34" charset="0"/>
                          <a:ea typeface="+mn-ea"/>
                          <a:cs typeface="+mn-cs"/>
                        </a:rPr>
                        <a:t>Completion of loading and started the trip from Rig-63 towards </a:t>
                      </a:r>
                      <a:r>
                        <a:rPr lang="en-GB" sz="1400" kern="1200" dirty="0" err="1">
                          <a:solidFill>
                            <a:schemeClr val="tx1"/>
                          </a:solidFill>
                          <a:latin typeface="Calibri" panose="020F0502020204030204" pitchFamily="34" charset="0"/>
                          <a:ea typeface="+mn-ea"/>
                          <a:cs typeface="+mn-cs"/>
                        </a:rPr>
                        <a:t>Fahud</a:t>
                      </a:r>
                      <a:r>
                        <a:rPr lang="en-GB" sz="1400" kern="1200" dirty="0">
                          <a:solidFill>
                            <a:schemeClr val="tx1"/>
                          </a:solidFill>
                          <a:latin typeface="Calibri" panose="020F0502020204030204" pitchFamily="34" charset="0"/>
                          <a:ea typeface="+mn-ea"/>
                          <a:cs typeface="+mn-cs"/>
                        </a:rPr>
                        <a:t> as last vehicle where other vehicles moved early.</a:t>
                      </a:r>
                    </a:p>
                  </a:txBody>
                  <a:tcPr/>
                </a:tc>
                <a:extLst>
                  <a:ext uri="{0D108BD9-81ED-4DB2-BD59-A6C34878D82A}">
                    <a16:rowId xmlns:a16="http://schemas.microsoft.com/office/drawing/2014/main" val="10006"/>
                  </a:ext>
                </a:extLst>
              </a:tr>
              <a:tr h="340810">
                <a:tc>
                  <a:txBody>
                    <a:bodyPr/>
                    <a:lstStyle/>
                    <a:p>
                      <a:pPr algn="ctr"/>
                      <a:r>
                        <a:rPr lang="en-GB" sz="1400" dirty="0">
                          <a:latin typeface="Calibri" panose="020F0502020204030204" pitchFamily="34" charset="0"/>
                        </a:rPr>
                        <a:t>10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01-10-2024</a:t>
                      </a:r>
                    </a:p>
                  </a:txBody>
                  <a:tcPr/>
                </a:tc>
                <a:tc>
                  <a:txBody>
                    <a:bodyPr/>
                    <a:lstStyle/>
                    <a:p>
                      <a:r>
                        <a:rPr lang="en-GB" sz="1400" dirty="0">
                          <a:latin typeface="Calibri" panose="020F0502020204030204" pitchFamily="34" charset="0"/>
                        </a:rPr>
                        <a:t>16:26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tx1"/>
                          </a:solidFill>
                          <a:latin typeface="Calibri" panose="020F0502020204030204" pitchFamily="34" charset="0"/>
                          <a:ea typeface="+mn-ea"/>
                          <a:cs typeface="+mn-cs"/>
                        </a:rPr>
                        <a:t>Driver fall a sleep, tanker deviated outside blacktop,  harsh braking applied as received in email at speed of 51 km/h, and tanker rolled over in the Burhan-</a:t>
                      </a:r>
                      <a:r>
                        <a:rPr lang="en-GB" sz="1400" kern="1200" dirty="0" err="1">
                          <a:solidFill>
                            <a:schemeClr val="tx1"/>
                          </a:solidFill>
                          <a:latin typeface="Calibri" panose="020F0502020204030204" pitchFamily="34" charset="0"/>
                          <a:ea typeface="+mn-ea"/>
                          <a:cs typeface="+mn-cs"/>
                        </a:rPr>
                        <a:t>Awaifia</a:t>
                      </a:r>
                      <a:r>
                        <a:rPr lang="en-GB" sz="1400" kern="1200" dirty="0">
                          <a:solidFill>
                            <a:schemeClr val="tx1"/>
                          </a:solidFill>
                          <a:latin typeface="Calibri" panose="020F0502020204030204" pitchFamily="34" charset="0"/>
                          <a:ea typeface="+mn-ea"/>
                          <a:cs typeface="+mn-cs"/>
                        </a:rPr>
                        <a:t> Road   </a:t>
                      </a:r>
                    </a:p>
                  </a:txBody>
                  <a:tcPr/>
                </a:tc>
                <a:extLst>
                  <a:ext uri="{0D108BD9-81ED-4DB2-BD59-A6C34878D82A}">
                    <a16:rowId xmlns:a16="http://schemas.microsoft.com/office/drawing/2014/main" val="10007"/>
                  </a:ext>
                </a:extLst>
              </a:tr>
              <a:tr h="302716">
                <a:tc>
                  <a:txBody>
                    <a:bodyPr/>
                    <a:lstStyle/>
                    <a:p>
                      <a:pPr algn="ctr"/>
                      <a:r>
                        <a:rPr lang="en-GB" sz="1400" dirty="0">
                          <a:latin typeface="Calibri" panose="020F0502020204030204" pitchFamily="34" charset="0"/>
                        </a:rPr>
                        <a:t>11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01-10-2024</a:t>
                      </a:r>
                    </a:p>
                  </a:txBody>
                  <a:tcPr/>
                </a:tc>
                <a:tc>
                  <a:txBody>
                    <a:bodyPr/>
                    <a:lstStyle/>
                    <a:p>
                      <a:r>
                        <a:rPr lang="en-GB" sz="1400" dirty="0">
                          <a:latin typeface="Calibri" panose="020F0502020204030204" pitchFamily="34" charset="0"/>
                        </a:rPr>
                        <a:t>16:28</a:t>
                      </a:r>
                    </a:p>
                  </a:txBody>
                  <a:tcPr/>
                </a:tc>
                <a:tc>
                  <a:txBody>
                    <a:bodyPr/>
                    <a:lstStyle/>
                    <a:p>
                      <a:r>
                        <a:rPr lang="en-GB" sz="1400" kern="1200" dirty="0">
                          <a:solidFill>
                            <a:schemeClr val="tx1"/>
                          </a:solidFill>
                          <a:latin typeface="Calibri" panose="020F0502020204030204" pitchFamily="34" charset="0"/>
                          <a:ea typeface="+mn-ea"/>
                          <a:cs typeface="+mn-cs"/>
                        </a:rPr>
                        <a:t>Driver got out of the tanker from front windscreen with support of road users </a:t>
                      </a:r>
                    </a:p>
                  </a:txBody>
                  <a:tcPr/>
                </a:tc>
                <a:extLst>
                  <a:ext uri="{0D108BD9-81ED-4DB2-BD59-A6C34878D82A}">
                    <a16:rowId xmlns:a16="http://schemas.microsoft.com/office/drawing/2014/main" val="10008"/>
                  </a:ext>
                </a:extLst>
              </a:tr>
              <a:tr h="326215">
                <a:tc>
                  <a:txBody>
                    <a:bodyPr/>
                    <a:lstStyle/>
                    <a:p>
                      <a:pPr algn="ctr"/>
                      <a:r>
                        <a:rPr lang="en-GB" sz="1400" dirty="0">
                          <a:latin typeface="Calibri" panose="020F0502020204030204" pitchFamily="34" charset="0"/>
                        </a:rPr>
                        <a:t>12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01-10-2024</a:t>
                      </a:r>
                    </a:p>
                  </a:txBody>
                  <a:tcPr/>
                </a:tc>
                <a:tc>
                  <a:txBody>
                    <a:bodyPr/>
                    <a:lstStyle/>
                    <a:p>
                      <a:r>
                        <a:rPr lang="en-GB" sz="1400" dirty="0">
                          <a:latin typeface="Calibri" panose="020F0502020204030204" pitchFamily="34" charset="0"/>
                        </a:rPr>
                        <a:t>16:29</a:t>
                      </a:r>
                    </a:p>
                  </a:txBody>
                  <a:tcPr/>
                </a:tc>
                <a:tc>
                  <a:txBody>
                    <a:bodyPr/>
                    <a:lstStyle/>
                    <a:p>
                      <a:r>
                        <a:rPr lang="en-GB" sz="1400" kern="1200" dirty="0">
                          <a:solidFill>
                            <a:schemeClr val="tx1"/>
                          </a:solidFill>
                          <a:latin typeface="Calibri" panose="020F0502020204030204" pitchFamily="34" charset="0"/>
                          <a:ea typeface="+mn-ea"/>
                          <a:cs typeface="+mn-cs"/>
                        </a:rPr>
                        <a:t>Driver and road users tried to find a warning sign but not found, therefore they placed two fire extinguishers at 100m from both sides to alert other road users</a:t>
                      </a:r>
                    </a:p>
                  </a:txBody>
                  <a:tcPr/>
                </a:tc>
                <a:extLst>
                  <a:ext uri="{0D108BD9-81ED-4DB2-BD59-A6C34878D82A}">
                    <a16:rowId xmlns:a16="http://schemas.microsoft.com/office/drawing/2014/main" val="4211121107"/>
                  </a:ext>
                </a:extLst>
              </a:tr>
              <a:tr h="152400">
                <a:tc>
                  <a:txBody>
                    <a:bodyPr/>
                    <a:lstStyle/>
                    <a:p>
                      <a:pPr algn="ctr"/>
                      <a:r>
                        <a:rPr lang="en-GB" sz="1400" dirty="0">
                          <a:latin typeface="Calibri" panose="020F0502020204030204" pitchFamily="34" charset="0"/>
                        </a:rPr>
                        <a:t>13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01-10-2024</a:t>
                      </a:r>
                    </a:p>
                  </a:txBody>
                  <a:tcPr/>
                </a:tc>
                <a:tc>
                  <a:txBody>
                    <a:bodyPr/>
                    <a:lstStyle/>
                    <a:p>
                      <a:r>
                        <a:rPr lang="en-GB" sz="1400" dirty="0">
                          <a:latin typeface="Calibri" panose="020F0502020204030204" pitchFamily="34" charset="0"/>
                        </a:rPr>
                        <a:t>16:30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tx1"/>
                          </a:solidFill>
                          <a:latin typeface="Calibri" panose="020F0502020204030204" pitchFamily="34" charset="0"/>
                          <a:ea typeface="+mn-ea"/>
                          <a:cs typeface="+mn-cs"/>
                        </a:rPr>
                        <a:t>Driver tried to call ROP with no success </a:t>
                      </a:r>
                      <a:r>
                        <a:rPr lang="en-GB" sz="1400" kern="1200" dirty="0">
                          <a:solidFill>
                            <a:srgbClr val="0000FF"/>
                          </a:solidFill>
                          <a:latin typeface="Calibri" panose="020F0502020204030204" pitchFamily="34" charset="0"/>
                          <a:ea typeface="+mn-ea"/>
                          <a:cs typeface="+mn-cs"/>
                        </a:rPr>
                        <a:t>.</a:t>
                      </a:r>
                      <a:r>
                        <a:rPr lang="en-GB" sz="1400" kern="1200" dirty="0">
                          <a:solidFill>
                            <a:schemeClr val="tx1"/>
                          </a:solidFill>
                          <a:latin typeface="Calibri" panose="020F0502020204030204" pitchFamily="34" charset="0"/>
                          <a:ea typeface="+mn-ea"/>
                          <a:cs typeface="+mn-cs"/>
                        </a:rPr>
                        <a:t>The</a:t>
                      </a:r>
                      <a:r>
                        <a:rPr lang="en-GB" sz="1400" kern="1200" baseline="0" dirty="0">
                          <a:solidFill>
                            <a:schemeClr val="tx1"/>
                          </a:solidFill>
                          <a:latin typeface="Calibri" panose="020F0502020204030204" pitchFamily="34" charset="0"/>
                          <a:ea typeface="+mn-ea"/>
                          <a:cs typeface="+mn-cs"/>
                        </a:rPr>
                        <a:t> road user was trying to call emergency number, but signal was low, at the same time driver tried with ROP and his Supervisor</a:t>
                      </a:r>
                      <a:endParaRPr lang="en-GB" sz="1400" kern="1200" dirty="0">
                        <a:solidFill>
                          <a:schemeClr val="tx1"/>
                        </a:solidFill>
                        <a:latin typeface="Calibri" panose="020F0502020204030204" pitchFamily="34" charset="0"/>
                        <a:ea typeface="+mn-ea"/>
                        <a:cs typeface="+mn-cs"/>
                      </a:endParaRPr>
                    </a:p>
                  </a:txBody>
                  <a:tcPr/>
                </a:tc>
                <a:extLst>
                  <a:ext uri="{0D108BD9-81ED-4DB2-BD59-A6C34878D82A}">
                    <a16:rowId xmlns:a16="http://schemas.microsoft.com/office/drawing/2014/main" val="1715511197"/>
                  </a:ext>
                </a:extLst>
              </a:tr>
              <a:tr h="302716">
                <a:tc>
                  <a:txBody>
                    <a:bodyPr/>
                    <a:lstStyle/>
                    <a:p>
                      <a:pPr algn="ctr"/>
                      <a:r>
                        <a:rPr lang="en-GB" sz="1400" dirty="0">
                          <a:latin typeface="Calibri" panose="020F0502020204030204" pitchFamily="34" charset="0"/>
                        </a:rPr>
                        <a:t>14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01-10-2024</a:t>
                      </a:r>
                    </a:p>
                  </a:txBody>
                  <a:tcPr/>
                </a:tc>
                <a:tc>
                  <a:txBody>
                    <a:bodyPr/>
                    <a:lstStyle/>
                    <a:p>
                      <a:r>
                        <a:rPr lang="en-GB" sz="1400" dirty="0">
                          <a:latin typeface="Calibri" panose="020F0502020204030204" pitchFamily="34" charset="0"/>
                        </a:rPr>
                        <a:t>16:30</a:t>
                      </a:r>
                    </a:p>
                  </a:txBody>
                  <a:tcPr/>
                </a:tc>
                <a:tc>
                  <a:txBody>
                    <a:bodyPr/>
                    <a:lstStyle/>
                    <a:p>
                      <a:r>
                        <a:rPr lang="en-GB" sz="1400" kern="1200" dirty="0">
                          <a:solidFill>
                            <a:schemeClr val="tx1"/>
                          </a:solidFill>
                          <a:latin typeface="Calibri" panose="020F0502020204030204" pitchFamily="34" charset="0"/>
                          <a:ea typeface="+mn-ea"/>
                          <a:cs typeface="+mn-cs"/>
                        </a:rPr>
                        <a:t>Driver reported the incident immediately to PL Supervisor based in Fahud</a:t>
                      </a:r>
                    </a:p>
                  </a:txBody>
                  <a:tcPr/>
                </a:tc>
                <a:extLst>
                  <a:ext uri="{0D108BD9-81ED-4DB2-BD59-A6C34878D82A}">
                    <a16:rowId xmlns:a16="http://schemas.microsoft.com/office/drawing/2014/main" val="2048702424"/>
                  </a:ext>
                </a:extLst>
              </a:tr>
            </a:tbl>
          </a:graphicData>
        </a:graphic>
      </p:graphicFrame>
      <p:sp>
        <p:nvSpPr>
          <p:cNvPr id="4" name="Footer Placeholder 4">
            <a:extLst>
              <a:ext uri="{FF2B5EF4-FFF2-40B4-BE49-F238E27FC236}">
                <a16:creationId xmlns:a16="http://schemas.microsoft.com/office/drawing/2014/main" id="{6E268AF5-DE0C-E711-88AF-4DEDF419F3A0}"/>
              </a:ext>
            </a:extLst>
          </p:cNvPr>
          <p:cNvSpPr txBox="1">
            <a:spLocks/>
          </p:cNvSpPr>
          <p:nvPr/>
        </p:nvSpPr>
        <p:spPr bwMode="auto">
          <a:xfrm>
            <a:off x="2208335" y="6858000"/>
            <a:ext cx="5870331" cy="2579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a:lstStyle>
          <a:p>
            <a:pPr>
              <a:defRPr/>
            </a:pPr>
            <a:r>
              <a:rPr lang="en-US" dirty="0">
                <a:solidFill>
                  <a:srgbClr val="000000"/>
                </a:solidFill>
                <a:latin typeface="Calibri" panose="020F0502020204030204" pitchFamily="34" charset="0"/>
              </a:rPr>
              <a:t>Confidential - Not to be shared outside of PDO/PDO contractors </a:t>
            </a:r>
          </a:p>
        </p:txBody>
      </p:sp>
      <p:sp>
        <p:nvSpPr>
          <p:cNvPr id="2" name="TextBox 1">
            <a:extLst>
              <a:ext uri="{FF2B5EF4-FFF2-40B4-BE49-F238E27FC236}">
                <a16:creationId xmlns:a16="http://schemas.microsoft.com/office/drawing/2014/main" id="{0DEFA1BA-C100-1E6E-1CEE-D25B56803CEA}"/>
              </a:ext>
            </a:extLst>
          </p:cNvPr>
          <p:cNvSpPr txBox="1"/>
          <p:nvPr/>
        </p:nvSpPr>
        <p:spPr>
          <a:xfrm>
            <a:off x="7430202" y="6858000"/>
            <a:ext cx="5113421" cy="307777"/>
          </a:xfrm>
          <a:prstGeom prst="rect">
            <a:avLst/>
          </a:prstGeom>
          <a:noFill/>
        </p:spPr>
        <p:txBody>
          <a:bodyPr wrap="square" rtlCol="0">
            <a:spAutoFit/>
          </a:bodyPr>
          <a:lstStyle/>
          <a:p>
            <a:r>
              <a:rPr lang="en-US" sz="1400" b="1" i="1" dirty="0">
                <a:solidFill>
                  <a:srgbClr val="FF0000"/>
                </a:solidFill>
              </a:rPr>
              <a:t>Please refer to the notes section for guidance:</a:t>
            </a:r>
          </a:p>
        </p:txBody>
      </p:sp>
      <p:sp>
        <p:nvSpPr>
          <p:cNvPr id="7" name="Rectangle 6">
            <a:extLst>
              <a:ext uri="{FF2B5EF4-FFF2-40B4-BE49-F238E27FC236}">
                <a16:creationId xmlns:a16="http://schemas.microsoft.com/office/drawing/2014/main" id="{A1A03830-8321-FBD3-0F4C-2D35FCA59781}"/>
              </a:ext>
            </a:extLst>
          </p:cNvPr>
          <p:cNvSpPr/>
          <p:nvPr/>
        </p:nvSpPr>
        <p:spPr>
          <a:xfrm>
            <a:off x="326571" y="0"/>
            <a:ext cx="11865429" cy="461665"/>
          </a:xfrm>
          <a:prstGeom prst="rect">
            <a:avLst/>
          </a:prstGeom>
          <a:solidFill>
            <a:srgbClr val="FFC715"/>
          </a:solidFill>
        </p:spPr>
        <p:txBody>
          <a:bodyPr wrap="square">
            <a:spAutoFit/>
          </a:bodyPr>
          <a:lstStyle/>
          <a:p>
            <a:pPr lvl="0" algn="ctr">
              <a:defRPr/>
            </a:pPr>
            <a:r>
              <a:rPr lang="en-GB" sz="2400" b="1" dirty="0">
                <a:solidFill>
                  <a:srgbClr val="00B050"/>
                </a:solidFill>
                <a:latin typeface="Calibri" panose="020F0502020204030204" pitchFamily="34" charset="0"/>
                <a:ea typeface="MS PGothic" pitchFamily="34" charset="-128"/>
                <a:cs typeface="+mj-cs"/>
              </a:rPr>
              <a:t>HiPo#35, PIM # 1170964, 01-October-2024, Halliburton</a:t>
            </a:r>
            <a:endParaRPr lang="en-US" sz="2400" kern="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6341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B3FFB2F4-B733-47B9-9DF7-C4B66DE65340}"/>
              </a:ext>
            </a:extLst>
          </p:cNvPr>
          <p:cNvGraphicFramePr>
            <a:graphicFrameLocks noGrp="1"/>
          </p:cNvGraphicFramePr>
          <p:nvPr>
            <p:extLst>
              <p:ext uri="{D42A27DB-BD31-4B8C-83A1-F6EECF244321}">
                <p14:modId xmlns:p14="http://schemas.microsoft.com/office/powerpoint/2010/main" val="2883991481"/>
              </p:ext>
            </p:extLst>
          </p:nvPr>
        </p:nvGraphicFramePr>
        <p:xfrm>
          <a:off x="446048" y="600755"/>
          <a:ext cx="11221543" cy="5708863"/>
        </p:xfrm>
        <a:graphic>
          <a:graphicData uri="http://schemas.openxmlformats.org/drawingml/2006/table">
            <a:tbl>
              <a:tblPr firstRow="1" bandRow="1">
                <a:tableStyleId>{93296810-A885-4BE3-A3E7-6D5BEEA58F35}</a:tableStyleId>
              </a:tblPr>
              <a:tblGrid>
                <a:gridCol w="482918">
                  <a:extLst>
                    <a:ext uri="{9D8B030D-6E8A-4147-A177-3AD203B41FA5}">
                      <a16:colId xmlns:a16="http://schemas.microsoft.com/office/drawing/2014/main" val="20000"/>
                    </a:ext>
                  </a:extLst>
                </a:gridCol>
                <a:gridCol w="1182029">
                  <a:extLst>
                    <a:ext uri="{9D8B030D-6E8A-4147-A177-3AD203B41FA5}">
                      <a16:colId xmlns:a16="http://schemas.microsoft.com/office/drawing/2014/main" val="20001"/>
                    </a:ext>
                  </a:extLst>
                </a:gridCol>
                <a:gridCol w="847493">
                  <a:extLst>
                    <a:ext uri="{9D8B030D-6E8A-4147-A177-3AD203B41FA5}">
                      <a16:colId xmlns:a16="http://schemas.microsoft.com/office/drawing/2014/main" val="20002"/>
                    </a:ext>
                  </a:extLst>
                </a:gridCol>
                <a:gridCol w="8709103">
                  <a:extLst>
                    <a:ext uri="{9D8B030D-6E8A-4147-A177-3AD203B41FA5}">
                      <a16:colId xmlns:a16="http://schemas.microsoft.com/office/drawing/2014/main" val="20003"/>
                    </a:ext>
                  </a:extLst>
                </a:gridCol>
              </a:tblGrid>
              <a:tr h="381000">
                <a:tc gridSpan="4">
                  <a:txBody>
                    <a:bodyPr/>
                    <a:lstStyle/>
                    <a:p>
                      <a:pPr algn="l"/>
                      <a:r>
                        <a:rPr lang="en-GB" sz="1800">
                          <a:solidFill>
                            <a:schemeClr val="bg1"/>
                          </a:solidFill>
                          <a:latin typeface="Calibri" panose="020F0502020204030204" pitchFamily="34" charset="0"/>
                        </a:rPr>
                        <a:t>Sequence Of Events</a:t>
                      </a:r>
                    </a:p>
                  </a:txBody>
                  <a:tcPr/>
                </a:tc>
                <a:tc hMerge="1">
                  <a:txBody>
                    <a:bodyPr/>
                    <a:lstStyle/>
                    <a:p>
                      <a:pPr algn="ctr"/>
                      <a:endParaRPr lang="en-GB" sz="1400">
                        <a:solidFill>
                          <a:schemeClr val="bg1"/>
                        </a:solidFill>
                        <a:latin typeface="Calibri" panose="020F0502020204030204" pitchFamily="34" charset="0"/>
                      </a:endParaRPr>
                    </a:p>
                  </a:txBody>
                  <a:tcPr/>
                </a:tc>
                <a:tc hMerge="1">
                  <a:txBody>
                    <a:bodyPr/>
                    <a:lstStyle/>
                    <a:p>
                      <a:pPr algn="ctr"/>
                      <a:endParaRPr lang="en-GB" sz="1400">
                        <a:solidFill>
                          <a:schemeClr val="bg1"/>
                        </a:solidFill>
                        <a:latin typeface="Calibri" panose="020F0502020204030204" pitchFamily="34" charset="0"/>
                      </a:endParaRPr>
                    </a:p>
                  </a:txBody>
                  <a:tcPr/>
                </a:tc>
                <a:tc hMerge="1">
                  <a:txBody>
                    <a:bodyPr/>
                    <a:lstStyle/>
                    <a:p>
                      <a:pPr algn="l"/>
                      <a:endParaRPr lang="en-GB" sz="1400">
                        <a:solidFill>
                          <a:schemeClr val="bg1"/>
                        </a:solidFill>
                        <a:latin typeface="Calibri" panose="020F0502020204030204" pitchFamily="34" charset="0"/>
                      </a:endParaRPr>
                    </a:p>
                  </a:txBody>
                  <a:tcPr/>
                </a:tc>
                <a:extLst>
                  <a:ext uri="{0D108BD9-81ED-4DB2-BD59-A6C34878D82A}">
                    <a16:rowId xmlns:a16="http://schemas.microsoft.com/office/drawing/2014/main" val="332890414"/>
                  </a:ext>
                </a:extLst>
              </a:tr>
              <a:tr h="347315">
                <a:tc>
                  <a:txBody>
                    <a:bodyPr/>
                    <a:lstStyle/>
                    <a:p>
                      <a:pPr algn="ctr"/>
                      <a:r>
                        <a:rPr lang="en-GB" sz="1400" b="1"/>
                        <a:t>No.</a:t>
                      </a:r>
                      <a:endParaRPr lang="en-GB" sz="1400" b="1">
                        <a:solidFill>
                          <a:schemeClr val="bg1"/>
                        </a:solidFill>
                        <a:latin typeface="Calibri" panose="020F0502020204030204" pitchFamily="34" charset="0"/>
                      </a:endParaRPr>
                    </a:p>
                  </a:txBody>
                  <a:tcPr/>
                </a:tc>
                <a:tc>
                  <a:txBody>
                    <a:bodyPr/>
                    <a:lstStyle/>
                    <a:p>
                      <a:pPr algn="ctr"/>
                      <a:r>
                        <a:rPr lang="en-GB" sz="1400" b="1"/>
                        <a:t>Date</a:t>
                      </a:r>
                      <a:endParaRPr lang="en-GB" sz="1400" b="1">
                        <a:solidFill>
                          <a:schemeClr val="bg1"/>
                        </a:solidFill>
                        <a:latin typeface="Calibri" panose="020F0502020204030204" pitchFamily="34" charset="0"/>
                      </a:endParaRPr>
                    </a:p>
                  </a:txBody>
                  <a:tcPr/>
                </a:tc>
                <a:tc>
                  <a:txBody>
                    <a:bodyPr/>
                    <a:lstStyle/>
                    <a:p>
                      <a:pPr algn="ctr"/>
                      <a:r>
                        <a:rPr lang="en-GB" sz="1400" b="1"/>
                        <a:t>Time</a:t>
                      </a:r>
                      <a:endParaRPr lang="en-GB" sz="1400" b="1">
                        <a:solidFill>
                          <a:schemeClr val="bg1"/>
                        </a:solidFill>
                        <a:latin typeface="Calibri" panose="020F0502020204030204" pitchFamily="34" charset="0"/>
                      </a:endParaRPr>
                    </a:p>
                  </a:txBody>
                  <a:tcPr/>
                </a:tc>
                <a:tc>
                  <a:txBody>
                    <a:bodyPr/>
                    <a:lstStyle/>
                    <a:p>
                      <a:pPr algn="l"/>
                      <a:r>
                        <a:rPr lang="en-GB" sz="1400" b="1"/>
                        <a:t>Description of Event</a:t>
                      </a:r>
                      <a:endParaRPr lang="en-GB" sz="1400" b="1">
                        <a:solidFill>
                          <a:schemeClr val="bg1"/>
                        </a:solidFill>
                        <a:latin typeface="Calibri" panose="020F0502020204030204" pitchFamily="34" charset="0"/>
                      </a:endParaRPr>
                    </a:p>
                  </a:txBody>
                  <a:tcPr/>
                </a:tc>
                <a:extLst>
                  <a:ext uri="{0D108BD9-81ED-4DB2-BD59-A6C34878D82A}">
                    <a16:rowId xmlns:a16="http://schemas.microsoft.com/office/drawing/2014/main" val="10000"/>
                  </a:ext>
                </a:extLst>
              </a:tr>
              <a:tr h="321054">
                <a:tc>
                  <a:txBody>
                    <a:bodyPr/>
                    <a:lstStyle/>
                    <a:p>
                      <a:pPr algn="ctr"/>
                      <a:r>
                        <a:rPr lang="en-GB" sz="1400" dirty="0">
                          <a:solidFill>
                            <a:schemeClr val="tx1"/>
                          </a:solidFill>
                          <a:latin typeface="Calibri" panose="020F0502020204030204" pitchFamily="34" charset="0"/>
                        </a:rPr>
                        <a:t>15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01-10-2024</a:t>
                      </a:r>
                    </a:p>
                  </a:txBody>
                  <a:tcPr/>
                </a:tc>
                <a:tc>
                  <a:txBody>
                    <a:bodyPr/>
                    <a:lstStyle/>
                    <a:p>
                      <a:r>
                        <a:rPr lang="en-GB" sz="1400" dirty="0">
                          <a:latin typeface="Calibri" panose="020F0502020204030204" pitchFamily="34" charset="0"/>
                        </a:rPr>
                        <a:t>16:33</a:t>
                      </a:r>
                    </a:p>
                  </a:txBody>
                  <a:tcPr/>
                </a:tc>
                <a:tc>
                  <a:txBody>
                    <a:bodyPr/>
                    <a:lstStyle/>
                    <a:p>
                      <a:r>
                        <a:rPr lang="en-GB" sz="1400" kern="1200" dirty="0">
                          <a:solidFill>
                            <a:schemeClr val="tx1"/>
                          </a:solidFill>
                          <a:latin typeface="Calibri" panose="020F0502020204030204" pitchFamily="34" charset="0"/>
                          <a:ea typeface="+mn-ea"/>
                          <a:cs typeface="+mn-cs"/>
                        </a:rPr>
                        <a:t>PL Supervisor reported to HSE and LMP Manager </a:t>
                      </a:r>
                    </a:p>
                  </a:txBody>
                  <a:tcPr/>
                </a:tc>
                <a:extLst>
                  <a:ext uri="{0D108BD9-81ED-4DB2-BD59-A6C34878D82A}">
                    <a16:rowId xmlns:a16="http://schemas.microsoft.com/office/drawing/2014/main" val="1962312335"/>
                  </a:ext>
                </a:extLst>
              </a:tr>
              <a:tr h="325821">
                <a:tc>
                  <a:txBody>
                    <a:bodyPr/>
                    <a:lstStyle/>
                    <a:p>
                      <a:pPr algn="ctr"/>
                      <a:r>
                        <a:rPr lang="en-GB" sz="1400" dirty="0">
                          <a:solidFill>
                            <a:schemeClr val="tx1"/>
                          </a:solidFill>
                          <a:latin typeface="Calibri" panose="020F0502020204030204" pitchFamily="34" charset="0"/>
                        </a:rPr>
                        <a:t>16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01-10-2024</a:t>
                      </a:r>
                      <a:endParaRPr lang="en-GB" sz="1400" dirty="0">
                        <a:solidFill>
                          <a:schemeClr val="tx1"/>
                        </a:solidFill>
                        <a:latin typeface="Calibri" panose="020F0502020204030204" pitchFamily="34" charset="0"/>
                      </a:endParaRPr>
                    </a:p>
                  </a:txBody>
                  <a:tcPr/>
                </a:tc>
                <a:tc>
                  <a:txBody>
                    <a:bodyPr/>
                    <a:lstStyle/>
                    <a:p>
                      <a:r>
                        <a:rPr lang="en-GB" sz="1400" dirty="0">
                          <a:latin typeface="Calibri" panose="020F0502020204030204" pitchFamily="34" charset="0"/>
                        </a:rPr>
                        <a:t>16:34</a:t>
                      </a:r>
                    </a:p>
                  </a:txBody>
                  <a:tcPr/>
                </a:tc>
                <a:tc>
                  <a:txBody>
                    <a:bodyPr/>
                    <a:lstStyle/>
                    <a:p>
                      <a:r>
                        <a:rPr lang="en-GB" sz="1400" kern="1200" dirty="0">
                          <a:solidFill>
                            <a:schemeClr val="tx1"/>
                          </a:solidFill>
                          <a:latin typeface="Calibri" panose="020F0502020204030204" pitchFamily="34" charset="0"/>
                          <a:ea typeface="+mn-ea"/>
                          <a:cs typeface="+mn-cs"/>
                        </a:rPr>
                        <a:t>HSE on location reported to PDO Emergency which they reported to ROP as well</a:t>
                      </a:r>
                    </a:p>
                  </a:txBody>
                  <a:tcPr/>
                </a:tc>
                <a:extLst>
                  <a:ext uri="{0D108BD9-81ED-4DB2-BD59-A6C34878D82A}">
                    <a16:rowId xmlns:a16="http://schemas.microsoft.com/office/drawing/2014/main" val="2212285486"/>
                  </a:ext>
                </a:extLst>
              </a:tr>
              <a:tr h="357352">
                <a:tc>
                  <a:txBody>
                    <a:bodyPr/>
                    <a:lstStyle/>
                    <a:p>
                      <a:pPr algn="ctr"/>
                      <a:r>
                        <a:rPr lang="en-GB" sz="1400" dirty="0">
                          <a:solidFill>
                            <a:schemeClr val="tx1"/>
                          </a:solidFill>
                          <a:latin typeface="Calibri" panose="020F0502020204030204" pitchFamily="34" charset="0"/>
                        </a:rPr>
                        <a:t>17</a:t>
                      </a:r>
                    </a:p>
                  </a:txBody>
                  <a:tcPr/>
                </a:tc>
                <a:tc>
                  <a:txBody>
                    <a:bodyPr/>
                    <a:lstStyle/>
                    <a:p>
                      <a:pPr algn="ctr"/>
                      <a:r>
                        <a:rPr kumimoji="0" lang="en-GB"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01-10-2024</a:t>
                      </a:r>
                      <a:endParaRPr lang="en-GB" sz="1400" dirty="0">
                        <a:solidFill>
                          <a:schemeClr val="tx1"/>
                        </a:solidFill>
                        <a:latin typeface="Calibri" panose="020F0502020204030204" pitchFamily="34" charset="0"/>
                      </a:endParaRPr>
                    </a:p>
                  </a:txBody>
                  <a:tcPr/>
                </a:tc>
                <a:tc>
                  <a:txBody>
                    <a:bodyPr/>
                    <a:lstStyle/>
                    <a:p>
                      <a:r>
                        <a:rPr lang="en-GB" sz="1400" dirty="0">
                          <a:solidFill>
                            <a:schemeClr val="tx1"/>
                          </a:solidFill>
                          <a:latin typeface="Calibri" panose="020F0502020204030204" pitchFamily="34" charset="0"/>
                        </a:rPr>
                        <a:t>16:50</a:t>
                      </a:r>
                    </a:p>
                  </a:txBody>
                  <a:tcPr/>
                </a:tc>
                <a:tc>
                  <a:txBody>
                    <a:bodyPr/>
                    <a:lstStyle/>
                    <a:p>
                      <a:r>
                        <a:rPr lang="en-GB" sz="1400" dirty="0">
                          <a:solidFill>
                            <a:schemeClr val="tx1"/>
                          </a:solidFill>
                          <a:latin typeface="Calibri" panose="020F0502020204030204" pitchFamily="34" charset="0"/>
                        </a:rPr>
                        <a:t>PDO Emergency sent Ambulance to incident location</a:t>
                      </a:r>
                    </a:p>
                  </a:txBody>
                  <a:tcPr/>
                </a:tc>
                <a:extLst>
                  <a:ext uri="{0D108BD9-81ED-4DB2-BD59-A6C34878D82A}">
                    <a16:rowId xmlns:a16="http://schemas.microsoft.com/office/drawing/2014/main" val="10001"/>
                  </a:ext>
                </a:extLst>
              </a:tr>
              <a:tr h="315310">
                <a:tc>
                  <a:txBody>
                    <a:bodyPr/>
                    <a:lstStyle/>
                    <a:p>
                      <a:pPr algn="ctr"/>
                      <a:r>
                        <a:rPr lang="en-GB" sz="1400" dirty="0">
                          <a:solidFill>
                            <a:schemeClr val="tx1"/>
                          </a:solidFill>
                          <a:latin typeface="Calibri" panose="020F0502020204030204" pitchFamily="34" charset="0"/>
                        </a:rPr>
                        <a:t>18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01-10-2024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tx1"/>
                          </a:solidFill>
                          <a:latin typeface="Calibri" panose="020F0502020204030204" pitchFamily="34" charset="0"/>
                        </a:rPr>
                        <a:t>17:03</a:t>
                      </a:r>
                    </a:p>
                  </a:txBody>
                  <a:tcPr/>
                </a:tc>
                <a:tc>
                  <a:txBody>
                    <a:bodyPr/>
                    <a:lstStyle/>
                    <a:p>
                      <a:r>
                        <a:rPr lang="en-GB" sz="1400" dirty="0">
                          <a:solidFill>
                            <a:schemeClr val="tx1"/>
                          </a:solidFill>
                          <a:latin typeface="Calibri" panose="020F0502020204030204" pitchFamily="34" charset="0"/>
                        </a:rPr>
                        <a:t>LMP Manager, Field HSE and </a:t>
                      </a:r>
                      <a:r>
                        <a:rPr lang="en-GB" sz="1400" dirty="0" err="1">
                          <a:solidFill>
                            <a:schemeClr val="tx1"/>
                          </a:solidFill>
                          <a:latin typeface="Calibri" panose="020F0502020204030204" pitchFamily="34" charset="0"/>
                        </a:rPr>
                        <a:t>Baroid</a:t>
                      </a:r>
                      <a:r>
                        <a:rPr lang="en-GB" sz="1400" dirty="0">
                          <a:solidFill>
                            <a:schemeClr val="tx1"/>
                          </a:solidFill>
                          <a:latin typeface="Calibri" panose="020F0502020204030204" pitchFamily="34" charset="0"/>
                        </a:rPr>
                        <a:t> HSE Manager moved to incident location</a:t>
                      </a:r>
                    </a:p>
                  </a:txBody>
                  <a:tcPr/>
                </a:tc>
                <a:extLst>
                  <a:ext uri="{0D108BD9-81ED-4DB2-BD59-A6C34878D82A}">
                    <a16:rowId xmlns:a16="http://schemas.microsoft.com/office/drawing/2014/main" val="10002"/>
                  </a:ext>
                </a:extLst>
              </a:tr>
              <a:tr h="308211">
                <a:tc>
                  <a:txBody>
                    <a:bodyPr/>
                    <a:lstStyle/>
                    <a:p>
                      <a:pPr algn="ctr"/>
                      <a:r>
                        <a:rPr lang="en-GB" sz="1400" dirty="0">
                          <a:solidFill>
                            <a:schemeClr val="tx1"/>
                          </a:solidFill>
                          <a:latin typeface="Calibri" panose="020F0502020204030204" pitchFamily="34" charset="0"/>
                        </a:rPr>
                        <a:t>19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01-10-2024</a:t>
                      </a:r>
                    </a:p>
                  </a:txBody>
                  <a:tcPr/>
                </a:tc>
                <a:tc>
                  <a:txBody>
                    <a:bodyPr/>
                    <a:lstStyle/>
                    <a:p>
                      <a:r>
                        <a:rPr lang="en-GB" sz="1400" dirty="0">
                          <a:solidFill>
                            <a:schemeClr val="tx1"/>
                          </a:solidFill>
                          <a:latin typeface="Calibri" panose="020F0502020204030204" pitchFamily="34" charset="0"/>
                        </a:rPr>
                        <a:t>18:01</a:t>
                      </a:r>
                    </a:p>
                  </a:txBody>
                  <a:tcPr/>
                </a:tc>
                <a:tc>
                  <a:txBody>
                    <a:bodyPr/>
                    <a:lstStyle/>
                    <a:p>
                      <a:r>
                        <a:rPr lang="en-GB" sz="1400" dirty="0">
                          <a:solidFill>
                            <a:schemeClr val="tx1"/>
                          </a:solidFill>
                          <a:latin typeface="Calibri" panose="020F0502020204030204" pitchFamily="34" charset="0"/>
                        </a:rPr>
                        <a:t>LMP Manager and HSE team arrived incident location</a:t>
                      </a:r>
                    </a:p>
                  </a:txBody>
                  <a:tcPr/>
                </a:tc>
                <a:extLst>
                  <a:ext uri="{0D108BD9-81ED-4DB2-BD59-A6C34878D82A}">
                    <a16:rowId xmlns:a16="http://schemas.microsoft.com/office/drawing/2014/main" val="10003"/>
                  </a:ext>
                </a:extLst>
              </a:tr>
              <a:tr h="152400">
                <a:tc>
                  <a:txBody>
                    <a:bodyPr/>
                    <a:lstStyle/>
                    <a:p>
                      <a:pPr algn="ctr"/>
                      <a:r>
                        <a:rPr lang="en-GB" sz="1400" dirty="0">
                          <a:solidFill>
                            <a:schemeClr val="tx1"/>
                          </a:solidFill>
                          <a:latin typeface="Calibri" panose="020F0502020204030204" pitchFamily="34" charset="0"/>
                        </a:rPr>
                        <a:t>20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01-10-2024</a:t>
                      </a:r>
                    </a:p>
                  </a:txBody>
                  <a:tcPr/>
                </a:tc>
                <a:tc>
                  <a:txBody>
                    <a:bodyPr/>
                    <a:lstStyle/>
                    <a:p>
                      <a:r>
                        <a:rPr lang="en-GB" sz="1400" dirty="0">
                          <a:solidFill>
                            <a:schemeClr val="tx1"/>
                          </a:solidFill>
                          <a:latin typeface="Calibri" panose="020F0502020204030204" pitchFamily="34" charset="0"/>
                        </a:rPr>
                        <a:t>18:06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tx1"/>
                          </a:solidFill>
                          <a:latin typeface="Calibri" panose="020F0502020204030204" pitchFamily="34" charset="0"/>
                        </a:rPr>
                        <a:t>PDO ambulance transferred the IP to Nizwa </a:t>
                      </a:r>
                      <a:r>
                        <a:rPr lang="en-GB" sz="1400" dirty="0" err="1">
                          <a:solidFill>
                            <a:schemeClr val="tx1"/>
                          </a:solidFill>
                          <a:latin typeface="Calibri" panose="020F0502020204030204" pitchFamily="34" charset="0"/>
                        </a:rPr>
                        <a:t>Badr</a:t>
                      </a:r>
                      <a:r>
                        <a:rPr lang="en-GB" sz="1400" dirty="0">
                          <a:solidFill>
                            <a:schemeClr val="tx1"/>
                          </a:solidFill>
                          <a:latin typeface="Calibri" panose="020F0502020204030204" pitchFamily="34" charset="0"/>
                        </a:rPr>
                        <a:t> Al Sama</a:t>
                      </a:r>
                    </a:p>
                  </a:txBody>
                  <a:tcPr/>
                </a:tc>
                <a:extLst>
                  <a:ext uri="{0D108BD9-81ED-4DB2-BD59-A6C34878D82A}">
                    <a16:rowId xmlns:a16="http://schemas.microsoft.com/office/drawing/2014/main" val="1691874995"/>
                  </a:ext>
                </a:extLst>
              </a:tr>
              <a:tr h="152400">
                <a:tc>
                  <a:txBody>
                    <a:bodyPr/>
                    <a:lstStyle/>
                    <a:p>
                      <a:pPr algn="ctr"/>
                      <a:r>
                        <a:rPr lang="en-GB" sz="1400" dirty="0">
                          <a:solidFill>
                            <a:schemeClr val="tx1"/>
                          </a:solidFill>
                          <a:latin typeface="Calibri" panose="020F0502020204030204" pitchFamily="34" charset="0"/>
                        </a:rPr>
                        <a:t>21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01-10-2024</a:t>
                      </a:r>
                    </a:p>
                  </a:txBody>
                  <a:tcPr/>
                </a:tc>
                <a:tc>
                  <a:txBody>
                    <a:bodyPr/>
                    <a:lstStyle/>
                    <a:p>
                      <a:r>
                        <a:rPr lang="en-GB" sz="1400" dirty="0">
                          <a:solidFill>
                            <a:schemeClr val="tx1"/>
                          </a:solidFill>
                          <a:latin typeface="Calibri" panose="020F0502020204030204" pitchFamily="34" charset="0"/>
                        </a:rPr>
                        <a:t>18:07</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tx1"/>
                          </a:solidFill>
                          <a:latin typeface="Calibri" panose="020F0502020204030204" pitchFamily="34" charset="0"/>
                        </a:rPr>
                        <a:t>ROP arrived in location and secured the area by two vehicles from each side.</a:t>
                      </a:r>
                    </a:p>
                  </a:txBody>
                  <a:tcPr/>
                </a:tc>
                <a:extLst>
                  <a:ext uri="{0D108BD9-81ED-4DB2-BD59-A6C34878D82A}">
                    <a16:rowId xmlns:a16="http://schemas.microsoft.com/office/drawing/2014/main" val="720049527"/>
                  </a:ext>
                </a:extLst>
              </a:tr>
              <a:tr h="152400">
                <a:tc>
                  <a:txBody>
                    <a:bodyPr/>
                    <a:lstStyle/>
                    <a:p>
                      <a:pPr algn="ctr"/>
                      <a:r>
                        <a:rPr lang="en-GB" sz="1400" dirty="0">
                          <a:solidFill>
                            <a:schemeClr val="tx1"/>
                          </a:solidFill>
                          <a:latin typeface="Calibri" panose="020F0502020204030204" pitchFamily="34" charset="0"/>
                        </a:rPr>
                        <a:t>22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01-10-2024</a:t>
                      </a: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txBody>
                  <a:tcPr/>
                </a:tc>
                <a:tc>
                  <a:txBody>
                    <a:bodyPr/>
                    <a:lstStyle/>
                    <a:p>
                      <a:r>
                        <a:rPr lang="en-GB" sz="1400" dirty="0">
                          <a:solidFill>
                            <a:schemeClr val="tx1"/>
                          </a:solidFill>
                          <a:latin typeface="Calibri" panose="020F0502020204030204" pitchFamily="34" charset="0"/>
                        </a:rPr>
                        <a:t>18:20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tx1"/>
                          </a:solidFill>
                          <a:latin typeface="Calibri" panose="020F0502020204030204" pitchFamily="34" charset="0"/>
                        </a:rPr>
                        <a:t>PDO rescue team arrived incident scene and standby in location </a:t>
                      </a:r>
                    </a:p>
                  </a:txBody>
                  <a:tcPr/>
                </a:tc>
                <a:extLst>
                  <a:ext uri="{0D108BD9-81ED-4DB2-BD59-A6C34878D82A}">
                    <a16:rowId xmlns:a16="http://schemas.microsoft.com/office/drawing/2014/main" val="1043071744"/>
                  </a:ext>
                </a:extLst>
              </a:tr>
              <a:tr h="152400">
                <a:tc>
                  <a:txBody>
                    <a:bodyPr/>
                    <a:lstStyle/>
                    <a:p>
                      <a:pPr algn="ctr"/>
                      <a:r>
                        <a:rPr lang="en-GB" sz="1400" dirty="0">
                          <a:solidFill>
                            <a:schemeClr val="tx1"/>
                          </a:solidFill>
                          <a:latin typeface="Calibri" panose="020F0502020204030204" pitchFamily="34" charset="0"/>
                        </a:rPr>
                        <a:t>23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01-10-2024</a:t>
                      </a: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txBody>
                  <a:tcPr/>
                </a:tc>
                <a:tc>
                  <a:txBody>
                    <a:bodyPr/>
                    <a:lstStyle/>
                    <a:p>
                      <a:r>
                        <a:rPr lang="en-GB" sz="1400" dirty="0">
                          <a:solidFill>
                            <a:schemeClr val="tx1"/>
                          </a:solidFill>
                          <a:latin typeface="Calibri" panose="020F0502020204030204" pitchFamily="34" charset="0"/>
                        </a:rPr>
                        <a:t>19:45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tx1"/>
                          </a:solidFill>
                          <a:latin typeface="Calibri" panose="020F0502020204030204" pitchFamily="34" charset="0"/>
                        </a:rPr>
                        <a:t>Two cranes arrived incident scene for moving tanker outside the road</a:t>
                      </a:r>
                    </a:p>
                  </a:txBody>
                  <a:tcPr/>
                </a:tc>
                <a:extLst>
                  <a:ext uri="{0D108BD9-81ED-4DB2-BD59-A6C34878D82A}">
                    <a16:rowId xmlns:a16="http://schemas.microsoft.com/office/drawing/2014/main" val="2713739536"/>
                  </a:ext>
                </a:extLst>
              </a:tr>
              <a:tr h="152400">
                <a:tc>
                  <a:txBody>
                    <a:bodyPr/>
                    <a:lstStyle/>
                    <a:p>
                      <a:pPr algn="ctr"/>
                      <a:r>
                        <a:rPr lang="en-GB" sz="1400" dirty="0">
                          <a:solidFill>
                            <a:schemeClr val="tx1"/>
                          </a:solidFill>
                          <a:latin typeface="Calibri" panose="020F0502020204030204" pitchFamily="34" charset="0"/>
                        </a:rPr>
                        <a:t>24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01-10-2024</a:t>
                      </a: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txBody>
                  <a:tcPr/>
                </a:tc>
                <a:tc>
                  <a:txBody>
                    <a:bodyPr/>
                    <a:lstStyle/>
                    <a:p>
                      <a:r>
                        <a:rPr lang="en-GB" sz="1400" dirty="0">
                          <a:solidFill>
                            <a:schemeClr val="tx1"/>
                          </a:solidFill>
                          <a:latin typeface="Calibri" panose="020F0502020204030204" pitchFamily="34" charset="0"/>
                        </a:rPr>
                        <a:t>21:01</a:t>
                      </a:r>
                    </a:p>
                  </a:txBody>
                  <a:tcPr/>
                </a:tc>
                <a:tc>
                  <a:txBody>
                    <a:bodyPr/>
                    <a:lstStyle/>
                    <a:p>
                      <a:r>
                        <a:rPr lang="en-GB" sz="1400" dirty="0">
                          <a:solidFill>
                            <a:schemeClr val="tx1"/>
                          </a:solidFill>
                          <a:latin typeface="Calibri" panose="020F0502020204030204" pitchFamily="34" charset="0"/>
                        </a:rPr>
                        <a:t>The tanker has been shifted out of the road safely </a:t>
                      </a:r>
                    </a:p>
                  </a:txBody>
                  <a:tcPr/>
                </a:tc>
                <a:extLst>
                  <a:ext uri="{0D108BD9-81ED-4DB2-BD59-A6C34878D82A}">
                    <a16:rowId xmlns:a16="http://schemas.microsoft.com/office/drawing/2014/main" val="1573252114"/>
                  </a:ext>
                </a:extLst>
              </a:tr>
              <a:tr h="152400">
                <a:tc>
                  <a:txBody>
                    <a:bodyPr/>
                    <a:lstStyle/>
                    <a:p>
                      <a:pPr algn="ctr"/>
                      <a:r>
                        <a:rPr lang="en-GB" sz="1400" dirty="0">
                          <a:solidFill>
                            <a:schemeClr val="tx1"/>
                          </a:solidFill>
                          <a:latin typeface="Calibri" panose="020F0502020204030204" pitchFamily="34" charset="0"/>
                        </a:rPr>
                        <a:t>25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01-10-2024</a:t>
                      </a: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txBody>
                  <a:tcPr/>
                </a:tc>
                <a:tc>
                  <a:txBody>
                    <a:bodyPr/>
                    <a:lstStyle/>
                    <a:p>
                      <a:r>
                        <a:rPr lang="en-GB" sz="1400" dirty="0">
                          <a:solidFill>
                            <a:schemeClr val="tx1"/>
                          </a:solidFill>
                          <a:latin typeface="Calibri" panose="020F0502020204030204" pitchFamily="34" charset="0"/>
                        </a:rPr>
                        <a:t>21:01</a:t>
                      </a:r>
                    </a:p>
                  </a:txBody>
                  <a:tcPr/>
                </a:tc>
                <a:tc>
                  <a:txBody>
                    <a:bodyPr/>
                    <a:lstStyle/>
                    <a:p>
                      <a:r>
                        <a:rPr lang="en-GB" sz="1400" dirty="0">
                          <a:solidFill>
                            <a:schemeClr val="tx1"/>
                          </a:solidFill>
                          <a:latin typeface="Calibri" panose="020F0502020204030204" pitchFamily="34" charset="0"/>
                        </a:rPr>
                        <a:t>Driver released from Badr Al Sama hospital, pain in left thigh </a:t>
                      </a:r>
                    </a:p>
                  </a:txBody>
                  <a:tcPr/>
                </a:tc>
                <a:extLst>
                  <a:ext uri="{0D108BD9-81ED-4DB2-BD59-A6C34878D82A}">
                    <a16:rowId xmlns:a16="http://schemas.microsoft.com/office/drawing/2014/main" val="1371905475"/>
                  </a:ext>
                </a:extLst>
              </a:tr>
              <a:tr h="152400">
                <a:tc>
                  <a:txBody>
                    <a:bodyPr/>
                    <a:lstStyle/>
                    <a:p>
                      <a:pPr algn="ctr"/>
                      <a:r>
                        <a:rPr lang="en-GB" sz="1400" dirty="0">
                          <a:solidFill>
                            <a:schemeClr val="tx1"/>
                          </a:solidFill>
                          <a:latin typeface="Calibri" panose="020F0502020204030204" pitchFamily="34" charset="0"/>
                        </a:rPr>
                        <a:t>26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01-10-2024</a:t>
                      </a:r>
                    </a:p>
                  </a:txBody>
                  <a:tcPr/>
                </a:tc>
                <a:tc>
                  <a:txBody>
                    <a:bodyPr/>
                    <a:lstStyle/>
                    <a:p>
                      <a:r>
                        <a:rPr lang="en-GB" sz="1400" dirty="0">
                          <a:solidFill>
                            <a:schemeClr val="tx1"/>
                          </a:solidFill>
                          <a:latin typeface="Calibri" panose="020F0502020204030204" pitchFamily="34" charset="0"/>
                        </a:rPr>
                        <a:t>21:57</a:t>
                      </a:r>
                    </a:p>
                  </a:txBody>
                  <a:tcPr/>
                </a:tc>
                <a:tc>
                  <a:txBody>
                    <a:bodyPr/>
                    <a:lstStyle/>
                    <a:p>
                      <a:r>
                        <a:rPr lang="en-GB" sz="1400" dirty="0">
                          <a:solidFill>
                            <a:schemeClr val="tx1"/>
                          </a:solidFill>
                          <a:latin typeface="Calibri" panose="020F0502020204030204" pitchFamily="34" charset="0"/>
                        </a:rPr>
                        <a:t>WBM backloaded from the tanker to another empty tanker </a:t>
                      </a:r>
                    </a:p>
                  </a:txBody>
                  <a:tcPr/>
                </a:tc>
                <a:extLst>
                  <a:ext uri="{0D108BD9-81ED-4DB2-BD59-A6C34878D82A}">
                    <a16:rowId xmlns:a16="http://schemas.microsoft.com/office/drawing/2014/main" val="3186056741"/>
                  </a:ext>
                </a:extLst>
              </a:tr>
              <a:tr h="152400">
                <a:tc>
                  <a:txBody>
                    <a:bodyPr/>
                    <a:lstStyle/>
                    <a:p>
                      <a:pPr algn="ctr"/>
                      <a:r>
                        <a:rPr lang="en-GB" sz="1400" dirty="0">
                          <a:solidFill>
                            <a:schemeClr val="tx1"/>
                          </a:solidFill>
                          <a:latin typeface="Calibri" panose="020F0502020204030204" pitchFamily="34" charset="0"/>
                        </a:rPr>
                        <a:t>27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01-10-2024</a:t>
                      </a:r>
                    </a:p>
                  </a:txBody>
                  <a:tcPr/>
                </a:tc>
                <a:tc>
                  <a:txBody>
                    <a:bodyPr/>
                    <a:lstStyle/>
                    <a:p>
                      <a:r>
                        <a:rPr lang="en-GB" sz="1400" dirty="0">
                          <a:solidFill>
                            <a:schemeClr val="tx1"/>
                          </a:solidFill>
                          <a:latin typeface="Calibri" panose="020F0502020204030204" pitchFamily="34" charset="0"/>
                        </a:rPr>
                        <a:t>22:29</a:t>
                      </a:r>
                    </a:p>
                  </a:txBody>
                  <a:tcPr/>
                </a:tc>
                <a:tc>
                  <a:txBody>
                    <a:bodyPr/>
                    <a:lstStyle/>
                    <a:p>
                      <a:r>
                        <a:rPr lang="en-GB" sz="1400" dirty="0">
                          <a:solidFill>
                            <a:schemeClr val="tx1"/>
                          </a:solidFill>
                          <a:latin typeface="Calibri" panose="020F0502020204030204" pitchFamily="34" charset="0"/>
                        </a:rPr>
                        <a:t>Rescue team cleaned the road from WBM</a:t>
                      </a:r>
                    </a:p>
                  </a:txBody>
                  <a:tcPr/>
                </a:tc>
                <a:extLst>
                  <a:ext uri="{0D108BD9-81ED-4DB2-BD59-A6C34878D82A}">
                    <a16:rowId xmlns:a16="http://schemas.microsoft.com/office/drawing/2014/main" val="3417245215"/>
                  </a:ext>
                </a:extLst>
              </a:tr>
              <a:tr h="152400">
                <a:tc>
                  <a:txBody>
                    <a:bodyPr/>
                    <a:lstStyle/>
                    <a:p>
                      <a:pPr algn="ctr"/>
                      <a:r>
                        <a:rPr lang="en-GB" sz="1400" dirty="0">
                          <a:solidFill>
                            <a:schemeClr val="tx1"/>
                          </a:solidFill>
                          <a:latin typeface="Calibri" panose="020F0502020204030204" pitchFamily="34" charset="0"/>
                        </a:rPr>
                        <a:t>28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01-10-2024</a:t>
                      </a:r>
                      <a:endPar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txBody>
                  <a:tcPr/>
                </a:tc>
                <a:tc>
                  <a:txBody>
                    <a:bodyPr/>
                    <a:lstStyle/>
                    <a:p>
                      <a:r>
                        <a:rPr lang="en-GB" sz="1400" dirty="0">
                          <a:solidFill>
                            <a:schemeClr val="tx1"/>
                          </a:solidFill>
                          <a:latin typeface="Calibri" panose="020F0502020204030204" pitchFamily="34" charset="0"/>
                        </a:rPr>
                        <a:t>22:40</a:t>
                      </a:r>
                    </a:p>
                  </a:txBody>
                  <a:tcPr/>
                </a:tc>
                <a:tc>
                  <a:txBody>
                    <a:bodyPr/>
                    <a:lstStyle/>
                    <a:p>
                      <a:r>
                        <a:rPr lang="en-GB" sz="1400" dirty="0">
                          <a:solidFill>
                            <a:schemeClr val="tx1"/>
                          </a:solidFill>
                          <a:latin typeface="Calibri" panose="020F0502020204030204" pitchFamily="34" charset="0"/>
                        </a:rPr>
                        <a:t>ROP opened the road to public</a:t>
                      </a:r>
                    </a:p>
                  </a:txBody>
                  <a:tcPr/>
                </a:tc>
                <a:extLst>
                  <a:ext uri="{0D108BD9-81ED-4DB2-BD59-A6C34878D82A}">
                    <a16:rowId xmlns:a16="http://schemas.microsoft.com/office/drawing/2014/main" val="1637536876"/>
                  </a:ext>
                </a:extLst>
              </a:tr>
              <a:tr h="152400">
                <a:tc>
                  <a:txBody>
                    <a:bodyPr/>
                    <a:lstStyle/>
                    <a:p>
                      <a:pPr algn="ctr"/>
                      <a:r>
                        <a:rPr lang="en-GB" sz="1400" dirty="0">
                          <a:solidFill>
                            <a:schemeClr val="tx1"/>
                          </a:solidFill>
                          <a:latin typeface="Calibri" panose="020F0502020204030204" pitchFamily="34" charset="0"/>
                        </a:rPr>
                        <a:t>29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02-10-2024</a:t>
                      </a:r>
                    </a:p>
                  </a:txBody>
                  <a:tcPr/>
                </a:tc>
                <a:tc>
                  <a:txBody>
                    <a:bodyPr/>
                    <a:lstStyle/>
                    <a:p>
                      <a:r>
                        <a:rPr lang="en-GB" sz="1400" dirty="0">
                          <a:solidFill>
                            <a:schemeClr val="tx1"/>
                          </a:solidFill>
                          <a:latin typeface="Calibri" panose="020F0502020204030204" pitchFamily="34" charset="0"/>
                        </a:rPr>
                        <a:t>07:45</a:t>
                      </a:r>
                    </a:p>
                  </a:txBody>
                  <a:tcPr/>
                </a:tc>
                <a:tc>
                  <a:txBody>
                    <a:bodyPr/>
                    <a:lstStyle/>
                    <a:p>
                      <a:r>
                        <a:rPr lang="en-GB" sz="1400" dirty="0">
                          <a:solidFill>
                            <a:schemeClr val="tx1"/>
                          </a:solidFill>
                          <a:latin typeface="Calibri" panose="020F0502020204030204" pitchFamily="34" charset="0"/>
                        </a:rPr>
                        <a:t>PL sent team, chemical covered fully with sand</a:t>
                      </a:r>
                    </a:p>
                  </a:txBody>
                  <a:tcPr/>
                </a:tc>
                <a:extLst>
                  <a:ext uri="{0D108BD9-81ED-4DB2-BD59-A6C34878D82A}">
                    <a16:rowId xmlns:a16="http://schemas.microsoft.com/office/drawing/2014/main" val="1464716773"/>
                  </a:ext>
                </a:extLst>
              </a:tr>
              <a:tr h="152400">
                <a:tc>
                  <a:txBody>
                    <a:bodyPr/>
                    <a:lstStyle/>
                    <a:p>
                      <a:pPr algn="ctr"/>
                      <a:r>
                        <a:rPr lang="en-GB" sz="1400" dirty="0">
                          <a:solidFill>
                            <a:schemeClr val="tx1"/>
                          </a:solidFill>
                          <a:latin typeface="Calibri" panose="020F0502020204030204" pitchFamily="34" charset="0"/>
                        </a:rPr>
                        <a:t>30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02-10-2024</a:t>
                      </a:r>
                    </a:p>
                  </a:txBody>
                  <a:tcPr/>
                </a:tc>
                <a:tc>
                  <a:txBody>
                    <a:bodyPr/>
                    <a:lstStyle/>
                    <a:p>
                      <a:r>
                        <a:rPr lang="en-GB" sz="1400" dirty="0">
                          <a:solidFill>
                            <a:schemeClr val="tx1"/>
                          </a:solidFill>
                          <a:latin typeface="Calibri" panose="020F0502020204030204" pitchFamily="34" charset="0"/>
                        </a:rPr>
                        <a:t>09:30</a:t>
                      </a:r>
                    </a:p>
                  </a:txBody>
                  <a:tcPr/>
                </a:tc>
                <a:tc>
                  <a:txBody>
                    <a:bodyPr/>
                    <a:lstStyle/>
                    <a:p>
                      <a:r>
                        <a:rPr lang="en-GB" sz="1400" dirty="0">
                          <a:solidFill>
                            <a:schemeClr val="tx1"/>
                          </a:solidFill>
                          <a:latin typeface="Calibri" panose="020F0502020204030204" pitchFamily="34" charset="0"/>
                        </a:rPr>
                        <a:t>Contaminated sand removed from incident location and disposed in approved yard in </a:t>
                      </a:r>
                      <a:r>
                        <a:rPr lang="en-GB" sz="1400" dirty="0" err="1">
                          <a:solidFill>
                            <a:schemeClr val="tx1"/>
                          </a:solidFill>
                          <a:latin typeface="Calibri" panose="020F0502020204030204" pitchFamily="34" charset="0"/>
                        </a:rPr>
                        <a:t>Fahud</a:t>
                      </a:r>
                      <a:r>
                        <a:rPr lang="en-GB" sz="1400" dirty="0">
                          <a:solidFill>
                            <a:schemeClr val="tx1"/>
                          </a:solidFill>
                          <a:latin typeface="Calibri" panose="020F0502020204030204" pitchFamily="34" charset="0"/>
                        </a:rPr>
                        <a:t> </a:t>
                      </a:r>
                      <a:endParaRPr lang="en-GB" sz="1400" dirty="0">
                        <a:solidFill>
                          <a:schemeClr val="tx1"/>
                        </a:solidFill>
                        <a:highlight>
                          <a:srgbClr val="FFFF00"/>
                        </a:highlight>
                        <a:latin typeface="Calibri" panose="020F0502020204030204" pitchFamily="34" charset="0"/>
                      </a:endParaRPr>
                    </a:p>
                  </a:txBody>
                  <a:tcPr/>
                </a:tc>
                <a:extLst>
                  <a:ext uri="{0D108BD9-81ED-4DB2-BD59-A6C34878D82A}">
                    <a16:rowId xmlns:a16="http://schemas.microsoft.com/office/drawing/2014/main" val="591904573"/>
                  </a:ext>
                </a:extLst>
              </a:tr>
            </a:tbl>
          </a:graphicData>
        </a:graphic>
      </p:graphicFrame>
      <p:sp>
        <p:nvSpPr>
          <p:cNvPr id="4" name="Footer Placeholder 4">
            <a:extLst>
              <a:ext uri="{FF2B5EF4-FFF2-40B4-BE49-F238E27FC236}">
                <a16:creationId xmlns:a16="http://schemas.microsoft.com/office/drawing/2014/main" id="{6E268AF5-DE0C-E711-88AF-4DEDF419F3A0}"/>
              </a:ext>
            </a:extLst>
          </p:cNvPr>
          <p:cNvSpPr txBox="1">
            <a:spLocks/>
          </p:cNvSpPr>
          <p:nvPr/>
        </p:nvSpPr>
        <p:spPr bwMode="auto">
          <a:xfrm>
            <a:off x="3160835" y="6600092"/>
            <a:ext cx="5870331" cy="2579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a:lstStyle>
          <a:p>
            <a:pPr>
              <a:defRPr/>
            </a:pPr>
            <a:r>
              <a:rPr lang="en-US" dirty="0">
                <a:solidFill>
                  <a:srgbClr val="000000"/>
                </a:solidFill>
                <a:latin typeface="Calibri" panose="020F0502020204030204" pitchFamily="34" charset="0"/>
              </a:rPr>
              <a:t>Confidential - Not to be shared outside of PDO/PDO contractors </a:t>
            </a:r>
          </a:p>
        </p:txBody>
      </p:sp>
      <p:sp>
        <p:nvSpPr>
          <p:cNvPr id="7" name="Rectangle 6">
            <a:extLst>
              <a:ext uri="{FF2B5EF4-FFF2-40B4-BE49-F238E27FC236}">
                <a16:creationId xmlns:a16="http://schemas.microsoft.com/office/drawing/2014/main" id="{A1A03830-8321-FBD3-0F4C-2D35FCA59781}"/>
              </a:ext>
            </a:extLst>
          </p:cNvPr>
          <p:cNvSpPr/>
          <p:nvPr/>
        </p:nvSpPr>
        <p:spPr>
          <a:xfrm>
            <a:off x="326571" y="0"/>
            <a:ext cx="11865429" cy="461665"/>
          </a:xfrm>
          <a:prstGeom prst="rect">
            <a:avLst/>
          </a:prstGeom>
          <a:solidFill>
            <a:srgbClr val="FFC715"/>
          </a:solidFill>
        </p:spPr>
        <p:txBody>
          <a:bodyPr wrap="square">
            <a:spAutoFit/>
          </a:bodyPr>
          <a:lstStyle/>
          <a:p>
            <a:pPr lvl="0" algn="ctr">
              <a:defRPr/>
            </a:pPr>
            <a:r>
              <a:rPr lang="en-GB" sz="2400" b="1" dirty="0">
                <a:solidFill>
                  <a:srgbClr val="00B050"/>
                </a:solidFill>
                <a:latin typeface="Calibri" panose="020F0502020204030204" pitchFamily="34" charset="0"/>
                <a:ea typeface="MS PGothic" pitchFamily="34" charset="-128"/>
                <a:cs typeface="+mj-cs"/>
              </a:rPr>
              <a:t>HiPo#35, PIM # 1170964, 01-October-2024, Halliburton</a:t>
            </a:r>
            <a:endParaRPr lang="en-US" sz="2400" kern="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4180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2606167A-45B9-5ED1-D689-F3A561BD7092}"/>
              </a:ext>
            </a:extLst>
          </p:cNvPr>
          <p:cNvSpPr txBox="1">
            <a:spLocks/>
          </p:cNvSpPr>
          <p:nvPr/>
        </p:nvSpPr>
        <p:spPr>
          <a:xfrm>
            <a:off x="447929" y="553628"/>
            <a:ext cx="5369653" cy="383922"/>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effectLst/>
                <a:uLnTx/>
                <a:uFillTx/>
                <a:latin typeface="Calibri" panose="020F0502020204030204" pitchFamily="34" charset="0"/>
                <a:ea typeface="MS PGothic" pitchFamily="34" charset="-128"/>
                <a:cs typeface="Calibri" panose="020F0502020204030204" pitchFamily="34" charset="0"/>
              </a:rPr>
              <a:t>Timeline of Incident (Optional)</a:t>
            </a:r>
          </a:p>
        </p:txBody>
      </p:sp>
      <p:pic>
        <p:nvPicPr>
          <p:cNvPr id="7" name="Picture 6">
            <a:extLst>
              <a:ext uri="{FF2B5EF4-FFF2-40B4-BE49-F238E27FC236}">
                <a16:creationId xmlns:a16="http://schemas.microsoft.com/office/drawing/2014/main" id="{79AF8B0B-0B29-8BEE-F3F5-53B37A50F1D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054338" y="5762186"/>
            <a:ext cx="3831772" cy="1079864"/>
          </a:xfrm>
          <a:prstGeom prst="rect">
            <a:avLst/>
          </a:prstGeom>
        </p:spPr>
      </p:pic>
      <p:sp>
        <p:nvSpPr>
          <p:cNvPr id="18" name="Rectangle 17">
            <a:extLst>
              <a:ext uri="{FF2B5EF4-FFF2-40B4-BE49-F238E27FC236}">
                <a16:creationId xmlns:a16="http://schemas.microsoft.com/office/drawing/2014/main" id="{EAE3CB62-B901-8323-76B8-8441EF463DE3}"/>
              </a:ext>
            </a:extLst>
          </p:cNvPr>
          <p:cNvSpPr/>
          <p:nvPr/>
        </p:nvSpPr>
        <p:spPr>
          <a:xfrm>
            <a:off x="204281" y="0"/>
            <a:ext cx="11987719" cy="523220"/>
          </a:xfrm>
          <a:prstGeom prst="rect">
            <a:avLst/>
          </a:prstGeom>
          <a:solidFill>
            <a:srgbClr val="FFC715"/>
          </a:solidFill>
        </p:spPr>
        <p:txBody>
          <a:bodyPr wrap="square">
            <a:spAutoFit/>
          </a:bodyPr>
          <a:lstStyle/>
          <a:p>
            <a:pPr lvl="0" algn="ctr">
              <a:defRPr/>
            </a:pPr>
            <a:r>
              <a:rPr lang="en-GB" sz="2800" b="1" dirty="0">
                <a:solidFill>
                  <a:srgbClr val="00B050"/>
                </a:solidFill>
                <a:latin typeface="Calibri" panose="020F0502020204030204" pitchFamily="34" charset="0"/>
                <a:ea typeface="MS PGothic" pitchFamily="34" charset="-128"/>
                <a:cs typeface="+mj-cs"/>
              </a:rPr>
              <a:t>HiPo#35, PIM # 1170964, 01-October-2024, Halliburton</a:t>
            </a:r>
            <a:endParaRPr lang="en-US" sz="2800" kern="0" dirty="0">
              <a:solidFill>
                <a:srgbClr val="00B050"/>
              </a:solidFill>
              <a:latin typeface="Times New Roman" panose="02020603050405020304" pitchFamily="18" charset="0"/>
              <a:cs typeface="Times New Roman" panose="02020603050405020304" pitchFamily="18" charset="0"/>
            </a:endParaRPr>
          </a:p>
        </p:txBody>
      </p:sp>
      <p:cxnSp>
        <p:nvCxnSpPr>
          <p:cNvPr id="90" name="Straight Connector 89">
            <a:extLst>
              <a:ext uri="{FF2B5EF4-FFF2-40B4-BE49-F238E27FC236}">
                <a16:creationId xmlns:a16="http://schemas.microsoft.com/office/drawing/2014/main" id="{7E28F250-D9DB-D1CE-0DF0-EEB1B1B7E2AD}"/>
              </a:ext>
            </a:extLst>
          </p:cNvPr>
          <p:cNvCxnSpPr>
            <a:cxnSpLocks/>
          </p:cNvCxnSpPr>
          <p:nvPr/>
        </p:nvCxnSpPr>
        <p:spPr>
          <a:xfrm>
            <a:off x="655983" y="3323655"/>
            <a:ext cx="11044950" cy="5664"/>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9E2F2CB8-B81B-33A0-757E-544047E49AA0}"/>
              </a:ext>
            </a:extLst>
          </p:cNvPr>
          <p:cNvSpPr txBox="1"/>
          <p:nvPr/>
        </p:nvSpPr>
        <p:spPr>
          <a:xfrm>
            <a:off x="2252225" y="3446217"/>
            <a:ext cx="748937" cy="276999"/>
          </a:xfrm>
          <a:prstGeom prst="rect">
            <a:avLst/>
          </a:prstGeom>
          <a:noFill/>
        </p:spPr>
        <p:txBody>
          <a:bodyPr wrap="square" rtlCol="0">
            <a:spAutoFit/>
          </a:bodyPr>
          <a:lstStyle/>
          <a:p>
            <a:pPr algn="ctr">
              <a:defRPr/>
            </a:pPr>
            <a:r>
              <a:rPr lang="en-GB" sz="1200" b="1" dirty="0">
                <a:solidFill>
                  <a:srgbClr val="16942A"/>
                </a:solidFill>
                <a:latin typeface="Calibri" panose="020F0502020204030204"/>
              </a:rPr>
              <a:t>12:00</a:t>
            </a:r>
            <a:endParaRPr lang="en-US" sz="1200" b="1" dirty="0">
              <a:solidFill>
                <a:srgbClr val="16942A"/>
              </a:solidFill>
              <a:latin typeface="Calibri" panose="020F0502020204030204"/>
            </a:endParaRPr>
          </a:p>
        </p:txBody>
      </p:sp>
      <p:sp>
        <p:nvSpPr>
          <p:cNvPr id="92" name="TextBox 91">
            <a:extLst>
              <a:ext uri="{FF2B5EF4-FFF2-40B4-BE49-F238E27FC236}">
                <a16:creationId xmlns:a16="http://schemas.microsoft.com/office/drawing/2014/main" id="{DEC908CB-EAD9-4868-6849-A9A511686D16}"/>
              </a:ext>
            </a:extLst>
          </p:cNvPr>
          <p:cNvSpPr txBox="1"/>
          <p:nvPr/>
        </p:nvSpPr>
        <p:spPr>
          <a:xfrm>
            <a:off x="7977098" y="3402993"/>
            <a:ext cx="74893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rgbClr val="16942A"/>
                </a:solidFill>
                <a:latin typeface="Calibri" panose="020F0502020204030204"/>
              </a:rPr>
              <a:t>18:00</a:t>
            </a:r>
            <a:endParaRPr kumimoji="0" lang="en-US" sz="1200" b="1" i="0" u="none" strike="noStrike" kern="1200" cap="none" spc="0" normalizeH="0" baseline="0" noProof="0" dirty="0">
              <a:ln>
                <a:noFill/>
              </a:ln>
              <a:solidFill>
                <a:srgbClr val="16942A"/>
              </a:solidFill>
              <a:effectLst/>
              <a:uLnTx/>
              <a:uFillTx/>
              <a:latin typeface="Calibri" panose="020F0502020204030204"/>
              <a:ea typeface="+mn-ea"/>
              <a:cs typeface="+mn-cs"/>
            </a:endParaRPr>
          </a:p>
        </p:txBody>
      </p:sp>
      <p:sp>
        <p:nvSpPr>
          <p:cNvPr id="93" name="TextBox 92">
            <a:extLst>
              <a:ext uri="{FF2B5EF4-FFF2-40B4-BE49-F238E27FC236}">
                <a16:creationId xmlns:a16="http://schemas.microsoft.com/office/drawing/2014/main" id="{2504BB99-1786-D0C1-3D45-B6498389B650}"/>
              </a:ext>
            </a:extLst>
          </p:cNvPr>
          <p:cNvSpPr txBox="1"/>
          <p:nvPr/>
        </p:nvSpPr>
        <p:spPr>
          <a:xfrm>
            <a:off x="10854246" y="3406816"/>
            <a:ext cx="688424" cy="2822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16942A"/>
                </a:solidFill>
                <a:effectLst/>
                <a:uLnTx/>
                <a:uFillTx/>
                <a:latin typeface="Calibri" panose="020F0502020204030204"/>
                <a:ea typeface="+mn-ea"/>
                <a:cs typeface="+mn-cs"/>
              </a:rPr>
              <a:t>22:15</a:t>
            </a:r>
            <a:endParaRPr kumimoji="0" lang="en-US" sz="1200" b="1" i="0" u="none" strike="noStrike" kern="1200" cap="none" spc="0" normalizeH="0" baseline="0" noProof="0" dirty="0">
              <a:ln>
                <a:noFill/>
              </a:ln>
              <a:solidFill>
                <a:srgbClr val="16942A"/>
              </a:solidFill>
              <a:effectLst/>
              <a:uLnTx/>
              <a:uFillTx/>
              <a:latin typeface="Calibri" panose="020F0502020204030204"/>
              <a:ea typeface="+mn-ea"/>
              <a:cs typeface="+mn-cs"/>
            </a:endParaRPr>
          </a:p>
        </p:txBody>
      </p:sp>
      <p:sp>
        <p:nvSpPr>
          <p:cNvPr id="94" name="TextBox 93">
            <a:extLst>
              <a:ext uri="{FF2B5EF4-FFF2-40B4-BE49-F238E27FC236}">
                <a16:creationId xmlns:a16="http://schemas.microsoft.com/office/drawing/2014/main" id="{EE8BE886-0CEA-7830-B363-4731DF75BDF4}"/>
              </a:ext>
            </a:extLst>
          </p:cNvPr>
          <p:cNvSpPr txBox="1"/>
          <p:nvPr/>
        </p:nvSpPr>
        <p:spPr>
          <a:xfrm>
            <a:off x="9415672" y="3418770"/>
            <a:ext cx="74893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6942A"/>
                </a:solidFill>
                <a:effectLst/>
                <a:uLnTx/>
                <a:uFillTx/>
                <a:latin typeface="Calibri" panose="020F0502020204030204"/>
                <a:ea typeface="+mn-ea"/>
                <a:cs typeface="+mn-cs"/>
              </a:rPr>
              <a:t>20:00</a:t>
            </a:r>
          </a:p>
        </p:txBody>
      </p:sp>
      <p:sp>
        <p:nvSpPr>
          <p:cNvPr id="95" name="TextBox 94">
            <a:extLst>
              <a:ext uri="{FF2B5EF4-FFF2-40B4-BE49-F238E27FC236}">
                <a16:creationId xmlns:a16="http://schemas.microsoft.com/office/drawing/2014/main" id="{23010521-C078-A235-7ED8-364B3CBA39A3}"/>
              </a:ext>
            </a:extLst>
          </p:cNvPr>
          <p:cNvSpPr txBox="1"/>
          <p:nvPr/>
        </p:nvSpPr>
        <p:spPr>
          <a:xfrm>
            <a:off x="3616796" y="3427254"/>
            <a:ext cx="74893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rgbClr val="16942A"/>
                </a:solidFill>
                <a:latin typeface="Calibri" panose="020F0502020204030204"/>
              </a:rPr>
              <a:t>14</a:t>
            </a:r>
            <a:r>
              <a:rPr kumimoji="0" lang="en-US" sz="1200" b="1" i="0" u="none" strike="noStrike" kern="1200" cap="none" spc="0" normalizeH="0" baseline="0" noProof="0" dirty="0">
                <a:ln>
                  <a:noFill/>
                </a:ln>
                <a:solidFill>
                  <a:srgbClr val="16942A"/>
                </a:solidFill>
                <a:effectLst/>
                <a:uLnTx/>
                <a:uFillTx/>
                <a:latin typeface="Calibri" panose="020F0502020204030204"/>
                <a:ea typeface="+mn-ea"/>
                <a:cs typeface="+mn-cs"/>
              </a:rPr>
              <a:t>:00</a:t>
            </a:r>
          </a:p>
        </p:txBody>
      </p:sp>
      <p:sp>
        <p:nvSpPr>
          <p:cNvPr id="96" name="TextBox 95">
            <a:extLst>
              <a:ext uri="{FF2B5EF4-FFF2-40B4-BE49-F238E27FC236}">
                <a16:creationId xmlns:a16="http://schemas.microsoft.com/office/drawing/2014/main" id="{DC0CFF1D-38DF-B558-2F15-CC82F2A38790}"/>
              </a:ext>
            </a:extLst>
          </p:cNvPr>
          <p:cNvSpPr txBox="1"/>
          <p:nvPr/>
        </p:nvSpPr>
        <p:spPr>
          <a:xfrm>
            <a:off x="317720" y="3391692"/>
            <a:ext cx="748937" cy="276999"/>
          </a:xfrm>
          <a:prstGeom prst="rect">
            <a:avLst/>
          </a:prstGeom>
          <a:noFill/>
        </p:spPr>
        <p:txBody>
          <a:bodyPr wrap="square" rtlCol="0">
            <a:spAutoFit/>
          </a:bodyPr>
          <a:lstStyle/>
          <a:p>
            <a:pPr algn="ctr">
              <a:defRPr/>
            </a:pPr>
            <a:r>
              <a:rPr lang="en-GB" sz="1200" b="1" dirty="0">
                <a:solidFill>
                  <a:srgbClr val="16942A"/>
                </a:solidFill>
                <a:latin typeface="Calibri" panose="020F0502020204030204"/>
              </a:rPr>
              <a:t>06:00</a:t>
            </a:r>
            <a:endParaRPr lang="en-US" sz="1200" b="1" dirty="0">
              <a:solidFill>
                <a:srgbClr val="16942A"/>
              </a:solidFill>
              <a:latin typeface="Calibri" panose="020F0502020204030204"/>
            </a:endParaRPr>
          </a:p>
        </p:txBody>
      </p:sp>
      <p:grpSp>
        <p:nvGrpSpPr>
          <p:cNvPr id="97" name="Group 96">
            <a:extLst>
              <a:ext uri="{FF2B5EF4-FFF2-40B4-BE49-F238E27FC236}">
                <a16:creationId xmlns:a16="http://schemas.microsoft.com/office/drawing/2014/main" id="{FEF58823-6BDE-5870-F63C-ADCAC95F3CC7}"/>
              </a:ext>
            </a:extLst>
          </p:cNvPr>
          <p:cNvGrpSpPr/>
          <p:nvPr/>
        </p:nvGrpSpPr>
        <p:grpSpPr>
          <a:xfrm>
            <a:off x="5022627" y="3342442"/>
            <a:ext cx="748937" cy="364715"/>
            <a:chOff x="4252883" y="3449198"/>
            <a:chExt cx="748937" cy="364715"/>
          </a:xfrm>
        </p:grpSpPr>
        <p:sp>
          <p:nvSpPr>
            <p:cNvPr id="98" name="TextBox 97">
              <a:extLst>
                <a:ext uri="{FF2B5EF4-FFF2-40B4-BE49-F238E27FC236}">
                  <a16:creationId xmlns:a16="http://schemas.microsoft.com/office/drawing/2014/main" id="{942A35C9-3559-48BE-16FA-DB9C8109474E}"/>
                </a:ext>
              </a:extLst>
            </p:cNvPr>
            <p:cNvSpPr txBox="1"/>
            <p:nvPr/>
          </p:nvSpPr>
          <p:spPr>
            <a:xfrm>
              <a:off x="4252883" y="3536914"/>
              <a:ext cx="74893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rgbClr val="16942A"/>
                  </a:solidFill>
                  <a:latin typeface="Calibri" panose="020F0502020204030204"/>
                </a:rPr>
                <a:t>15</a:t>
              </a:r>
              <a:r>
                <a:rPr kumimoji="0" lang="en-US" sz="1200" b="1" i="0" u="none" strike="noStrike" kern="1200" cap="none" spc="0" normalizeH="0" baseline="0" noProof="0" dirty="0">
                  <a:ln>
                    <a:noFill/>
                  </a:ln>
                  <a:solidFill>
                    <a:srgbClr val="16942A"/>
                  </a:solidFill>
                  <a:effectLst/>
                  <a:uLnTx/>
                  <a:uFillTx/>
                  <a:latin typeface="Calibri" panose="020F0502020204030204"/>
                  <a:ea typeface="+mn-ea"/>
                  <a:cs typeface="+mn-cs"/>
                </a:rPr>
                <a:t>:</a:t>
              </a:r>
              <a:r>
                <a:rPr lang="ar-OM" sz="1200" b="1" dirty="0">
                  <a:solidFill>
                    <a:srgbClr val="16942A"/>
                  </a:solidFill>
                  <a:latin typeface="Calibri" panose="020F0502020204030204"/>
                </a:rPr>
                <a:t>00</a:t>
              </a:r>
              <a:endParaRPr kumimoji="0" lang="en-US" sz="1200" b="1" i="0" u="none" strike="noStrike" kern="1200" cap="none" spc="0" normalizeH="0" baseline="0" noProof="0" dirty="0">
                <a:ln>
                  <a:noFill/>
                </a:ln>
                <a:solidFill>
                  <a:srgbClr val="16942A"/>
                </a:solidFill>
                <a:effectLst/>
                <a:uLnTx/>
                <a:uFillTx/>
                <a:latin typeface="Calibri" panose="020F0502020204030204"/>
                <a:ea typeface="+mn-ea"/>
                <a:cs typeface="+mn-cs"/>
              </a:endParaRPr>
            </a:p>
          </p:txBody>
        </p:sp>
        <p:cxnSp>
          <p:nvCxnSpPr>
            <p:cNvPr id="99" name="Straight Connector 98">
              <a:extLst>
                <a:ext uri="{FF2B5EF4-FFF2-40B4-BE49-F238E27FC236}">
                  <a16:creationId xmlns:a16="http://schemas.microsoft.com/office/drawing/2014/main" id="{08EA3446-55D0-DF48-71F6-EED195292A66}"/>
                </a:ext>
              </a:extLst>
            </p:cNvPr>
            <p:cNvCxnSpPr>
              <a:cxnSpLocks/>
            </p:cNvCxnSpPr>
            <p:nvPr/>
          </p:nvCxnSpPr>
          <p:spPr>
            <a:xfrm>
              <a:off x="4642939" y="3449198"/>
              <a:ext cx="0" cy="138830"/>
            </a:xfrm>
            <a:prstGeom prst="line">
              <a:avLst/>
            </a:prstGeom>
            <a:ln w="22225"/>
          </p:spPr>
          <p:style>
            <a:lnRef idx="1">
              <a:schemeClr val="accent1"/>
            </a:lnRef>
            <a:fillRef idx="0">
              <a:schemeClr val="accent1"/>
            </a:fillRef>
            <a:effectRef idx="0">
              <a:schemeClr val="accent1"/>
            </a:effectRef>
            <a:fontRef idx="minor">
              <a:schemeClr val="tx1"/>
            </a:fontRef>
          </p:style>
        </p:cxnSp>
      </p:grpSp>
      <p:cxnSp>
        <p:nvCxnSpPr>
          <p:cNvPr id="101" name="Straight Connector 100">
            <a:extLst>
              <a:ext uri="{FF2B5EF4-FFF2-40B4-BE49-F238E27FC236}">
                <a16:creationId xmlns:a16="http://schemas.microsoft.com/office/drawing/2014/main" id="{0C69E850-96CE-95F5-747C-4E92C4B1A543}"/>
              </a:ext>
            </a:extLst>
          </p:cNvPr>
          <p:cNvCxnSpPr>
            <a:cxnSpLocks/>
          </p:cNvCxnSpPr>
          <p:nvPr/>
        </p:nvCxnSpPr>
        <p:spPr>
          <a:xfrm>
            <a:off x="655983" y="3312145"/>
            <a:ext cx="0" cy="141843"/>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2CD6A05-A0B5-AE6A-403F-651C49A272F1}"/>
              </a:ext>
            </a:extLst>
          </p:cNvPr>
          <p:cNvCxnSpPr>
            <a:cxnSpLocks/>
          </p:cNvCxnSpPr>
          <p:nvPr/>
        </p:nvCxnSpPr>
        <p:spPr>
          <a:xfrm flipH="1">
            <a:off x="8321560" y="3329319"/>
            <a:ext cx="4324" cy="14216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5884A1FF-9078-2AB7-D393-DE6D4CE9CE57}"/>
              </a:ext>
            </a:extLst>
          </p:cNvPr>
          <p:cNvCxnSpPr>
            <a:cxnSpLocks/>
          </p:cNvCxnSpPr>
          <p:nvPr/>
        </p:nvCxnSpPr>
        <p:spPr>
          <a:xfrm>
            <a:off x="3972213" y="3330644"/>
            <a:ext cx="0" cy="113719"/>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ED6B1955-131D-490E-35ED-E8639F78D55F}"/>
              </a:ext>
            </a:extLst>
          </p:cNvPr>
          <p:cNvCxnSpPr>
            <a:cxnSpLocks/>
          </p:cNvCxnSpPr>
          <p:nvPr/>
        </p:nvCxnSpPr>
        <p:spPr>
          <a:xfrm flipH="1">
            <a:off x="11178762" y="3336940"/>
            <a:ext cx="1" cy="139836"/>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5429FC5E-8173-000A-2FF5-99C057C81BD5}"/>
              </a:ext>
            </a:extLst>
          </p:cNvPr>
          <p:cNvCxnSpPr>
            <a:cxnSpLocks/>
          </p:cNvCxnSpPr>
          <p:nvPr/>
        </p:nvCxnSpPr>
        <p:spPr>
          <a:xfrm>
            <a:off x="2524968" y="3046563"/>
            <a:ext cx="0" cy="321202"/>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106" name="TextBox 105">
            <a:extLst>
              <a:ext uri="{FF2B5EF4-FFF2-40B4-BE49-F238E27FC236}">
                <a16:creationId xmlns:a16="http://schemas.microsoft.com/office/drawing/2014/main" id="{5DF2464C-4F44-FF65-6551-BAD4645B71AB}"/>
              </a:ext>
            </a:extLst>
          </p:cNvPr>
          <p:cNvSpPr txBox="1"/>
          <p:nvPr/>
        </p:nvSpPr>
        <p:spPr>
          <a:xfrm>
            <a:off x="1889962" y="2642756"/>
            <a:ext cx="1242793" cy="400110"/>
          </a:xfrm>
          <a:prstGeom prst="rect">
            <a:avLst/>
          </a:prstGeom>
          <a:noFill/>
          <a:ln>
            <a:solidFill>
              <a:schemeClr val="accent1"/>
            </a:solidFill>
          </a:ln>
        </p:spPr>
        <p:txBody>
          <a:bodyPr wrap="square" rtlCol="0">
            <a:spAutoFit/>
          </a:bodyPr>
          <a:lstStyle/>
          <a:p>
            <a:pPr algn="ctr">
              <a:defRPr/>
            </a:pPr>
            <a:r>
              <a:rPr kumimoji="0" lang="en-GB" sz="10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mn-cs"/>
              </a:rPr>
              <a:t>Driving towards </a:t>
            </a:r>
            <a:r>
              <a:rPr lang="en-GB" sz="1000" b="1" dirty="0">
                <a:solidFill>
                  <a:srgbClr val="000000"/>
                </a:solidFill>
                <a:latin typeface="Calibri" panose="020F0502020204030204" pitchFamily="34" charset="0"/>
                <a:ea typeface="Calibri" panose="020F0502020204030204" pitchFamily="34" charset="0"/>
              </a:rPr>
              <a:t>Fahud</a:t>
            </a:r>
            <a:endParaRPr kumimoji="0" lang="en-US" sz="10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107" name="TextBox 106">
            <a:extLst>
              <a:ext uri="{FF2B5EF4-FFF2-40B4-BE49-F238E27FC236}">
                <a16:creationId xmlns:a16="http://schemas.microsoft.com/office/drawing/2014/main" id="{CAE8F0D9-3D43-7FA0-6742-438BF7130957}"/>
              </a:ext>
            </a:extLst>
          </p:cNvPr>
          <p:cNvSpPr txBox="1"/>
          <p:nvPr/>
        </p:nvSpPr>
        <p:spPr>
          <a:xfrm>
            <a:off x="3892644" y="2608072"/>
            <a:ext cx="1105524" cy="400110"/>
          </a:xfrm>
          <a:prstGeom prst="rect">
            <a:avLst/>
          </a:prstGeom>
          <a:noFill/>
          <a:ln>
            <a:solidFill>
              <a:schemeClr val="accent1"/>
            </a:solidFill>
          </a:ln>
        </p:spPr>
        <p:txBody>
          <a:bodyPr wrap="square" rtlCol="0">
            <a:spAutoFit/>
          </a:bodyPr>
          <a:lstStyle/>
          <a:p>
            <a:pPr algn="ctr">
              <a:defRPr/>
            </a:pPr>
            <a:r>
              <a:rPr kumimoji="0" lang="en-US" sz="1000" b="1" i="0" u="none" strike="noStrike" kern="1200" cap="none" spc="0" normalizeH="0" baseline="0" noProof="0" dirty="0">
                <a:ln>
                  <a:noFill/>
                </a:ln>
                <a:effectLst/>
                <a:uLnTx/>
                <a:uFillTx/>
                <a:latin typeface="Calibri" panose="020F0502020204030204"/>
                <a:ea typeface="+mn-ea"/>
                <a:cs typeface="+mn-cs"/>
              </a:rPr>
              <a:t>14:29-Arrived Rig-63 </a:t>
            </a:r>
          </a:p>
        </p:txBody>
      </p:sp>
      <p:cxnSp>
        <p:nvCxnSpPr>
          <p:cNvPr id="108" name="Straight Connector 107">
            <a:extLst>
              <a:ext uri="{FF2B5EF4-FFF2-40B4-BE49-F238E27FC236}">
                <a16:creationId xmlns:a16="http://schemas.microsoft.com/office/drawing/2014/main" id="{1E7E66CE-550D-7299-A533-AE2454447116}"/>
              </a:ext>
            </a:extLst>
          </p:cNvPr>
          <p:cNvCxnSpPr>
            <a:cxnSpLocks/>
          </p:cNvCxnSpPr>
          <p:nvPr/>
        </p:nvCxnSpPr>
        <p:spPr>
          <a:xfrm>
            <a:off x="4473651" y="3009442"/>
            <a:ext cx="0" cy="321202"/>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2556D030-9D53-BFE9-AEBB-3E9F50865EF7}"/>
              </a:ext>
            </a:extLst>
          </p:cNvPr>
          <p:cNvCxnSpPr>
            <a:cxnSpLocks/>
          </p:cNvCxnSpPr>
          <p:nvPr/>
        </p:nvCxnSpPr>
        <p:spPr>
          <a:xfrm flipH="1">
            <a:off x="9733241" y="3323655"/>
            <a:ext cx="4324" cy="14216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35E789E0-8C14-3F69-761A-A871B6D16200}"/>
              </a:ext>
            </a:extLst>
          </p:cNvPr>
          <p:cNvCxnSpPr>
            <a:cxnSpLocks/>
          </p:cNvCxnSpPr>
          <p:nvPr/>
        </p:nvCxnSpPr>
        <p:spPr>
          <a:xfrm>
            <a:off x="2524967" y="3369940"/>
            <a:ext cx="1" cy="97661"/>
          </a:xfrm>
          <a:prstGeom prst="line">
            <a:avLst/>
          </a:prstGeom>
          <a:ln w="22225"/>
        </p:spPr>
        <p:style>
          <a:lnRef idx="1">
            <a:schemeClr val="accent1"/>
          </a:lnRef>
          <a:fillRef idx="0">
            <a:schemeClr val="accent1"/>
          </a:fillRef>
          <a:effectRef idx="0">
            <a:schemeClr val="accent1"/>
          </a:effectRef>
          <a:fontRef idx="minor">
            <a:schemeClr val="tx1"/>
          </a:fontRef>
        </p:style>
      </p:cxnSp>
      <p:grpSp>
        <p:nvGrpSpPr>
          <p:cNvPr id="111" name="Group 110">
            <a:extLst>
              <a:ext uri="{FF2B5EF4-FFF2-40B4-BE49-F238E27FC236}">
                <a16:creationId xmlns:a16="http://schemas.microsoft.com/office/drawing/2014/main" id="{AA8A2F2D-2DCD-C909-6388-4259221EAC3C}"/>
              </a:ext>
            </a:extLst>
          </p:cNvPr>
          <p:cNvGrpSpPr/>
          <p:nvPr/>
        </p:nvGrpSpPr>
        <p:grpSpPr>
          <a:xfrm rot="10800000">
            <a:off x="348826" y="3309376"/>
            <a:ext cx="1242793" cy="2005168"/>
            <a:chOff x="733792" y="5032193"/>
            <a:chExt cx="1242793" cy="2005168"/>
          </a:xfrm>
        </p:grpSpPr>
        <p:cxnSp>
          <p:nvCxnSpPr>
            <p:cNvPr id="112" name="Straight Connector 111">
              <a:extLst>
                <a:ext uri="{FF2B5EF4-FFF2-40B4-BE49-F238E27FC236}">
                  <a16:creationId xmlns:a16="http://schemas.microsoft.com/office/drawing/2014/main" id="{0DF02A08-196D-354E-8FE1-612D744ADC7C}"/>
                </a:ext>
              </a:extLst>
            </p:cNvPr>
            <p:cNvCxnSpPr>
              <a:cxnSpLocks/>
            </p:cNvCxnSpPr>
            <p:nvPr/>
          </p:nvCxnSpPr>
          <p:spPr>
            <a:xfrm rot="10800000" flipV="1">
              <a:off x="1355189" y="5756688"/>
              <a:ext cx="5681" cy="1280673"/>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113" name="TextBox 112">
              <a:extLst>
                <a:ext uri="{FF2B5EF4-FFF2-40B4-BE49-F238E27FC236}">
                  <a16:creationId xmlns:a16="http://schemas.microsoft.com/office/drawing/2014/main" id="{16CFDFAA-5FDF-2FE9-F577-F0F19BF8A72E}"/>
                </a:ext>
              </a:extLst>
            </p:cNvPr>
            <p:cNvSpPr txBox="1"/>
            <p:nvPr/>
          </p:nvSpPr>
          <p:spPr>
            <a:xfrm rot="10800000">
              <a:off x="733792" y="5032193"/>
              <a:ext cx="1242793" cy="707886"/>
            </a:xfrm>
            <a:prstGeom prst="rect">
              <a:avLst/>
            </a:prstGeom>
            <a:noFill/>
            <a:ln>
              <a:solidFill>
                <a:schemeClr val="accent1"/>
              </a:solidFill>
            </a:ln>
          </p:spPr>
          <p:txBody>
            <a:bodyPr wrap="square" rtlCol="0">
              <a:spAutoFit/>
            </a:bodyPr>
            <a:lstStyle/>
            <a:p>
              <a:pPr algn="ctr">
                <a:defRPr/>
              </a:pPr>
              <a:r>
                <a:rPr lang="en-GB" sz="1000" b="1" dirty="0">
                  <a:solidFill>
                    <a:srgbClr val="000000"/>
                  </a:solidFill>
                  <a:latin typeface="Calibri" panose="020F0502020204030204" pitchFamily="34" charset="0"/>
                  <a:ea typeface="Calibri" panose="020F0502020204030204" pitchFamily="34" charset="0"/>
                </a:rPr>
                <a:t>6:31</a:t>
              </a:r>
              <a:r>
                <a:rPr kumimoji="0" lang="en-GB" sz="10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mn-cs"/>
                </a:rPr>
                <a:t> – Driver departed from Rig 132 to FHD with convoy of 4 vehicles</a:t>
              </a:r>
              <a:endParaRPr kumimoji="0" lang="en-US" sz="10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grpSp>
      <p:grpSp>
        <p:nvGrpSpPr>
          <p:cNvPr id="117" name="Group 116">
            <a:extLst>
              <a:ext uri="{FF2B5EF4-FFF2-40B4-BE49-F238E27FC236}">
                <a16:creationId xmlns:a16="http://schemas.microsoft.com/office/drawing/2014/main" id="{8A432444-74C0-215E-DD84-EB618B6D808D}"/>
              </a:ext>
            </a:extLst>
          </p:cNvPr>
          <p:cNvGrpSpPr/>
          <p:nvPr/>
        </p:nvGrpSpPr>
        <p:grpSpPr>
          <a:xfrm>
            <a:off x="6327060" y="3331477"/>
            <a:ext cx="748937" cy="364715"/>
            <a:chOff x="4252883" y="3449198"/>
            <a:chExt cx="748937" cy="364715"/>
          </a:xfrm>
        </p:grpSpPr>
        <p:sp>
          <p:nvSpPr>
            <p:cNvPr id="118" name="TextBox 117">
              <a:extLst>
                <a:ext uri="{FF2B5EF4-FFF2-40B4-BE49-F238E27FC236}">
                  <a16:creationId xmlns:a16="http://schemas.microsoft.com/office/drawing/2014/main" id="{2C84401C-305D-FA47-F1B1-0778E910A4D3}"/>
                </a:ext>
              </a:extLst>
            </p:cNvPr>
            <p:cNvSpPr txBox="1"/>
            <p:nvPr/>
          </p:nvSpPr>
          <p:spPr>
            <a:xfrm>
              <a:off x="4252883" y="3536914"/>
              <a:ext cx="74893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6942A"/>
                  </a:solidFill>
                  <a:effectLst/>
                  <a:uLnTx/>
                  <a:uFillTx/>
                  <a:latin typeface="Calibri" panose="020F0502020204030204"/>
                  <a:ea typeface="+mn-ea"/>
                  <a:cs typeface="+mn-cs"/>
                </a:rPr>
                <a:t>16:00</a:t>
              </a:r>
            </a:p>
          </p:txBody>
        </p:sp>
        <p:cxnSp>
          <p:nvCxnSpPr>
            <p:cNvPr id="119" name="Straight Connector 118">
              <a:extLst>
                <a:ext uri="{FF2B5EF4-FFF2-40B4-BE49-F238E27FC236}">
                  <a16:creationId xmlns:a16="http://schemas.microsoft.com/office/drawing/2014/main" id="{287C9EBF-B303-8AA9-2DB6-5EC3F4155D12}"/>
                </a:ext>
              </a:extLst>
            </p:cNvPr>
            <p:cNvCxnSpPr>
              <a:cxnSpLocks/>
            </p:cNvCxnSpPr>
            <p:nvPr/>
          </p:nvCxnSpPr>
          <p:spPr>
            <a:xfrm>
              <a:off x="4642939" y="3449198"/>
              <a:ext cx="0" cy="138830"/>
            </a:xfrm>
            <a:prstGeom prst="line">
              <a:avLst/>
            </a:prstGeom>
            <a:ln w="22225"/>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6040F094-71F0-76F0-2AC8-2869DE974A8A}"/>
              </a:ext>
            </a:extLst>
          </p:cNvPr>
          <p:cNvGrpSpPr/>
          <p:nvPr/>
        </p:nvGrpSpPr>
        <p:grpSpPr>
          <a:xfrm rot="10800000">
            <a:off x="5348591" y="1528072"/>
            <a:ext cx="1242793" cy="1805060"/>
            <a:chOff x="751995" y="4691933"/>
            <a:chExt cx="1242793" cy="1805060"/>
          </a:xfrm>
        </p:grpSpPr>
        <p:cxnSp>
          <p:nvCxnSpPr>
            <p:cNvPr id="121" name="Straight Connector 120">
              <a:extLst>
                <a:ext uri="{FF2B5EF4-FFF2-40B4-BE49-F238E27FC236}">
                  <a16:creationId xmlns:a16="http://schemas.microsoft.com/office/drawing/2014/main" id="{5F75CFBD-F906-A271-ACDA-2B9A4D2D813E}"/>
                </a:ext>
              </a:extLst>
            </p:cNvPr>
            <p:cNvCxnSpPr>
              <a:cxnSpLocks/>
              <a:endCxn id="122" idx="2"/>
            </p:cNvCxnSpPr>
            <p:nvPr/>
          </p:nvCxnSpPr>
          <p:spPr>
            <a:xfrm rot="10800000" flipV="1">
              <a:off x="1373391" y="4691933"/>
              <a:ext cx="0" cy="1251062"/>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59D4497B-3F1F-6AA0-6C3F-EC710D4BD89A}"/>
                </a:ext>
              </a:extLst>
            </p:cNvPr>
            <p:cNvSpPr txBox="1"/>
            <p:nvPr/>
          </p:nvSpPr>
          <p:spPr>
            <a:xfrm rot="10800000">
              <a:off x="751995" y="5942995"/>
              <a:ext cx="1242793" cy="553998"/>
            </a:xfrm>
            <a:prstGeom prst="rect">
              <a:avLst/>
            </a:prstGeom>
            <a:noFill/>
            <a:ln>
              <a:solidFill>
                <a:schemeClr val="accent1"/>
              </a:solidFill>
            </a:ln>
          </p:spPr>
          <p:txBody>
            <a:bodyPr wrap="square" rtlCol="0">
              <a:spAutoFit/>
            </a:bodyPr>
            <a:lstStyle/>
            <a:p>
              <a:pPr algn="ctr">
                <a:defRPr/>
              </a:pPr>
              <a:r>
                <a:rPr kumimoji="0" lang="en-US" sz="10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mn-cs"/>
                </a:rPr>
                <a:t>15:23 – completion of loading WBM and moving to FHD</a:t>
              </a:r>
              <a:endParaRPr lang="ar-OM" sz="1000" b="1" dirty="0">
                <a:solidFill>
                  <a:srgbClr val="7030A0"/>
                </a:solidFill>
                <a:latin typeface="Calibri" panose="020F0502020204030204"/>
              </a:endParaRPr>
            </a:p>
          </p:txBody>
        </p:sp>
      </p:grpSp>
      <p:grpSp>
        <p:nvGrpSpPr>
          <p:cNvPr id="123" name="Group 122">
            <a:extLst>
              <a:ext uri="{FF2B5EF4-FFF2-40B4-BE49-F238E27FC236}">
                <a16:creationId xmlns:a16="http://schemas.microsoft.com/office/drawing/2014/main" id="{C2129732-2FED-9386-B66E-F551F1013202}"/>
              </a:ext>
            </a:extLst>
          </p:cNvPr>
          <p:cNvGrpSpPr/>
          <p:nvPr/>
        </p:nvGrpSpPr>
        <p:grpSpPr>
          <a:xfrm rot="10800000">
            <a:off x="7448178" y="3327344"/>
            <a:ext cx="1242793" cy="934961"/>
            <a:chOff x="3596394" y="3891859"/>
            <a:chExt cx="1242793" cy="934961"/>
          </a:xfrm>
        </p:grpSpPr>
        <p:cxnSp>
          <p:nvCxnSpPr>
            <p:cNvPr id="124" name="Straight Connector 123">
              <a:extLst>
                <a:ext uri="{FF2B5EF4-FFF2-40B4-BE49-F238E27FC236}">
                  <a16:creationId xmlns:a16="http://schemas.microsoft.com/office/drawing/2014/main" id="{EE01692C-B1E0-C5E1-1D57-7B267388121F}"/>
                </a:ext>
              </a:extLst>
            </p:cNvPr>
            <p:cNvCxnSpPr>
              <a:cxnSpLocks/>
            </p:cNvCxnSpPr>
            <p:nvPr/>
          </p:nvCxnSpPr>
          <p:spPr>
            <a:xfrm rot="10800000" flipV="1">
              <a:off x="4227282" y="4277903"/>
              <a:ext cx="5745" cy="548917"/>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125" name="TextBox 124">
              <a:extLst>
                <a:ext uri="{FF2B5EF4-FFF2-40B4-BE49-F238E27FC236}">
                  <a16:creationId xmlns:a16="http://schemas.microsoft.com/office/drawing/2014/main" id="{FA8CDFE6-1134-E578-F8ED-4A79CB3AE3AD}"/>
                </a:ext>
              </a:extLst>
            </p:cNvPr>
            <p:cNvSpPr txBox="1"/>
            <p:nvPr/>
          </p:nvSpPr>
          <p:spPr>
            <a:xfrm rot="10800000">
              <a:off x="3596394" y="3891859"/>
              <a:ext cx="1242793" cy="400110"/>
            </a:xfrm>
            <a:prstGeom prst="rect">
              <a:avLst/>
            </a:prstGeom>
            <a:noFill/>
            <a:ln>
              <a:solidFill>
                <a:schemeClr val="accent1"/>
              </a:solidFill>
            </a:ln>
          </p:spPr>
          <p:txBody>
            <a:bodyPr wrap="square" rtlCol="0">
              <a:spAutoFit/>
            </a:bodyPr>
            <a:lstStyle/>
            <a:p>
              <a:pPr algn="ctr">
                <a:defRPr/>
              </a:pPr>
              <a:r>
                <a:rPr lang="en-US" sz="1000" b="1" dirty="0">
                  <a:solidFill>
                    <a:srgbClr val="000000"/>
                  </a:solidFill>
                  <a:latin typeface="Calibri" panose="020F0502020204030204" pitchFamily="34" charset="0"/>
                  <a:ea typeface="Calibri" panose="020F0502020204030204" pitchFamily="34" charset="0"/>
                </a:rPr>
                <a:t>16:34</a:t>
              </a:r>
              <a:r>
                <a:rPr kumimoji="0" lang="en-US" sz="10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mn-cs"/>
                </a:rPr>
                <a:t> –Reported to PDO&amp;ROP </a:t>
              </a:r>
              <a:endParaRPr lang="ar-OM" sz="1000" b="1" dirty="0">
                <a:solidFill>
                  <a:srgbClr val="7030A0"/>
                </a:solidFill>
                <a:latin typeface="Calibri" panose="020F0502020204030204"/>
              </a:endParaRPr>
            </a:p>
          </p:txBody>
        </p:sp>
      </p:grpSp>
      <p:sp>
        <p:nvSpPr>
          <p:cNvPr id="128" name="TextBox 127">
            <a:extLst>
              <a:ext uri="{FF2B5EF4-FFF2-40B4-BE49-F238E27FC236}">
                <a16:creationId xmlns:a16="http://schemas.microsoft.com/office/drawing/2014/main" id="{8C197710-4D88-BF4E-D51D-17C0437D831A}"/>
              </a:ext>
            </a:extLst>
          </p:cNvPr>
          <p:cNvSpPr txBox="1"/>
          <p:nvPr/>
        </p:nvSpPr>
        <p:spPr>
          <a:xfrm>
            <a:off x="6728386" y="892083"/>
            <a:ext cx="1479681" cy="400110"/>
          </a:xfrm>
          <a:prstGeom prst="rect">
            <a:avLst/>
          </a:prstGeom>
          <a:noFill/>
          <a:ln>
            <a:solidFill>
              <a:schemeClr val="accent1"/>
            </a:solidFill>
          </a:ln>
        </p:spPr>
        <p:txBody>
          <a:bodyPr wrap="square" rtlCol="0">
            <a:spAutoFit/>
          </a:bodyPr>
          <a:lstStyle/>
          <a:p>
            <a:pPr algn="ctr">
              <a:defRPr/>
            </a:pPr>
            <a:r>
              <a:rPr kumimoji="0" lang="en-US" sz="10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mn-cs"/>
              </a:rPr>
              <a:t>16:28 –Driver got out safely from the tanker </a:t>
            </a:r>
            <a:endParaRPr lang="ar-OM" sz="1000" b="1" dirty="0">
              <a:solidFill>
                <a:srgbClr val="7030A0"/>
              </a:solidFill>
              <a:latin typeface="Calibri" panose="020F0502020204030204"/>
            </a:endParaRPr>
          </a:p>
        </p:txBody>
      </p:sp>
      <p:grpSp>
        <p:nvGrpSpPr>
          <p:cNvPr id="129" name="Group 128">
            <a:extLst>
              <a:ext uri="{FF2B5EF4-FFF2-40B4-BE49-F238E27FC236}">
                <a16:creationId xmlns:a16="http://schemas.microsoft.com/office/drawing/2014/main" id="{839A1738-6886-449A-0A26-9B437CFF0C52}"/>
              </a:ext>
            </a:extLst>
          </p:cNvPr>
          <p:cNvGrpSpPr/>
          <p:nvPr/>
        </p:nvGrpSpPr>
        <p:grpSpPr>
          <a:xfrm rot="10800000">
            <a:off x="6535925" y="3330636"/>
            <a:ext cx="1450908" cy="2265186"/>
            <a:chOff x="566180" y="4706656"/>
            <a:chExt cx="1450908" cy="1145923"/>
          </a:xfrm>
        </p:grpSpPr>
        <p:cxnSp>
          <p:nvCxnSpPr>
            <p:cNvPr id="130" name="Straight Connector 129">
              <a:extLst>
                <a:ext uri="{FF2B5EF4-FFF2-40B4-BE49-F238E27FC236}">
                  <a16:creationId xmlns:a16="http://schemas.microsoft.com/office/drawing/2014/main" id="{EDE1B9A3-8A1A-1B8F-61A4-6FA38B3A303C}"/>
                </a:ext>
              </a:extLst>
            </p:cNvPr>
            <p:cNvCxnSpPr>
              <a:cxnSpLocks/>
              <a:stCxn id="131" idx="0"/>
            </p:cNvCxnSpPr>
            <p:nvPr/>
          </p:nvCxnSpPr>
          <p:spPr>
            <a:xfrm rot="10800000" flipH="1" flipV="1">
              <a:off x="1291634" y="5142614"/>
              <a:ext cx="22816" cy="709965"/>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131" name="TextBox 130">
              <a:extLst>
                <a:ext uri="{FF2B5EF4-FFF2-40B4-BE49-F238E27FC236}">
                  <a16:creationId xmlns:a16="http://schemas.microsoft.com/office/drawing/2014/main" id="{9940ADB2-562F-A32B-9CC5-ED48FE403574}"/>
                </a:ext>
              </a:extLst>
            </p:cNvPr>
            <p:cNvSpPr txBox="1"/>
            <p:nvPr/>
          </p:nvSpPr>
          <p:spPr>
            <a:xfrm rot="10800000">
              <a:off x="566180" y="4706656"/>
              <a:ext cx="1450908" cy="435958"/>
            </a:xfrm>
            <a:prstGeom prst="rect">
              <a:avLst/>
            </a:prstGeom>
            <a:pattFill prst="pct5">
              <a:fgClr>
                <a:schemeClr val="accent1"/>
              </a:fgClr>
              <a:bgClr>
                <a:schemeClr val="bg1"/>
              </a:bgClr>
            </a:pattFill>
            <a:ln>
              <a:solidFill>
                <a:schemeClr val="accent1"/>
              </a:solidFill>
            </a:ln>
          </p:spPr>
          <p:txBody>
            <a:bodyPr wrap="square" lIns="91440" tIns="45720" rIns="91440" bIns="45720" rtlCol="0" anchor="t">
              <a:spAutoFit/>
            </a:bodyPr>
            <a:lstStyle/>
            <a:p>
              <a:pPr algn="ctr">
                <a:defRPr/>
              </a:pPr>
              <a:r>
                <a:rPr kumimoji="0" lang="en-US" sz="1000" b="1" i="0" u="none" strike="noStrike" kern="1200" cap="none" spc="0" normalizeH="0" baseline="0" noProof="0" dirty="0">
                  <a:ln>
                    <a:noFill/>
                  </a:ln>
                  <a:solidFill>
                    <a:srgbClr val="000000"/>
                  </a:solidFill>
                  <a:uLnTx/>
                  <a:uFillTx/>
                  <a:latin typeface="Calibri"/>
                  <a:ea typeface="Calibri" panose="020F0502020204030204" pitchFamily="34" charset="0"/>
                  <a:cs typeface="Calibri"/>
                </a:rPr>
                <a:t>16:26-Driver fall a sleep, tanker deviated from main road ,applied Harsh braking and tanker rollover</a:t>
              </a:r>
              <a:endParaRPr lang="en-US" sz="1000" b="1" dirty="0">
                <a:solidFill>
                  <a:srgbClr val="000000"/>
                </a:solidFill>
                <a:latin typeface="Calibri"/>
                <a:ea typeface="Calibri" panose="020F0502020204030204" pitchFamily="34" charset="0"/>
                <a:cs typeface="Calibri"/>
              </a:endParaRPr>
            </a:p>
          </p:txBody>
        </p:sp>
      </p:grpSp>
      <p:cxnSp>
        <p:nvCxnSpPr>
          <p:cNvPr id="132" name="Straight Connector 131">
            <a:extLst>
              <a:ext uri="{FF2B5EF4-FFF2-40B4-BE49-F238E27FC236}">
                <a16:creationId xmlns:a16="http://schemas.microsoft.com/office/drawing/2014/main" id="{08D3F52F-9972-7B12-36F9-D962C7CF502D}"/>
              </a:ext>
            </a:extLst>
          </p:cNvPr>
          <p:cNvCxnSpPr>
            <a:cxnSpLocks/>
          </p:cNvCxnSpPr>
          <p:nvPr/>
        </p:nvCxnSpPr>
        <p:spPr>
          <a:xfrm>
            <a:off x="1751762" y="3337114"/>
            <a:ext cx="0" cy="539147"/>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07AAEF13-E4EF-6331-26DD-9A769BE55DF8}"/>
              </a:ext>
            </a:extLst>
          </p:cNvPr>
          <p:cNvCxnSpPr>
            <a:cxnSpLocks/>
            <a:stCxn id="128" idx="2"/>
          </p:cNvCxnSpPr>
          <p:nvPr/>
        </p:nvCxnSpPr>
        <p:spPr>
          <a:xfrm>
            <a:off x="7468227" y="1292193"/>
            <a:ext cx="0" cy="2038451"/>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AEA421C2-8957-AF8B-1956-4062F5DAFAD6}"/>
              </a:ext>
            </a:extLst>
          </p:cNvPr>
          <p:cNvCxnSpPr>
            <a:cxnSpLocks/>
          </p:cNvCxnSpPr>
          <p:nvPr/>
        </p:nvCxnSpPr>
        <p:spPr>
          <a:xfrm>
            <a:off x="8845663" y="1960210"/>
            <a:ext cx="7379" cy="1363445"/>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418CA474-E02F-F156-F936-D1437F5CAB07}"/>
              </a:ext>
            </a:extLst>
          </p:cNvPr>
          <p:cNvCxnSpPr>
            <a:cxnSpLocks/>
          </p:cNvCxnSpPr>
          <p:nvPr/>
        </p:nvCxnSpPr>
        <p:spPr>
          <a:xfrm flipV="1">
            <a:off x="10462992" y="3330643"/>
            <a:ext cx="0" cy="922037"/>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ECB99B64-07AA-44C9-9992-C0BA2EE5A097}"/>
              </a:ext>
            </a:extLst>
          </p:cNvPr>
          <p:cNvSpPr txBox="1"/>
          <p:nvPr/>
        </p:nvSpPr>
        <p:spPr>
          <a:xfrm>
            <a:off x="1282174" y="3861332"/>
            <a:ext cx="1242793" cy="553998"/>
          </a:xfrm>
          <a:prstGeom prst="rect">
            <a:avLst/>
          </a:prstGeom>
          <a:noFill/>
          <a:ln>
            <a:solidFill>
              <a:schemeClr val="accent1"/>
            </a:solidFill>
          </a:ln>
        </p:spPr>
        <p:txBody>
          <a:bodyPr wrap="square" rtlCol="0">
            <a:spAutoFit/>
          </a:bodyPr>
          <a:lstStyle/>
          <a:p>
            <a:pPr algn="ctr">
              <a:defRPr/>
            </a:pPr>
            <a:r>
              <a:rPr kumimoji="0" lang="en-GB" sz="10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mn-cs"/>
              </a:rPr>
              <a:t>9:13 – </a:t>
            </a:r>
            <a:r>
              <a:rPr lang="en-GB" sz="1000" b="1" dirty="0">
                <a:solidFill>
                  <a:srgbClr val="000000"/>
                </a:solidFill>
                <a:latin typeface="Calibri" panose="020F0502020204030204" pitchFamily="34" charset="0"/>
                <a:ea typeface="Calibri" panose="020F0502020204030204" pitchFamily="34" charset="0"/>
              </a:rPr>
              <a:t>Driver</a:t>
            </a:r>
            <a:r>
              <a:rPr kumimoji="0" lang="en-GB" sz="10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mn-cs"/>
              </a:rPr>
              <a:t> </a:t>
            </a:r>
            <a:r>
              <a:rPr lang="en-GB" sz="1000" b="1" dirty="0">
                <a:solidFill>
                  <a:srgbClr val="000000"/>
                </a:solidFill>
                <a:latin typeface="Calibri" panose="020F0502020204030204" pitchFamily="34" charset="0"/>
                <a:ea typeface="Calibri" panose="020F0502020204030204" pitchFamily="34" charset="0"/>
              </a:rPr>
              <a:t>stopped for 45 min in petrol station</a:t>
            </a:r>
            <a:endParaRPr kumimoji="0" lang="en-US" sz="10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8C1D9A0F-B1DB-4249-8E45-BDA60A54D247}"/>
              </a:ext>
            </a:extLst>
          </p:cNvPr>
          <p:cNvSpPr txBox="1"/>
          <p:nvPr/>
        </p:nvSpPr>
        <p:spPr>
          <a:xfrm>
            <a:off x="8208067" y="1406212"/>
            <a:ext cx="1326707" cy="553998"/>
          </a:xfrm>
          <a:prstGeom prst="rect">
            <a:avLst/>
          </a:prstGeom>
          <a:noFill/>
          <a:ln>
            <a:solidFill>
              <a:schemeClr val="accent1"/>
            </a:solidFill>
          </a:ln>
        </p:spPr>
        <p:txBody>
          <a:bodyPr wrap="square" rtlCol="0">
            <a:spAutoFit/>
          </a:bodyPr>
          <a:lstStyle/>
          <a:p>
            <a:pPr algn="ctr">
              <a:defRPr/>
            </a:pPr>
            <a:r>
              <a:rPr lang="en-US" sz="1000" b="1" dirty="0">
                <a:solidFill>
                  <a:srgbClr val="000000"/>
                </a:solidFill>
                <a:latin typeface="Calibri" panose="020F0502020204030204" pitchFamily="34" charset="0"/>
                <a:ea typeface="Calibri" panose="020F0502020204030204" pitchFamily="34" charset="0"/>
              </a:rPr>
              <a:t>18:06</a:t>
            </a:r>
            <a:r>
              <a:rPr kumimoji="0" lang="en-US" sz="10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mn-cs"/>
              </a:rPr>
              <a:t> –</a:t>
            </a:r>
            <a:r>
              <a:rPr lang="en-US" sz="1000" b="1" dirty="0">
                <a:solidFill>
                  <a:srgbClr val="000000"/>
                </a:solidFill>
                <a:latin typeface="Calibri" panose="020F0502020204030204" pitchFamily="34" charset="0"/>
                <a:ea typeface="Calibri" panose="020F0502020204030204" pitchFamily="34" charset="0"/>
              </a:rPr>
              <a:t> Driver was</a:t>
            </a:r>
            <a:r>
              <a:rPr kumimoji="0" lang="en-US" sz="10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mn-cs"/>
              </a:rPr>
              <a:t> transferred to hospital</a:t>
            </a:r>
            <a:endParaRPr lang="ar-OM" sz="1000" b="1" dirty="0">
              <a:solidFill>
                <a:srgbClr val="7030A0"/>
              </a:solidFill>
              <a:latin typeface="Calibri" panose="020F0502020204030204"/>
            </a:endParaRPr>
          </a:p>
        </p:txBody>
      </p:sp>
      <p:sp>
        <p:nvSpPr>
          <p:cNvPr id="66" name="TextBox 65">
            <a:extLst>
              <a:ext uri="{FF2B5EF4-FFF2-40B4-BE49-F238E27FC236}">
                <a16:creationId xmlns:a16="http://schemas.microsoft.com/office/drawing/2014/main" id="{B791C871-0F55-4C39-AD53-FF6B11F45337}"/>
              </a:ext>
            </a:extLst>
          </p:cNvPr>
          <p:cNvSpPr txBox="1"/>
          <p:nvPr/>
        </p:nvSpPr>
        <p:spPr>
          <a:xfrm>
            <a:off x="9790140" y="4252680"/>
            <a:ext cx="1326707" cy="553998"/>
          </a:xfrm>
          <a:prstGeom prst="rect">
            <a:avLst/>
          </a:prstGeom>
          <a:noFill/>
          <a:ln>
            <a:solidFill>
              <a:schemeClr val="accent1"/>
            </a:solidFill>
          </a:ln>
        </p:spPr>
        <p:txBody>
          <a:bodyPr wrap="square" rtlCol="0">
            <a:spAutoFit/>
          </a:bodyPr>
          <a:lstStyle/>
          <a:p>
            <a:pPr algn="ctr">
              <a:defRPr/>
            </a:pPr>
            <a:r>
              <a:rPr kumimoji="0" lang="en-US" sz="10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mn-cs"/>
              </a:rPr>
              <a:t>21:01 –Tanker removed from the road</a:t>
            </a:r>
            <a:endParaRPr lang="ar-OM" sz="1000" b="1" dirty="0">
              <a:solidFill>
                <a:srgbClr val="7030A0"/>
              </a:solidFill>
              <a:latin typeface="Calibri" panose="020F0502020204030204"/>
            </a:endParaRPr>
          </a:p>
        </p:txBody>
      </p:sp>
      <p:cxnSp>
        <p:nvCxnSpPr>
          <p:cNvPr id="71" name="Straight Connector 70">
            <a:extLst>
              <a:ext uri="{FF2B5EF4-FFF2-40B4-BE49-F238E27FC236}">
                <a16:creationId xmlns:a16="http://schemas.microsoft.com/office/drawing/2014/main" id="{FAE4E6A3-3E68-40FB-B2D7-4CA499ED154B}"/>
              </a:ext>
            </a:extLst>
          </p:cNvPr>
          <p:cNvCxnSpPr>
            <a:cxnSpLocks/>
          </p:cNvCxnSpPr>
          <p:nvPr/>
        </p:nvCxnSpPr>
        <p:spPr>
          <a:xfrm flipV="1">
            <a:off x="7633554" y="2707601"/>
            <a:ext cx="0" cy="601776"/>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0788D8B4-6854-48F7-AF21-CD3E1826C46E}"/>
              </a:ext>
            </a:extLst>
          </p:cNvPr>
          <p:cNvSpPr txBox="1"/>
          <p:nvPr/>
        </p:nvSpPr>
        <p:spPr>
          <a:xfrm>
            <a:off x="7563204" y="1997268"/>
            <a:ext cx="796338" cy="707886"/>
          </a:xfrm>
          <a:prstGeom prst="rect">
            <a:avLst/>
          </a:prstGeom>
          <a:noFill/>
          <a:ln>
            <a:solidFill>
              <a:schemeClr val="accent1"/>
            </a:solidFill>
          </a:ln>
        </p:spPr>
        <p:txBody>
          <a:bodyPr wrap="square" rtlCol="0">
            <a:spAutoFit/>
          </a:bodyPr>
          <a:lstStyle/>
          <a:p>
            <a:pPr algn="ctr">
              <a:defRPr/>
            </a:pPr>
            <a:r>
              <a:rPr lang="en-US" sz="1000" b="1" dirty="0">
                <a:solidFill>
                  <a:srgbClr val="000000"/>
                </a:solidFill>
                <a:latin typeface="Calibri" panose="020F0502020204030204" pitchFamily="34" charset="0"/>
                <a:ea typeface="Calibri" panose="020F0502020204030204" pitchFamily="34" charset="0"/>
              </a:rPr>
              <a:t>16:33</a:t>
            </a:r>
            <a:r>
              <a:rPr kumimoji="0" lang="en-US" sz="10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mn-cs"/>
              </a:rPr>
              <a:t> –Reported to HSE&amp; Supervisor</a:t>
            </a:r>
            <a:endParaRPr lang="ar-OM" sz="1000" b="1" dirty="0">
              <a:solidFill>
                <a:srgbClr val="7030A0"/>
              </a:solidFill>
              <a:latin typeface="Calibri" panose="020F0502020204030204"/>
            </a:endParaRPr>
          </a:p>
        </p:txBody>
      </p:sp>
      <p:sp>
        <p:nvSpPr>
          <p:cNvPr id="75" name="TextBox 74">
            <a:extLst>
              <a:ext uri="{FF2B5EF4-FFF2-40B4-BE49-F238E27FC236}">
                <a16:creationId xmlns:a16="http://schemas.microsoft.com/office/drawing/2014/main" id="{7A31621B-EFFE-4B8F-AAA1-7ED0B1C7B33F}"/>
              </a:ext>
            </a:extLst>
          </p:cNvPr>
          <p:cNvSpPr txBox="1"/>
          <p:nvPr/>
        </p:nvSpPr>
        <p:spPr>
          <a:xfrm>
            <a:off x="2731084" y="3923481"/>
            <a:ext cx="1242793" cy="400110"/>
          </a:xfrm>
          <a:prstGeom prst="rect">
            <a:avLst/>
          </a:prstGeom>
          <a:noFill/>
          <a:ln>
            <a:solidFill>
              <a:schemeClr val="accent1"/>
            </a:solidFill>
          </a:ln>
        </p:spPr>
        <p:txBody>
          <a:bodyPr wrap="square" rtlCol="0">
            <a:spAutoFit/>
          </a:bodyPr>
          <a:lstStyle/>
          <a:p>
            <a:pPr algn="ctr">
              <a:defRPr/>
            </a:pPr>
            <a:r>
              <a:rPr lang="en-GB" sz="1000" b="1" dirty="0">
                <a:solidFill>
                  <a:srgbClr val="000000"/>
                </a:solidFill>
                <a:latin typeface="Calibri" panose="020F0502020204030204" pitchFamily="34" charset="0"/>
                <a:ea typeface="Calibri" panose="020F0502020204030204" pitchFamily="34" charset="0"/>
              </a:rPr>
              <a:t>13:04</a:t>
            </a:r>
            <a:r>
              <a:rPr kumimoji="0" lang="en-GB" sz="10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mn-cs"/>
              </a:rPr>
              <a:t> – </a:t>
            </a:r>
            <a:r>
              <a:rPr lang="en-GB" sz="1000" b="1" dirty="0">
                <a:solidFill>
                  <a:srgbClr val="000000"/>
                </a:solidFill>
                <a:latin typeface="Calibri" panose="020F0502020204030204" pitchFamily="34" charset="0"/>
                <a:ea typeface="Calibri" panose="020F0502020204030204" pitchFamily="34" charset="0"/>
              </a:rPr>
              <a:t>Driver stopped for rest </a:t>
            </a:r>
            <a:endParaRPr kumimoji="0" lang="en-US" sz="1000" b="1" i="0" u="none" strike="noStrike" kern="1200" cap="none" spc="0" normalizeH="0" baseline="0" noProof="0" dirty="0">
              <a:ln>
                <a:noFill/>
              </a:ln>
              <a:solidFill>
                <a:srgbClr val="7030A0"/>
              </a:solidFill>
              <a:effectLst/>
              <a:uLnTx/>
              <a:uFillTx/>
              <a:latin typeface="Calibri" panose="020F0502020204030204"/>
              <a:ea typeface="+mn-ea"/>
              <a:cs typeface="+mn-cs"/>
            </a:endParaRPr>
          </a:p>
        </p:txBody>
      </p:sp>
      <p:cxnSp>
        <p:nvCxnSpPr>
          <p:cNvPr id="76" name="Straight Connector 75">
            <a:extLst>
              <a:ext uri="{FF2B5EF4-FFF2-40B4-BE49-F238E27FC236}">
                <a16:creationId xmlns:a16="http://schemas.microsoft.com/office/drawing/2014/main" id="{6BFE94BC-DDC9-429C-9B87-06EBDC21C520}"/>
              </a:ext>
            </a:extLst>
          </p:cNvPr>
          <p:cNvCxnSpPr>
            <a:cxnSpLocks/>
            <a:endCxn id="75" idx="0"/>
          </p:cNvCxnSpPr>
          <p:nvPr/>
        </p:nvCxnSpPr>
        <p:spPr>
          <a:xfrm flipH="1">
            <a:off x="3352481" y="3336940"/>
            <a:ext cx="4098" cy="586541"/>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8C1D9A0F-B1DB-4249-8E45-BDA60A54D247}"/>
              </a:ext>
            </a:extLst>
          </p:cNvPr>
          <p:cNvSpPr txBox="1"/>
          <p:nvPr/>
        </p:nvSpPr>
        <p:spPr>
          <a:xfrm>
            <a:off x="8359542" y="5399774"/>
            <a:ext cx="1326707" cy="553998"/>
          </a:xfrm>
          <a:prstGeom prst="rect">
            <a:avLst/>
          </a:prstGeom>
          <a:noFill/>
          <a:ln>
            <a:solidFill>
              <a:schemeClr val="accent1"/>
            </a:solidFill>
          </a:ln>
        </p:spPr>
        <p:txBody>
          <a:bodyPr wrap="square" rtlCol="0">
            <a:spAutoFit/>
          </a:bodyPr>
          <a:lstStyle/>
          <a:p>
            <a:pPr algn="ctr">
              <a:defRPr/>
            </a:pPr>
            <a:r>
              <a:rPr lang="en-US" sz="1000" b="1" dirty="0">
                <a:solidFill>
                  <a:srgbClr val="000000"/>
                </a:solidFill>
                <a:latin typeface="Calibri" panose="020F0502020204030204" pitchFamily="34" charset="0"/>
                <a:ea typeface="Calibri" panose="020F0502020204030204" pitchFamily="34" charset="0"/>
              </a:rPr>
              <a:t>18:03</a:t>
            </a:r>
            <a:r>
              <a:rPr kumimoji="0" lang="en-US" sz="1000" b="1" i="0" u="none" strike="noStrike" kern="1200" cap="none" spc="0" normalizeH="0" baseline="0" noProof="0" dirty="0">
                <a:ln>
                  <a:noFill/>
                </a:ln>
                <a:solidFill>
                  <a:srgbClr val="000000"/>
                </a:solidFill>
                <a:uLnTx/>
                <a:uFillTx/>
                <a:latin typeface="Calibri" panose="020F0502020204030204" pitchFamily="34" charset="0"/>
                <a:ea typeface="Calibri" panose="020F0502020204030204" pitchFamily="34" charset="0"/>
                <a:cs typeface="+mn-cs"/>
              </a:rPr>
              <a:t>–</a:t>
            </a:r>
            <a:r>
              <a:rPr lang="en-US" sz="1000" b="1" dirty="0">
                <a:solidFill>
                  <a:srgbClr val="000000"/>
                </a:solidFill>
                <a:latin typeface="Calibri" panose="020F0502020204030204" pitchFamily="34" charset="0"/>
                <a:ea typeface="Calibri" panose="020F0502020204030204" pitchFamily="34" charset="0"/>
              </a:rPr>
              <a:t> Ambulance arrived at incident location</a:t>
            </a:r>
            <a:endParaRPr lang="ar-OM" sz="1000" b="1" dirty="0">
              <a:solidFill>
                <a:srgbClr val="7030A0"/>
              </a:solidFill>
              <a:latin typeface="Calibri" panose="020F0502020204030204"/>
            </a:endParaRPr>
          </a:p>
        </p:txBody>
      </p:sp>
      <p:cxnSp>
        <p:nvCxnSpPr>
          <p:cNvPr id="58" name="Straight Connector 57">
            <a:extLst>
              <a:ext uri="{FF2B5EF4-FFF2-40B4-BE49-F238E27FC236}">
                <a16:creationId xmlns:a16="http://schemas.microsoft.com/office/drawing/2014/main" id="{AEA421C2-8957-AF8B-1956-4062F5DAFAD6}"/>
              </a:ext>
            </a:extLst>
          </p:cNvPr>
          <p:cNvCxnSpPr>
            <a:cxnSpLocks/>
          </p:cNvCxnSpPr>
          <p:nvPr/>
        </p:nvCxnSpPr>
        <p:spPr>
          <a:xfrm>
            <a:off x="8764521" y="3323655"/>
            <a:ext cx="3690" cy="2076119"/>
          </a:xfrm>
          <a:prstGeom prst="line">
            <a:avLst/>
          </a:prstGeom>
          <a:ln w="222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6901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Connector: Elbow 24">
            <a:extLst>
              <a:ext uri="{FF2B5EF4-FFF2-40B4-BE49-F238E27FC236}">
                <a16:creationId xmlns:a16="http://schemas.microsoft.com/office/drawing/2014/main" id="{F357F7D2-71A4-F5FD-5E76-7FB61E272F04}"/>
              </a:ext>
            </a:extLst>
          </p:cNvPr>
          <p:cNvCxnSpPr>
            <a:cxnSpLocks/>
            <a:stCxn id="60" idx="1"/>
          </p:cNvCxnSpPr>
          <p:nvPr/>
        </p:nvCxnSpPr>
        <p:spPr>
          <a:xfrm rot="10800000" flipV="1">
            <a:off x="2027583" y="826487"/>
            <a:ext cx="2490096" cy="551999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CC5E2FFB-0E6E-2EFE-6450-49D8B28354A4}"/>
              </a:ext>
            </a:extLst>
          </p:cNvPr>
          <p:cNvCxnSpPr>
            <a:cxnSpLocks/>
            <a:stCxn id="60" idx="3"/>
          </p:cNvCxnSpPr>
          <p:nvPr/>
        </p:nvCxnSpPr>
        <p:spPr>
          <a:xfrm>
            <a:off x="8649689" y="826488"/>
            <a:ext cx="2047794" cy="492028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Title 4">
            <a:extLst>
              <a:ext uri="{FF2B5EF4-FFF2-40B4-BE49-F238E27FC236}">
                <a16:creationId xmlns:a16="http://schemas.microsoft.com/office/drawing/2014/main" id="{2606167A-45B9-5ED1-D689-F3A561BD7092}"/>
              </a:ext>
            </a:extLst>
          </p:cNvPr>
          <p:cNvSpPr txBox="1">
            <a:spLocks/>
          </p:cNvSpPr>
          <p:nvPr/>
        </p:nvSpPr>
        <p:spPr>
          <a:xfrm>
            <a:off x="380960" y="486210"/>
            <a:ext cx="3619691" cy="383922"/>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a:lstStyle>
          <a:p>
            <a:pPr eaLnBrk="0" fontAlgn="base" hangingPunct="0">
              <a:lnSpc>
                <a:spcPct val="100000"/>
              </a:lnSpc>
              <a:spcAft>
                <a:spcPct val="0"/>
              </a:spcAft>
            </a:pPr>
            <a:r>
              <a:rPr lang="en-US" sz="2800" b="1" dirty="0">
                <a:ea typeface="MS PGothic" pitchFamily="34" charset="-128"/>
              </a:rPr>
              <a:t>Causal Analysis</a:t>
            </a:r>
          </a:p>
        </p:txBody>
      </p:sp>
      <p:sp>
        <p:nvSpPr>
          <p:cNvPr id="60" name="TextBox 59">
            <a:extLst>
              <a:ext uri="{FF2B5EF4-FFF2-40B4-BE49-F238E27FC236}">
                <a16:creationId xmlns:a16="http://schemas.microsoft.com/office/drawing/2014/main" id="{38E21CCC-7CD5-975E-6450-EC0DE9CC96CE}"/>
              </a:ext>
            </a:extLst>
          </p:cNvPr>
          <p:cNvSpPr txBox="1"/>
          <p:nvPr/>
        </p:nvSpPr>
        <p:spPr>
          <a:xfrm>
            <a:off x="4517679" y="564878"/>
            <a:ext cx="4132010" cy="523220"/>
          </a:xfrm>
          <a:prstGeom prst="rect">
            <a:avLst/>
          </a:prstGeom>
          <a:solidFill>
            <a:srgbClr val="F2F2F2"/>
          </a:solidFill>
          <a:ln>
            <a:solidFill>
              <a:schemeClr val="accent1"/>
            </a:solidFill>
          </a:ln>
        </p:spPr>
        <p:txBody>
          <a:bodyPr wrap="square" rtlCol="0">
            <a:spAutoFit/>
          </a:bodyPr>
          <a:lstStyle>
            <a:defPPr>
              <a:defRPr lang="en-US"/>
            </a:defPPr>
            <a:lvl1pPr algn="ctr">
              <a:defRPr sz="1050"/>
            </a:lvl1pPr>
          </a:lstStyle>
          <a:p>
            <a:r>
              <a:rPr lang="en-US" sz="1400" b="1" dirty="0"/>
              <a:t>While travelling on  Burhan </a:t>
            </a:r>
            <a:r>
              <a:rPr lang="en-US" sz="1400" b="1" dirty="0" err="1"/>
              <a:t>Awaifia</a:t>
            </a:r>
            <a:r>
              <a:rPr lang="en-US" sz="1400" b="1" dirty="0"/>
              <a:t> road, the tanker driver carried WBM loss controlled and rolled over.</a:t>
            </a:r>
          </a:p>
        </p:txBody>
      </p:sp>
      <p:sp>
        <p:nvSpPr>
          <p:cNvPr id="83" name="TextBox 82">
            <a:extLst>
              <a:ext uri="{FF2B5EF4-FFF2-40B4-BE49-F238E27FC236}">
                <a16:creationId xmlns:a16="http://schemas.microsoft.com/office/drawing/2014/main" id="{4A50DBC9-AAFB-5CBB-9EAC-CAE432AE4A30}"/>
              </a:ext>
            </a:extLst>
          </p:cNvPr>
          <p:cNvSpPr txBox="1"/>
          <p:nvPr/>
        </p:nvSpPr>
        <p:spPr>
          <a:xfrm>
            <a:off x="373462" y="1350596"/>
            <a:ext cx="3619691" cy="400110"/>
          </a:xfrm>
          <a:prstGeom prst="rect">
            <a:avLst/>
          </a:prstGeom>
          <a:solidFill>
            <a:srgbClr val="F2F2F2"/>
          </a:solidFill>
          <a:ln>
            <a:solidFill>
              <a:schemeClr val="accent1"/>
            </a:solidFill>
          </a:ln>
        </p:spPr>
        <p:txBody>
          <a:bodyPr wrap="square" rtlCol="0">
            <a:spAutoFit/>
          </a:bodyPr>
          <a:lstStyle/>
          <a:p>
            <a:pPr algn="ctr"/>
            <a:r>
              <a:rPr lang="en-US" sz="1000" dirty="0"/>
              <a:t>Driver panicked and an instant and unplanned reaction was applied</a:t>
            </a:r>
          </a:p>
        </p:txBody>
      </p:sp>
      <p:sp>
        <p:nvSpPr>
          <p:cNvPr id="9" name="TextBox 8">
            <a:extLst>
              <a:ext uri="{FF2B5EF4-FFF2-40B4-BE49-F238E27FC236}">
                <a16:creationId xmlns:a16="http://schemas.microsoft.com/office/drawing/2014/main" id="{98DD421B-6782-72B6-35C7-B94660C21BC7}"/>
              </a:ext>
            </a:extLst>
          </p:cNvPr>
          <p:cNvSpPr txBox="1"/>
          <p:nvPr/>
        </p:nvSpPr>
        <p:spPr>
          <a:xfrm>
            <a:off x="373465" y="1047150"/>
            <a:ext cx="3619691" cy="246221"/>
          </a:xfrm>
          <a:prstGeom prst="rect">
            <a:avLst/>
          </a:prstGeom>
          <a:solidFill>
            <a:srgbClr val="F2F2F2"/>
          </a:solidFill>
          <a:ln>
            <a:solidFill>
              <a:schemeClr val="accent1"/>
            </a:solidFill>
          </a:ln>
        </p:spPr>
        <p:txBody>
          <a:bodyPr wrap="square" rtlCol="0">
            <a:spAutoFit/>
          </a:bodyPr>
          <a:lstStyle/>
          <a:p>
            <a:pPr algn="ctr"/>
            <a:r>
              <a:rPr lang="en-US" sz="1000" dirty="0"/>
              <a:t>Driver applied harsh brake and turn the tanker around 40 degrees </a:t>
            </a:r>
          </a:p>
        </p:txBody>
      </p:sp>
      <p:sp>
        <p:nvSpPr>
          <p:cNvPr id="96" name="Rectangle 95">
            <a:extLst>
              <a:ext uri="{FF2B5EF4-FFF2-40B4-BE49-F238E27FC236}">
                <a16:creationId xmlns:a16="http://schemas.microsoft.com/office/drawing/2014/main" id="{D4C0AF64-8834-2ACE-6D82-1CEB909BDF88}"/>
              </a:ext>
            </a:extLst>
          </p:cNvPr>
          <p:cNvSpPr/>
          <p:nvPr/>
        </p:nvSpPr>
        <p:spPr>
          <a:xfrm>
            <a:off x="380960" y="-1"/>
            <a:ext cx="11811040" cy="523220"/>
          </a:xfrm>
          <a:prstGeom prst="rect">
            <a:avLst/>
          </a:prstGeom>
          <a:solidFill>
            <a:srgbClr val="FFC715"/>
          </a:solidFill>
        </p:spPr>
        <p:txBody>
          <a:bodyPr wrap="square">
            <a:spAutoFit/>
          </a:bodyPr>
          <a:lstStyle/>
          <a:p>
            <a:pPr lvl="0" algn="ctr">
              <a:defRPr/>
            </a:pPr>
            <a:r>
              <a:rPr lang="en-GB" sz="2800" b="1" dirty="0">
                <a:solidFill>
                  <a:srgbClr val="00B050"/>
                </a:solidFill>
                <a:latin typeface="Calibri" panose="020F0502020204030204" pitchFamily="34" charset="0"/>
                <a:ea typeface="MS PGothic" pitchFamily="34" charset="-128"/>
                <a:cs typeface="+mj-cs"/>
              </a:rPr>
              <a:t>HiPo#35, PIM # 1170964, 01-October-2024, Halliburton</a:t>
            </a:r>
            <a:endParaRPr lang="en-US" sz="2800" kern="0" dirty="0">
              <a:solidFill>
                <a:srgbClr val="00B050"/>
              </a:solidFill>
              <a:latin typeface="Times New Roman" panose="02020603050405020304" pitchFamily="18" charset="0"/>
              <a:cs typeface="Times New Roman" panose="02020603050405020304" pitchFamily="18" charset="0"/>
            </a:endParaRPr>
          </a:p>
        </p:txBody>
      </p:sp>
      <p:sp>
        <p:nvSpPr>
          <p:cNvPr id="71" name="TextBox 70">
            <a:extLst>
              <a:ext uri="{FF2B5EF4-FFF2-40B4-BE49-F238E27FC236}">
                <a16:creationId xmlns:a16="http://schemas.microsoft.com/office/drawing/2014/main" id="{EADBE540-C8CB-A68C-E786-AE96A3B3300E}"/>
              </a:ext>
            </a:extLst>
          </p:cNvPr>
          <p:cNvSpPr txBox="1"/>
          <p:nvPr/>
        </p:nvSpPr>
        <p:spPr>
          <a:xfrm>
            <a:off x="9291932" y="1050734"/>
            <a:ext cx="2758150" cy="415498"/>
          </a:xfrm>
          <a:prstGeom prst="rect">
            <a:avLst/>
          </a:prstGeom>
          <a:solidFill>
            <a:srgbClr val="F2F2F2"/>
          </a:solidFill>
          <a:ln>
            <a:solidFill>
              <a:schemeClr val="accent1"/>
            </a:solidFill>
          </a:ln>
        </p:spPr>
        <p:txBody>
          <a:bodyPr wrap="square" rtlCol="0">
            <a:spAutoFit/>
          </a:bodyPr>
          <a:lstStyle/>
          <a:p>
            <a:pPr algn="ctr"/>
            <a:r>
              <a:rPr lang="en-US" sz="1050" dirty="0"/>
              <a:t>The driver was driving at 70 kms/</a:t>
            </a:r>
            <a:r>
              <a:rPr lang="en-US" sz="1050" dirty="0" err="1"/>
              <a:t>Hrs</a:t>
            </a:r>
            <a:r>
              <a:rPr lang="en-US" sz="1050" dirty="0"/>
              <a:t> with tanker 75% loaded, the last volume in location</a:t>
            </a:r>
          </a:p>
        </p:txBody>
      </p:sp>
      <p:sp>
        <p:nvSpPr>
          <p:cNvPr id="53" name="TextBox 52">
            <a:extLst>
              <a:ext uri="{FF2B5EF4-FFF2-40B4-BE49-F238E27FC236}">
                <a16:creationId xmlns:a16="http://schemas.microsoft.com/office/drawing/2014/main" id="{29C36BB8-55B3-4AC8-A5CF-06B9A61CB5F0}"/>
              </a:ext>
            </a:extLst>
          </p:cNvPr>
          <p:cNvSpPr txBox="1"/>
          <p:nvPr/>
        </p:nvSpPr>
        <p:spPr>
          <a:xfrm>
            <a:off x="4999952" y="1454964"/>
            <a:ext cx="3507865" cy="415498"/>
          </a:xfrm>
          <a:prstGeom prst="rect">
            <a:avLst/>
          </a:prstGeom>
          <a:solidFill>
            <a:srgbClr val="F2F2F2"/>
          </a:solidFill>
          <a:ln>
            <a:solidFill>
              <a:schemeClr val="accent1"/>
            </a:solidFill>
          </a:ln>
        </p:spPr>
        <p:txBody>
          <a:bodyPr wrap="square" rtlCol="0">
            <a:spAutoFit/>
          </a:bodyPr>
          <a:lstStyle/>
          <a:p>
            <a:pPr algn="ctr"/>
            <a:r>
              <a:rPr lang="en-US" sz="1050" dirty="0"/>
              <a:t>Driver alone per SP 2000v5, driver has to have second competent driver if JP is over 500 KM</a:t>
            </a:r>
            <a:endParaRPr lang="en-US" sz="1050" dirty="0">
              <a:solidFill>
                <a:srgbClr val="0000FF"/>
              </a:solidFill>
            </a:endParaRPr>
          </a:p>
        </p:txBody>
      </p:sp>
      <p:sp>
        <p:nvSpPr>
          <p:cNvPr id="74" name="TextBox 73">
            <a:extLst>
              <a:ext uri="{FF2B5EF4-FFF2-40B4-BE49-F238E27FC236}">
                <a16:creationId xmlns:a16="http://schemas.microsoft.com/office/drawing/2014/main" id="{6726DAB1-9BFD-4EB2-94FF-7887F7D8FACD}"/>
              </a:ext>
            </a:extLst>
          </p:cNvPr>
          <p:cNvSpPr txBox="1"/>
          <p:nvPr/>
        </p:nvSpPr>
        <p:spPr>
          <a:xfrm>
            <a:off x="373458" y="4648839"/>
            <a:ext cx="3619690" cy="577081"/>
          </a:xfrm>
          <a:prstGeom prst="rect">
            <a:avLst/>
          </a:prstGeom>
          <a:solidFill>
            <a:srgbClr val="F2F2F2"/>
          </a:solidFill>
          <a:ln>
            <a:solidFill>
              <a:schemeClr val="accent1"/>
            </a:solidFill>
          </a:ln>
        </p:spPr>
        <p:txBody>
          <a:bodyPr wrap="square" rtlCol="0">
            <a:spAutoFit/>
          </a:bodyPr>
          <a:lstStyle/>
          <a:p>
            <a:pPr algn="ctr"/>
            <a:r>
              <a:rPr lang="en-US" sz="1050" b="1" dirty="0"/>
              <a:t>Improper real time update and JP risk assessment for the task, and no Fatigue management DFMS in driver cabin for all fleet </a:t>
            </a:r>
            <a:endParaRPr lang="en-US" sz="1050" b="1" dirty="0">
              <a:solidFill>
                <a:srgbClr val="0000FF"/>
              </a:solidFill>
            </a:endParaRPr>
          </a:p>
        </p:txBody>
      </p:sp>
      <p:sp>
        <p:nvSpPr>
          <p:cNvPr id="75" name="TextBox 74">
            <a:extLst>
              <a:ext uri="{FF2B5EF4-FFF2-40B4-BE49-F238E27FC236}">
                <a16:creationId xmlns:a16="http://schemas.microsoft.com/office/drawing/2014/main" id="{B73DECEA-CC0C-4F07-9C91-92FDAFE61F1C}"/>
              </a:ext>
            </a:extLst>
          </p:cNvPr>
          <p:cNvSpPr txBox="1"/>
          <p:nvPr/>
        </p:nvSpPr>
        <p:spPr>
          <a:xfrm>
            <a:off x="9291932" y="2045088"/>
            <a:ext cx="2758150" cy="900246"/>
          </a:xfrm>
          <a:prstGeom prst="rect">
            <a:avLst/>
          </a:prstGeom>
          <a:solidFill>
            <a:srgbClr val="F2F2F2"/>
          </a:solidFill>
          <a:ln>
            <a:solidFill>
              <a:schemeClr val="accent1"/>
            </a:solidFill>
          </a:ln>
        </p:spPr>
        <p:txBody>
          <a:bodyPr wrap="square" rtlCol="0">
            <a:spAutoFit/>
          </a:bodyPr>
          <a:lstStyle/>
          <a:p>
            <a:r>
              <a:rPr lang="en-US" sz="1050" dirty="0"/>
              <a:t>Fluid movement inside the tanker</a:t>
            </a:r>
          </a:p>
          <a:p>
            <a:r>
              <a:rPr lang="en-US" sz="1050" dirty="0"/>
              <a:t>, Tanker partially loaded (75%) </a:t>
            </a:r>
          </a:p>
          <a:p>
            <a:r>
              <a:rPr lang="en-US" sz="1050" dirty="0"/>
              <a:t>ABS/EBS in place, no Electronic stability, the type of partition in this tanker is fitted with compartment type (baffles)</a:t>
            </a:r>
          </a:p>
        </p:txBody>
      </p:sp>
      <p:sp>
        <p:nvSpPr>
          <p:cNvPr id="38" name="TextBox 37">
            <a:extLst>
              <a:ext uri="{FF2B5EF4-FFF2-40B4-BE49-F238E27FC236}">
                <a16:creationId xmlns:a16="http://schemas.microsoft.com/office/drawing/2014/main" id="{96F04B7E-C5D6-4ED4-91AF-99A106D88040}"/>
              </a:ext>
            </a:extLst>
          </p:cNvPr>
          <p:cNvSpPr txBox="1"/>
          <p:nvPr/>
        </p:nvSpPr>
        <p:spPr>
          <a:xfrm>
            <a:off x="9278355" y="4971772"/>
            <a:ext cx="2785309" cy="738664"/>
          </a:xfrm>
          <a:prstGeom prst="rect">
            <a:avLst/>
          </a:prstGeom>
          <a:solidFill>
            <a:srgbClr val="F2F2F2"/>
          </a:solidFill>
          <a:ln>
            <a:solidFill>
              <a:schemeClr val="accent1"/>
            </a:solidFill>
          </a:ln>
        </p:spPr>
        <p:txBody>
          <a:bodyPr wrap="square" rtlCol="0">
            <a:spAutoFit/>
          </a:bodyPr>
          <a:lstStyle/>
          <a:p>
            <a:pPr algn="just"/>
            <a:r>
              <a:rPr lang="en-US" sz="1050" b="1" dirty="0"/>
              <a:t>Driver did not have any experience managing road emergency scenarios :  Collision, testing panic button, Man lost, deviation, wild animals on road. </a:t>
            </a:r>
          </a:p>
        </p:txBody>
      </p:sp>
      <p:sp>
        <p:nvSpPr>
          <p:cNvPr id="42" name="TextBox 41">
            <a:extLst>
              <a:ext uri="{FF2B5EF4-FFF2-40B4-BE49-F238E27FC236}">
                <a16:creationId xmlns:a16="http://schemas.microsoft.com/office/drawing/2014/main" id="{AEF0AD9A-16DC-4ED3-93A0-998604BBA150}"/>
              </a:ext>
            </a:extLst>
          </p:cNvPr>
          <p:cNvSpPr txBox="1"/>
          <p:nvPr/>
        </p:nvSpPr>
        <p:spPr>
          <a:xfrm>
            <a:off x="373461" y="1855537"/>
            <a:ext cx="3619691" cy="553998"/>
          </a:xfrm>
          <a:prstGeom prst="rect">
            <a:avLst/>
          </a:prstGeom>
          <a:solidFill>
            <a:srgbClr val="F2F2F2"/>
          </a:solidFill>
          <a:ln>
            <a:solidFill>
              <a:schemeClr val="accent1"/>
            </a:solidFill>
          </a:ln>
        </p:spPr>
        <p:txBody>
          <a:bodyPr wrap="square" rtlCol="0">
            <a:spAutoFit/>
          </a:bodyPr>
          <a:lstStyle>
            <a:defPPr>
              <a:defRPr lang="en-US"/>
            </a:defPPr>
            <a:lvl1pPr algn="just">
              <a:defRPr sz="1200"/>
            </a:lvl1pPr>
          </a:lstStyle>
          <a:p>
            <a:r>
              <a:rPr lang="en-US" sz="1000" dirty="0"/>
              <a:t>Driver was asleep and tanker deviated outside blacktop took him a couple of seconds to gain full situational awareness after waking up. </a:t>
            </a:r>
          </a:p>
        </p:txBody>
      </p:sp>
      <p:sp>
        <p:nvSpPr>
          <p:cNvPr id="64" name="TextBox 63">
            <a:extLst>
              <a:ext uri="{FF2B5EF4-FFF2-40B4-BE49-F238E27FC236}">
                <a16:creationId xmlns:a16="http://schemas.microsoft.com/office/drawing/2014/main" id="{85409973-7F68-4569-A645-3C95D36D1CF0}"/>
              </a:ext>
            </a:extLst>
          </p:cNvPr>
          <p:cNvSpPr txBox="1"/>
          <p:nvPr/>
        </p:nvSpPr>
        <p:spPr>
          <a:xfrm>
            <a:off x="373454" y="2441607"/>
            <a:ext cx="3619695" cy="738664"/>
          </a:xfrm>
          <a:prstGeom prst="rect">
            <a:avLst/>
          </a:prstGeom>
          <a:solidFill>
            <a:srgbClr val="F2F2F2"/>
          </a:solidFill>
          <a:ln>
            <a:solidFill>
              <a:schemeClr val="accent1"/>
            </a:solidFill>
          </a:ln>
        </p:spPr>
        <p:txBody>
          <a:bodyPr wrap="square" rtlCol="0">
            <a:spAutoFit/>
          </a:bodyPr>
          <a:lstStyle/>
          <a:p>
            <a:pPr algn="just"/>
            <a:r>
              <a:rPr lang="en-US" sz="1050" dirty="0"/>
              <a:t>lack of sleep , driver did not take sufficient rest during the trip. Driving 3hrs7min with rest 12min,then stopped for loading operation for 55min in the rig </a:t>
            </a:r>
            <a:r>
              <a:rPr lang="en-US" sz="1050" dirty="0" err="1"/>
              <a:t>Burhand</a:t>
            </a:r>
            <a:r>
              <a:rPr lang="en-US" sz="1050" dirty="0"/>
              <a:t> 63  . Driving 479KM till incident location</a:t>
            </a:r>
            <a:endParaRPr lang="en-US" sz="1050" dirty="0">
              <a:solidFill>
                <a:srgbClr val="0000FF"/>
              </a:solidFill>
            </a:endParaRPr>
          </a:p>
        </p:txBody>
      </p:sp>
      <p:sp>
        <p:nvSpPr>
          <p:cNvPr id="65" name="TextBox 64">
            <a:extLst>
              <a:ext uri="{FF2B5EF4-FFF2-40B4-BE49-F238E27FC236}">
                <a16:creationId xmlns:a16="http://schemas.microsoft.com/office/drawing/2014/main" id="{B2E29757-F9D1-4261-BC65-A96F7611EED7}"/>
              </a:ext>
            </a:extLst>
          </p:cNvPr>
          <p:cNvSpPr txBox="1"/>
          <p:nvPr/>
        </p:nvSpPr>
        <p:spPr>
          <a:xfrm>
            <a:off x="9291932" y="1542957"/>
            <a:ext cx="2758150" cy="415498"/>
          </a:xfrm>
          <a:prstGeom prst="rect">
            <a:avLst/>
          </a:prstGeom>
          <a:solidFill>
            <a:srgbClr val="F2F2F2"/>
          </a:solidFill>
          <a:ln>
            <a:solidFill>
              <a:schemeClr val="accent1"/>
            </a:solidFill>
          </a:ln>
        </p:spPr>
        <p:txBody>
          <a:bodyPr wrap="square" rtlCol="0">
            <a:spAutoFit/>
          </a:bodyPr>
          <a:lstStyle/>
          <a:p>
            <a:pPr algn="ctr"/>
            <a:r>
              <a:rPr lang="en-US" sz="1050" dirty="0"/>
              <a:t>Driver sudden maneuver of the tanker 40 Degree</a:t>
            </a:r>
          </a:p>
        </p:txBody>
      </p:sp>
      <p:sp>
        <p:nvSpPr>
          <p:cNvPr id="78" name="TextBox 77">
            <a:extLst>
              <a:ext uri="{FF2B5EF4-FFF2-40B4-BE49-F238E27FC236}">
                <a16:creationId xmlns:a16="http://schemas.microsoft.com/office/drawing/2014/main" id="{9DB7F764-0AD8-46D2-A312-84BC035F82A0}"/>
              </a:ext>
            </a:extLst>
          </p:cNvPr>
          <p:cNvSpPr txBox="1"/>
          <p:nvPr/>
        </p:nvSpPr>
        <p:spPr>
          <a:xfrm>
            <a:off x="9278355" y="3097852"/>
            <a:ext cx="2771727" cy="738664"/>
          </a:xfrm>
          <a:prstGeom prst="rect">
            <a:avLst/>
          </a:prstGeom>
          <a:solidFill>
            <a:srgbClr val="F2F2F2"/>
          </a:solidFill>
          <a:ln>
            <a:solidFill>
              <a:schemeClr val="accent1"/>
            </a:solidFill>
          </a:ln>
        </p:spPr>
        <p:txBody>
          <a:bodyPr wrap="square" rtlCol="0">
            <a:spAutoFit/>
          </a:bodyPr>
          <a:lstStyle/>
          <a:p>
            <a:r>
              <a:rPr lang="en-US" sz="1050" dirty="0"/>
              <a:t>Driver did not consider tanker capacity while applying instant maneuver as he was  in panic situation after falling a sleep and realizing vehicle maneuvered off the road</a:t>
            </a:r>
          </a:p>
        </p:txBody>
      </p:sp>
      <p:sp>
        <p:nvSpPr>
          <p:cNvPr id="5" name="TextBox 4">
            <a:extLst>
              <a:ext uri="{FF2B5EF4-FFF2-40B4-BE49-F238E27FC236}">
                <a16:creationId xmlns:a16="http://schemas.microsoft.com/office/drawing/2014/main" id="{DF865F15-917C-05F1-DF6F-E25AEC53C97C}"/>
              </a:ext>
            </a:extLst>
          </p:cNvPr>
          <p:cNvSpPr txBox="1"/>
          <p:nvPr/>
        </p:nvSpPr>
        <p:spPr>
          <a:xfrm>
            <a:off x="4999967" y="1978846"/>
            <a:ext cx="3507850" cy="577081"/>
          </a:xfrm>
          <a:prstGeom prst="rect">
            <a:avLst/>
          </a:prstGeom>
          <a:solidFill>
            <a:srgbClr val="F2F2F2"/>
          </a:solidFill>
          <a:ln>
            <a:solidFill>
              <a:schemeClr val="accent1"/>
            </a:solidFill>
          </a:ln>
        </p:spPr>
        <p:txBody>
          <a:bodyPr wrap="square" rtlCol="0">
            <a:spAutoFit/>
          </a:bodyPr>
          <a:lstStyle>
            <a:defPPr>
              <a:defRPr lang="en-US"/>
            </a:defPPr>
            <a:lvl1pPr algn="ctr">
              <a:defRPr sz="1050"/>
            </a:lvl1pPr>
          </a:lstStyle>
          <a:p>
            <a:r>
              <a:rPr lang="en-US" dirty="0"/>
              <a:t>Initially journey was planned on a total of 370KM so, no second qualified driver was required . Requirement to have second driver is 500km</a:t>
            </a:r>
          </a:p>
        </p:txBody>
      </p:sp>
      <p:sp>
        <p:nvSpPr>
          <p:cNvPr id="21" name="TextBox 20">
            <a:extLst>
              <a:ext uri="{FF2B5EF4-FFF2-40B4-BE49-F238E27FC236}">
                <a16:creationId xmlns:a16="http://schemas.microsoft.com/office/drawing/2014/main" id="{980B50F8-4CE5-50EA-EFD2-67D9606C2412}"/>
              </a:ext>
            </a:extLst>
          </p:cNvPr>
          <p:cNvSpPr txBox="1"/>
          <p:nvPr/>
        </p:nvSpPr>
        <p:spPr>
          <a:xfrm>
            <a:off x="380960" y="6256479"/>
            <a:ext cx="3619695" cy="577081"/>
          </a:xfrm>
          <a:prstGeom prst="rect">
            <a:avLst/>
          </a:prstGeom>
          <a:solidFill>
            <a:srgbClr val="F2F2F2"/>
          </a:solidFill>
          <a:ln>
            <a:solidFill>
              <a:schemeClr val="accent1"/>
            </a:solidFill>
          </a:ln>
        </p:spPr>
        <p:txBody>
          <a:bodyPr wrap="square" rtlCol="0">
            <a:spAutoFit/>
          </a:bodyPr>
          <a:lstStyle>
            <a:defPPr>
              <a:defRPr lang="en-US"/>
            </a:defPPr>
            <a:lvl1pPr algn="just">
              <a:defRPr sz="1100"/>
            </a:lvl1pPr>
          </a:lstStyle>
          <a:p>
            <a:r>
              <a:rPr lang="en-US" sz="1050" b="1" dirty="0"/>
              <a:t>There is JM and it has a process to monitor the route, no system to count number of sleeping hours for employees, IVMS \ JM only track driven KM, and worked shifted </a:t>
            </a:r>
            <a:endParaRPr lang="en-US" sz="1050" b="1" dirty="0">
              <a:solidFill>
                <a:srgbClr val="0000FF"/>
              </a:solidFill>
            </a:endParaRPr>
          </a:p>
        </p:txBody>
      </p:sp>
      <p:sp>
        <p:nvSpPr>
          <p:cNvPr id="22" name="TextBox 21">
            <a:extLst>
              <a:ext uri="{FF2B5EF4-FFF2-40B4-BE49-F238E27FC236}">
                <a16:creationId xmlns:a16="http://schemas.microsoft.com/office/drawing/2014/main" id="{7250DABD-CF3C-B883-687D-00A7E2BA51A6}"/>
              </a:ext>
            </a:extLst>
          </p:cNvPr>
          <p:cNvSpPr txBox="1"/>
          <p:nvPr/>
        </p:nvSpPr>
        <p:spPr>
          <a:xfrm>
            <a:off x="380960" y="5208555"/>
            <a:ext cx="3619695" cy="430887"/>
          </a:xfrm>
          <a:prstGeom prst="rect">
            <a:avLst/>
          </a:prstGeom>
          <a:solidFill>
            <a:srgbClr val="F2F2F2"/>
          </a:solidFill>
          <a:ln>
            <a:solidFill>
              <a:schemeClr val="accent1"/>
            </a:solidFill>
          </a:ln>
        </p:spPr>
        <p:txBody>
          <a:bodyPr wrap="square" rtlCol="0">
            <a:spAutoFit/>
          </a:bodyPr>
          <a:lstStyle>
            <a:defPPr>
              <a:defRPr lang="en-US"/>
            </a:defPPr>
            <a:lvl1pPr algn="just">
              <a:defRPr sz="1100"/>
            </a:lvl1pPr>
          </a:lstStyle>
          <a:p>
            <a:r>
              <a:rPr lang="en-US" sz="1050" b="1" dirty="0"/>
              <a:t>No SWA used by either dispatcher, JM or driver to have enough rest and plan for the change.</a:t>
            </a:r>
          </a:p>
        </p:txBody>
      </p:sp>
      <p:sp>
        <p:nvSpPr>
          <p:cNvPr id="10" name="TextBox 9">
            <a:extLst>
              <a:ext uri="{FF2B5EF4-FFF2-40B4-BE49-F238E27FC236}">
                <a16:creationId xmlns:a16="http://schemas.microsoft.com/office/drawing/2014/main" id="{A53A71AF-9559-9F13-E005-F0963CA26B33}"/>
              </a:ext>
            </a:extLst>
          </p:cNvPr>
          <p:cNvSpPr txBox="1"/>
          <p:nvPr/>
        </p:nvSpPr>
        <p:spPr>
          <a:xfrm>
            <a:off x="373455" y="3803436"/>
            <a:ext cx="3619694" cy="861774"/>
          </a:xfrm>
          <a:prstGeom prst="rect">
            <a:avLst/>
          </a:prstGeom>
          <a:solidFill>
            <a:srgbClr val="F2F2F2"/>
          </a:solidFill>
          <a:ln>
            <a:solidFill>
              <a:schemeClr val="accent1"/>
            </a:solidFill>
          </a:ln>
        </p:spPr>
        <p:txBody>
          <a:bodyPr wrap="square" rtlCol="0">
            <a:spAutoFit/>
          </a:bodyPr>
          <a:lstStyle>
            <a:defPPr>
              <a:defRPr lang="en-US"/>
            </a:defPPr>
            <a:lvl1pPr algn="just">
              <a:defRPr sz="1100"/>
            </a:lvl1pPr>
          </a:lstStyle>
          <a:p>
            <a:pPr algn="ctr"/>
            <a:r>
              <a:rPr lang="en-US" sz="1000" dirty="0"/>
              <a:t>JM Manager upon planning the JM with driver set stopping points to rest aligned with fatigue management (2hrs driving VS 30mns rest- 4hrs driving VS 1 </a:t>
            </a:r>
            <a:r>
              <a:rPr lang="en-US" sz="1000" dirty="0" err="1"/>
              <a:t>hrs</a:t>
            </a:r>
            <a:r>
              <a:rPr lang="en-US" sz="1000" dirty="0"/>
              <a:t> rest. </a:t>
            </a:r>
          </a:p>
          <a:p>
            <a:pPr algn="ctr"/>
            <a:r>
              <a:rPr lang="en-US" sz="1000" dirty="0"/>
              <a:t>Burhan 63 was not part of this trip at that moment, and driving hours reached 9 hours </a:t>
            </a:r>
          </a:p>
        </p:txBody>
      </p:sp>
      <p:sp>
        <p:nvSpPr>
          <p:cNvPr id="14" name="TextBox 13">
            <a:extLst>
              <a:ext uri="{FF2B5EF4-FFF2-40B4-BE49-F238E27FC236}">
                <a16:creationId xmlns:a16="http://schemas.microsoft.com/office/drawing/2014/main" id="{4899A19B-4E96-8CBE-34D3-5EA836293076}"/>
              </a:ext>
            </a:extLst>
          </p:cNvPr>
          <p:cNvSpPr txBox="1"/>
          <p:nvPr/>
        </p:nvSpPr>
        <p:spPr>
          <a:xfrm>
            <a:off x="373458" y="3215724"/>
            <a:ext cx="3619695" cy="553998"/>
          </a:xfrm>
          <a:prstGeom prst="rect">
            <a:avLst/>
          </a:prstGeom>
          <a:solidFill>
            <a:srgbClr val="F2F2F2"/>
          </a:solidFill>
          <a:ln>
            <a:solidFill>
              <a:schemeClr val="accent1"/>
            </a:solidFill>
          </a:ln>
        </p:spPr>
        <p:txBody>
          <a:bodyPr wrap="square" rtlCol="0">
            <a:spAutoFit/>
          </a:bodyPr>
          <a:lstStyle/>
          <a:p>
            <a:pPr algn="just"/>
            <a:r>
              <a:rPr lang="en-US" sz="1000" dirty="0"/>
              <a:t>Trip to Burhan 63 was not part of the JM as the instruction came after throughout the JM, dispatcher instructed driver to go to Rig 63 without performing required </a:t>
            </a:r>
            <a:r>
              <a:rPr lang="en-US" sz="1000" dirty="0" err="1"/>
              <a:t>Mustaeed</a:t>
            </a:r>
            <a:r>
              <a:rPr lang="en-US" sz="1000" dirty="0"/>
              <a:t> steps.</a:t>
            </a:r>
          </a:p>
        </p:txBody>
      </p:sp>
      <p:sp>
        <p:nvSpPr>
          <p:cNvPr id="16" name="TextBox 15">
            <a:extLst>
              <a:ext uri="{FF2B5EF4-FFF2-40B4-BE49-F238E27FC236}">
                <a16:creationId xmlns:a16="http://schemas.microsoft.com/office/drawing/2014/main" id="{88868621-BEDB-CBD0-02F7-CBB5215D8970}"/>
              </a:ext>
            </a:extLst>
          </p:cNvPr>
          <p:cNvSpPr txBox="1"/>
          <p:nvPr/>
        </p:nvSpPr>
        <p:spPr>
          <a:xfrm>
            <a:off x="380960" y="5655435"/>
            <a:ext cx="3619695" cy="577081"/>
          </a:xfrm>
          <a:prstGeom prst="rect">
            <a:avLst/>
          </a:prstGeom>
          <a:solidFill>
            <a:srgbClr val="F2F2F2"/>
          </a:solidFill>
          <a:ln>
            <a:solidFill>
              <a:schemeClr val="accent1"/>
            </a:solidFill>
          </a:ln>
        </p:spPr>
        <p:txBody>
          <a:bodyPr wrap="square" rtlCol="0">
            <a:spAutoFit/>
          </a:bodyPr>
          <a:lstStyle>
            <a:defPPr>
              <a:defRPr lang="en-US"/>
            </a:defPPr>
            <a:lvl1pPr algn="just">
              <a:defRPr sz="1100"/>
            </a:lvl1pPr>
          </a:lstStyle>
          <a:p>
            <a:r>
              <a:rPr lang="en-US" sz="1050" dirty="0"/>
              <a:t>Driver decided also not to stop in Burhan as it is desert no resting area or coffee shops around, waited to reach </a:t>
            </a:r>
            <a:r>
              <a:rPr lang="en-US" sz="1050" dirty="0" err="1"/>
              <a:t>Awayfia</a:t>
            </a:r>
            <a:r>
              <a:rPr lang="en-US" sz="1050" dirty="0"/>
              <a:t> to rest</a:t>
            </a:r>
          </a:p>
        </p:txBody>
      </p:sp>
      <p:cxnSp>
        <p:nvCxnSpPr>
          <p:cNvPr id="29" name="Straight Arrow Connector 28">
            <a:extLst>
              <a:ext uri="{FF2B5EF4-FFF2-40B4-BE49-F238E27FC236}">
                <a16:creationId xmlns:a16="http://schemas.microsoft.com/office/drawing/2014/main" id="{149AF6D1-75D6-D514-1BE8-AE65FCAAF506}"/>
              </a:ext>
            </a:extLst>
          </p:cNvPr>
          <p:cNvCxnSpPr/>
          <p:nvPr/>
        </p:nvCxnSpPr>
        <p:spPr>
          <a:xfrm>
            <a:off x="6753885" y="1088098"/>
            <a:ext cx="0" cy="3358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3EF55F36-BBCD-4B96-69D6-DF8F11DD9F36}"/>
              </a:ext>
            </a:extLst>
          </p:cNvPr>
          <p:cNvSpPr txBox="1"/>
          <p:nvPr/>
        </p:nvSpPr>
        <p:spPr>
          <a:xfrm>
            <a:off x="4999967" y="2627465"/>
            <a:ext cx="3507850" cy="577081"/>
          </a:xfrm>
          <a:prstGeom prst="rect">
            <a:avLst/>
          </a:prstGeom>
          <a:solidFill>
            <a:srgbClr val="F2F2F2"/>
          </a:solidFill>
          <a:ln>
            <a:solidFill>
              <a:schemeClr val="accent1"/>
            </a:solidFill>
          </a:ln>
        </p:spPr>
        <p:txBody>
          <a:bodyPr wrap="square" rtlCol="0">
            <a:spAutoFit/>
          </a:bodyPr>
          <a:lstStyle>
            <a:defPPr>
              <a:defRPr lang="en-US"/>
            </a:defPPr>
            <a:lvl1pPr algn="ctr">
              <a:defRPr sz="1050"/>
            </a:lvl1pPr>
          </a:lstStyle>
          <a:p>
            <a:r>
              <a:rPr lang="en-US" dirty="0"/>
              <a:t>JM Manager upon initiating the JM calculated the distance from </a:t>
            </a:r>
            <a:r>
              <a:rPr lang="en-US" dirty="0" err="1"/>
              <a:t>Haima</a:t>
            </a:r>
            <a:r>
              <a:rPr lang="en-US" dirty="0"/>
              <a:t> but actual exact location was 180 KM from </a:t>
            </a:r>
            <a:r>
              <a:rPr lang="en-US" dirty="0" err="1"/>
              <a:t>Haima</a:t>
            </a:r>
            <a:r>
              <a:rPr lang="en-US" dirty="0"/>
              <a:t>. Which made second driver required</a:t>
            </a:r>
          </a:p>
        </p:txBody>
      </p:sp>
      <p:sp>
        <p:nvSpPr>
          <p:cNvPr id="37" name="TextBox 36">
            <a:extLst>
              <a:ext uri="{FF2B5EF4-FFF2-40B4-BE49-F238E27FC236}">
                <a16:creationId xmlns:a16="http://schemas.microsoft.com/office/drawing/2014/main" id="{55EEEC62-8204-5AC3-4E8A-880598C7F006}"/>
              </a:ext>
            </a:extLst>
          </p:cNvPr>
          <p:cNvSpPr txBox="1"/>
          <p:nvPr/>
        </p:nvSpPr>
        <p:spPr>
          <a:xfrm>
            <a:off x="4999952" y="3276135"/>
            <a:ext cx="3507850" cy="415498"/>
          </a:xfrm>
          <a:prstGeom prst="rect">
            <a:avLst/>
          </a:prstGeom>
          <a:solidFill>
            <a:srgbClr val="F2F2F2"/>
          </a:solidFill>
          <a:ln>
            <a:solidFill>
              <a:schemeClr val="accent1"/>
            </a:solidFill>
          </a:ln>
        </p:spPr>
        <p:txBody>
          <a:bodyPr wrap="square" rtlCol="0">
            <a:spAutoFit/>
          </a:bodyPr>
          <a:lstStyle>
            <a:defPPr>
              <a:defRPr lang="en-US"/>
            </a:defPPr>
            <a:lvl1pPr algn="ctr">
              <a:defRPr sz="1050"/>
            </a:lvl1pPr>
          </a:lstStyle>
          <a:p>
            <a:r>
              <a:rPr lang="en-US" dirty="0"/>
              <a:t>JM Manager missed to validate the information with either : Rig site leads, share location, GPS for  accurate information</a:t>
            </a:r>
          </a:p>
        </p:txBody>
      </p:sp>
      <p:sp>
        <p:nvSpPr>
          <p:cNvPr id="39" name="TextBox 38">
            <a:extLst>
              <a:ext uri="{FF2B5EF4-FFF2-40B4-BE49-F238E27FC236}">
                <a16:creationId xmlns:a16="http://schemas.microsoft.com/office/drawing/2014/main" id="{799F6F7A-8334-44BE-9D5B-54B0501EE331}"/>
              </a:ext>
            </a:extLst>
          </p:cNvPr>
          <p:cNvSpPr txBox="1"/>
          <p:nvPr/>
        </p:nvSpPr>
        <p:spPr>
          <a:xfrm>
            <a:off x="4999952" y="3745595"/>
            <a:ext cx="3507850" cy="738664"/>
          </a:xfrm>
          <a:prstGeom prst="rect">
            <a:avLst/>
          </a:prstGeom>
          <a:solidFill>
            <a:srgbClr val="F2F2F2"/>
          </a:solidFill>
          <a:ln>
            <a:solidFill>
              <a:schemeClr val="accent1"/>
            </a:solidFill>
          </a:ln>
        </p:spPr>
        <p:txBody>
          <a:bodyPr wrap="square" rtlCol="0">
            <a:spAutoFit/>
          </a:bodyPr>
          <a:lstStyle>
            <a:defPPr>
              <a:defRPr lang="en-US"/>
            </a:defPPr>
            <a:lvl1pPr algn="ctr">
              <a:defRPr sz="1050"/>
            </a:lvl1pPr>
          </a:lstStyle>
          <a:p>
            <a:r>
              <a:rPr lang="en-US" b="1" dirty="0"/>
              <a:t>JM Manager with multi-tasks, overloaded JM planning (average of 30 to 40 JP a day), no backup JM :</a:t>
            </a:r>
          </a:p>
          <a:p>
            <a:pPr marL="171450" indent="-171450">
              <a:buFont typeface="Arial" panose="020B0604020202020204" pitchFamily="34" charset="0"/>
              <a:buChar char="•"/>
            </a:pPr>
            <a:r>
              <a:rPr lang="en-US" b="1" dirty="0"/>
              <a:t>Diesel tracking. Booking transportation for field engineers, Lunch booking</a:t>
            </a:r>
          </a:p>
        </p:txBody>
      </p:sp>
      <p:sp>
        <p:nvSpPr>
          <p:cNvPr id="45" name="TextBox 44">
            <a:extLst>
              <a:ext uri="{FF2B5EF4-FFF2-40B4-BE49-F238E27FC236}">
                <a16:creationId xmlns:a16="http://schemas.microsoft.com/office/drawing/2014/main" id="{6B4A0BED-4DC1-01A5-8CCA-B5D214C89750}"/>
              </a:ext>
            </a:extLst>
          </p:cNvPr>
          <p:cNvSpPr txBox="1"/>
          <p:nvPr/>
        </p:nvSpPr>
        <p:spPr>
          <a:xfrm>
            <a:off x="9291931" y="3919511"/>
            <a:ext cx="2771727" cy="415498"/>
          </a:xfrm>
          <a:prstGeom prst="rect">
            <a:avLst/>
          </a:prstGeom>
          <a:solidFill>
            <a:srgbClr val="F2F2F2"/>
          </a:solidFill>
          <a:ln>
            <a:solidFill>
              <a:schemeClr val="accent1"/>
            </a:solidFill>
          </a:ln>
        </p:spPr>
        <p:txBody>
          <a:bodyPr wrap="square" rtlCol="0">
            <a:spAutoFit/>
          </a:bodyPr>
          <a:lstStyle/>
          <a:p>
            <a:r>
              <a:rPr lang="en-US" sz="1050" dirty="0"/>
              <a:t>Driver did not apply safer defensive driving approach  </a:t>
            </a:r>
            <a:endParaRPr lang="en-US" sz="1050" dirty="0">
              <a:solidFill>
                <a:srgbClr val="0000FF"/>
              </a:solidFill>
            </a:endParaRPr>
          </a:p>
        </p:txBody>
      </p:sp>
      <p:sp>
        <p:nvSpPr>
          <p:cNvPr id="46" name="TextBox 45">
            <a:extLst>
              <a:ext uri="{FF2B5EF4-FFF2-40B4-BE49-F238E27FC236}">
                <a16:creationId xmlns:a16="http://schemas.microsoft.com/office/drawing/2014/main" id="{CA8C7FF1-9E85-5511-4860-16B1D520C4E3}"/>
              </a:ext>
            </a:extLst>
          </p:cNvPr>
          <p:cNvSpPr txBox="1"/>
          <p:nvPr/>
        </p:nvSpPr>
        <p:spPr>
          <a:xfrm>
            <a:off x="9285139" y="4364850"/>
            <a:ext cx="2785309" cy="577081"/>
          </a:xfrm>
          <a:prstGeom prst="rect">
            <a:avLst/>
          </a:prstGeom>
          <a:solidFill>
            <a:srgbClr val="F2F2F2"/>
          </a:solidFill>
          <a:ln>
            <a:solidFill>
              <a:schemeClr val="accent1"/>
            </a:solidFill>
          </a:ln>
        </p:spPr>
        <p:txBody>
          <a:bodyPr wrap="square" rtlCol="0">
            <a:spAutoFit/>
          </a:bodyPr>
          <a:lstStyle/>
          <a:p>
            <a:pPr algn="ctr"/>
            <a:r>
              <a:rPr lang="en-US" sz="1050" dirty="0"/>
              <a:t>Driver was not exposed to similar challenging driving conditions where safer defensive driving approach is required</a:t>
            </a:r>
          </a:p>
        </p:txBody>
      </p:sp>
      <p:sp>
        <p:nvSpPr>
          <p:cNvPr id="34" name="TextBox 33">
            <a:extLst>
              <a:ext uri="{FF2B5EF4-FFF2-40B4-BE49-F238E27FC236}">
                <a16:creationId xmlns:a16="http://schemas.microsoft.com/office/drawing/2014/main" id="{A53A71AF-9559-9F13-E005-F0963CA26B33}"/>
              </a:ext>
            </a:extLst>
          </p:cNvPr>
          <p:cNvSpPr txBox="1"/>
          <p:nvPr/>
        </p:nvSpPr>
        <p:spPr>
          <a:xfrm>
            <a:off x="4259943" y="4907980"/>
            <a:ext cx="3112218" cy="553998"/>
          </a:xfrm>
          <a:prstGeom prst="rect">
            <a:avLst/>
          </a:prstGeom>
          <a:solidFill>
            <a:srgbClr val="F2F2F2"/>
          </a:solidFill>
          <a:ln>
            <a:solidFill>
              <a:schemeClr val="accent1"/>
            </a:solidFill>
          </a:ln>
        </p:spPr>
        <p:txBody>
          <a:bodyPr wrap="square" rtlCol="0">
            <a:spAutoFit/>
          </a:bodyPr>
          <a:lstStyle>
            <a:defPPr>
              <a:defRPr lang="en-US"/>
            </a:defPPr>
            <a:lvl1pPr algn="just">
              <a:defRPr sz="1100"/>
            </a:lvl1pPr>
          </a:lstStyle>
          <a:p>
            <a:pPr algn="l"/>
            <a:r>
              <a:rPr lang="en-US" sz="1000" dirty="0"/>
              <a:t>Inadequate monitoring of vehicles and convoy procedure not followed , Management still in process for implementing  DFMS </a:t>
            </a:r>
          </a:p>
        </p:txBody>
      </p:sp>
      <p:cxnSp>
        <p:nvCxnSpPr>
          <p:cNvPr id="35" name="Straight Arrow Connector 34">
            <a:extLst>
              <a:ext uri="{FF2B5EF4-FFF2-40B4-BE49-F238E27FC236}">
                <a16:creationId xmlns:a16="http://schemas.microsoft.com/office/drawing/2014/main" id="{149AF6D1-75D6-D514-1BE8-AE65FCAAF506}"/>
              </a:ext>
            </a:extLst>
          </p:cNvPr>
          <p:cNvCxnSpPr>
            <a:cxnSpLocks/>
            <a:stCxn id="74" idx="3"/>
            <a:endCxn id="34" idx="1"/>
          </p:cNvCxnSpPr>
          <p:nvPr/>
        </p:nvCxnSpPr>
        <p:spPr>
          <a:xfrm>
            <a:off x="3993148" y="4937380"/>
            <a:ext cx="266795" cy="2475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149AF6D1-75D6-D514-1BE8-AE65FCAAF506}"/>
              </a:ext>
            </a:extLst>
          </p:cNvPr>
          <p:cNvCxnSpPr/>
          <p:nvPr/>
        </p:nvCxnSpPr>
        <p:spPr>
          <a:xfrm>
            <a:off x="4010990" y="6442230"/>
            <a:ext cx="506689" cy="39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A53A71AF-9559-9F13-E005-F0963CA26B33}"/>
              </a:ext>
            </a:extLst>
          </p:cNvPr>
          <p:cNvSpPr txBox="1"/>
          <p:nvPr/>
        </p:nvSpPr>
        <p:spPr>
          <a:xfrm>
            <a:off x="4528014" y="5992536"/>
            <a:ext cx="2508776" cy="707886"/>
          </a:xfrm>
          <a:prstGeom prst="rect">
            <a:avLst/>
          </a:prstGeom>
          <a:solidFill>
            <a:srgbClr val="F2F2F2"/>
          </a:solidFill>
          <a:ln>
            <a:solidFill>
              <a:schemeClr val="accent1"/>
            </a:solidFill>
          </a:ln>
        </p:spPr>
        <p:txBody>
          <a:bodyPr wrap="square" rtlCol="0">
            <a:spAutoFit/>
          </a:bodyPr>
          <a:lstStyle>
            <a:defPPr>
              <a:defRPr lang="en-US"/>
            </a:defPPr>
            <a:lvl1pPr algn="just">
              <a:defRPr sz="1100"/>
            </a:lvl1pPr>
          </a:lstStyle>
          <a:p>
            <a:pPr algn="ctr"/>
            <a:r>
              <a:rPr lang="en-US" sz="1000" dirty="0"/>
              <a:t>Communication system needs improvement, lack of communication between JM and driver in discussing sleeping hours, rest hours, stop points, during the trip, </a:t>
            </a:r>
            <a:r>
              <a:rPr lang="en-US" sz="1000" dirty="0" err="1"/>
              <a:t>etc</a:t>
            </a:r>
            <a:endParaRPr lang="en-US" sz="1000" dirty="0"/>
          </a:p>
        </p:txBody>
      </p:sp>
    </p:spTree>
    <p:extLst>
      <p:ext uri="{BB962C8B-B14F-4D97-AF65-F5344CB8AC3E}">
        <p14:creationId xmlns:p14="http://schemas.microsoft.com/office/powerpoint/2010/main" val="996351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1A03830-8321-FBD3-0F4C-2D35FCA59781}"/>
              </a:ext>
            </a:extLst>
          </p:cNvPr>
          <p:cNvSpPr/>
          <p:nvPr/>
        </p:nvSpPr>
        <p:spPr>
          <a:xfrm>
            <a:off x="326571" y="0"/>
            <a:ext cx="11865429" cy="523220"/>
          </a:xfrm>
          <a:prstGeom prst="rect">
            <a:avLst/>
          </a:prstGeom>
          <a:solidFill>
            <a:srgbClr val="FFC715"/>
          </a:solidFill>
        </p:spPr>
        <p:txBody>
          <a:bodyPr wrap="square">
            <a:spAutoFit/>
          </a:bodyPr>
          <a:lstStyle/>
          <a:p>
            <a:pPr lvl="0" algn="ctr">
              <a:defRPr/>
            </a:pPr>
            <a:r>
              <a:rPr lang="en-GB" sz="2800" b="1" dirty="0">
                <a:solidFill>
                  <a:srgbClr val="00B050"/>
                </a:solidFill>
                <a:latin typeface="Calibri" panose="020F0502020204030204" pitchFamily="34" charset="0"/>
                <a:ea typeface="MS PGothic" pitchFamily="34" charset="-128"/>
                <a:cs typeface="+mj-cs"/>
              </a:rPr>
              <a:t>HiPo#35, PIM # 1170964, 01-October-2024, Halliburton</a:t>
            </a:r>
            <a:endParaRPr lang="en-US" sz="2800" kern="0" dirty="0">
              <a:solidFill>
                <a:srgbClr val="00B050"/>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4A50DBC9-AAFB-5CBB-9EAC-CAE432AE4A30}"/>
              </a:ext>
            </a:extLst>
          </p:cNvPr>
          <p:cNvSpPr txBox="1"/>
          <p:nvPr/>
        </p:nvSpPr>
        <p:spPr>
          <a:xfrm>
            <a:off x="1056043" y="779292"/>
            <a:ext cx="3619691" cy="1569660"/>
          </a:xfrm>
          <a:prstGeom prst="rect">
            <a:avLst/>
          </a:prstGeom>
          <a:solidFill>
            <a:srgbClr val="F2F2F2"/>
          </a:solidFill>
          <a:ln>
            <a:solidFill>
              <a:schemeClr val="accent1"/>
            </a:solidFill>
          </a:ln>
        </p:spPr>
        <p:txBody>
          <a:bodyPr wrap="square" rtlCol="0">
            <a:spAutoFit/>
          </a:bodyPr>
          <a:lstStyle/>
          <a:p>
            <a:r>
              <a:rPr lang="en-US" sz="1200" dirty="0"/>
              <a:t>*These data for the driver involved in the incident, last week prior the incident 24/09 to 30/09:</a:t>
            </a:r>
          </a:p>
          <a:p>
            <a:endParaRPr lang="en-US" sz="1200" dirty="0"/>
          </a:p>
          <a:p>
            <a:pPr marL="171450" indent="-171450">
              <a:buFont typeface="Arial" panose="020B0604020202020204" pitchFamily="34" charset="0"/>
              <a:buChar char="•"/>
            </a:pPr>
            <a:r>
              <a:rPr lang="en-US" sz="1200" dirty="0"/>
              <a:t>Driver had two days off</a:t>
            </a:r>
          </a:p>
          <a:p>
            <a:pPr marL="171450" indent="-171450">
              <a:buFont typeface="Arial" panose="020B0604020202020204" pitchFamily="34" charset="0"/>
              <a:buChar char="•"/>
            </a:pPr>
            <a:r>
              <a:rPr lang="en-US" sz="1200" dirty="0"/>
              <a:t>Driver worked total of 18hrs 45 </a:t>
            </a:r>
            <a:r>
              <a:rPr lang="en-US" sz="1200" dirty="0" err="1"/>
              <a:t>mins</a:t>
            </a:r>
            <a:r>
              <a:rPr lang="en-US" sz="1200" dirty="0"/>
              <a:t> </a:t>
            </a:r>
          </a:p>
          <a:p>
            <a:pPr marL="171450" indent="-171450">
              <a:buFont typeface="Arial" panose="020B0604020202020204" pitchFamily="34" charset="0"/>
              <a:buChar char="•"/>
            </a:pPr>
            <a:r>
              <a:rPr lang="en-US" sz="1200" dirty="0"/>
              <a:t>Max working hours per day was on 29</a:t>
            </a:r>
            <a:r>
              <a:rPr lang="en-US" sz="1200" baseline="30000" dirty="0"/>
              <a:t>th</a:t>
            </a:r>
            <a:r>
              <a:rPr lang="en-US" sz="1200" dirty="0"/>
              <a:t> and 30</a:t>
            </a:r>
            <a:r>
              <a:rPr lang="en-US" sz="1200" baseline="30000" dirty="0"/>
              <a:t>th</a:t>
            </a:r>
            <a:r>
              <a:rPr lang="en-US" sz="1200" dirty="0"/>
              <a:t> of Sep driving 11 </a:t>
            </a:r>
            <a:r>
              <a:rPr lang="en-US" sz="1200" dirty="0" err="1"/>
              <a:t>hrs</a:t>
            </a:r>
            <a:r>
              <a:rPr lang="en-US" sz="1200" dirty="0"/>
              <a:t> each day including rest period and operation time (loading/offloading of fluids)</a:t>
            </a:r>
          </a:p>
        </p:txBody>
      </p:sp>
      <p:pic>
        <p:nvPicPr>
          <p:cNvPr id="5" name="Picture 4"/>
          <p:cNvPicPr>
            <a:picLocks noChangeAspect="1"/>
          </p:cNvPicPr>
          <p:nvPr/>
        </p:nvPicPr>
        <p:blipFill>
          <a:blip r:embed="rId3"/>
          <a:stretch>
            <a:fillRect/>
          </a:stretch>
        </p:blipFill>
        <p:spPr>
          <a:xfrm>
            <a:off x="4921489" y="765505"/>
            <a:ext cx="4204490" cy="6092495"/>
          </a:xfrm>
          <a:prstGeom prst="rect">
            <a:avLst/>
          </a:prstGeom>
        </p:spPr>
      </p:pic>
    </p:spTree>
    <p:extLst>
      <p:ext uri="{BB962C8B-B14F-4D97-AF65-F5344CB8AC3E}">
        <p14:creationId xmlns:p14="http://schemas.microsoft.com/office/powerpoint/2010/main" val="1144804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6DDFF-5A04-4BCC-8522-2D8F6BFB4761}"/>
              </a:ext>
            </a:extLst>
          </p:cNvPr>
          <p:cNvSpPr>
            <a:spLocks noGrp="1"/>
          </p:cNvSpPr>
          <p:nvPr>
            <p:ph type="title"/>
          </p:nvPr>
        </p:nvSpPr>
        <p:spPr>
          <a:xfrm>
            <a:off x="760141" y="129518"/>
            <a:ext cx="10515600" cy="471216"/>
          </a:xfrm>
        </p:spPr>
        <p:txBody>
          <a:bodyPr>
            <a:normAutofit fontScale="90000"/>
          </a:bodyPr>
          <a:lstStyle/>
          <a:p>
            <a:pPr algn="ctr"/>
            <a:br>
              <a:rPr lang="en-US" sz="3200" b="1">
                <a:solidFill>
                  <a:srgbClr val="FFFFFF"/>
                </a:solidFill>
              </a:rPr>
            </a:br>
            <a:endParaRPr lang="en-US"/>
          </a:p>
        </p:txBody>
      </p:sp>
      <p:sp>
        <p:nvSpPr>
          <p:cNvPr id="3" name="Content Placeholder 2">
            <a:extLst>
              <a:ext uri="{FF2B5EF4-FFF2-40B4-BE49-F238E27FC236}">
                <a16:creationId xmlns:a16="http://schemas.microsoft.com/office/drawing/2014/main" id="{9DB44A88-7E6B-451F-8615-D6994C15743C}"/>
              </a:ext>
            </a:extLst>
          </p:cNvPr>
          <p:cNvSpPr>
            <a:spLocks noGrp="1"/>
          </p:cNvSpPr>
          <p:nvPr>
            <p:ph idx="1"/>
          </p:nvPr>
        </p:nvSpPr>
        <p:spPr>
          <a:xfrm>
            <a:off x="489028" y="504724"/>
            <a:ext cx="10876156" cy="471217"/>
          </a:xfrm>
        </p:spPr>
        <p:txBody>
          <a:bodyPr>
            <a:noAutofit/>
          </a:bodyPr>
          <a:lstStyle/>
          <a:p>
            <a:pPr marL="0" lvl="0" indent="0">
              <a:lnSpc>
                <a:spcPct val="100000"/>
              </a:lnSpc>
              <a:spcBef>
                <a:spcPts val="0"/>
              </a:spcBef>
              <a:buNone/>
            </a:pPr>
            <a:r>
              <a:rPr lang="en-US" sz="2600" b="1">
                <a:solidFill>
                  <a:prstClr val="black"/>
                </a:solidFill>
              </a:rPr>
              <a:t>Summary of Key Findings</a:t>
            </a:r>
            <a:endParaRPr lang="en-US" sz="2600"/>
          </a:p>
        </p:txBody>
      </p:sp>
      <p:graphicFrame>
        <p:nvGraphicFramePr>
          <p:cNvPr id="5" name="Table 6">
            <a:extLst>
              <a:ext uri="{FF2B5EF4-FFF2-40B4-BE49-F238E27FC236}">
                <a16:creationId xmlns:a16="http://schemas.microsoft.com/office/drawing/2014/main" id="{CFB09CAB-9F9F-412B-9F42-999C65311E7D}"/>
              </a:ext>
            </a:extLst>
          </p:cNvPr>
          <p:cNvGraphicFramePr>
            <a:graphicFrameLocks noGrp="1"/>
          </p:cNvGraphicFramePr>
          <p:nvPr>
            <p:extLst>
              <p:ext uri="{D42A27DB-BD31-4B8C-83A1-F6EECF244321}">
                <p14:modId xmlns:p14="http://schemas.microsoft.com/office/powerpoint/2010/main" val="1277655567"/>
              </p:ext>
            </p:extLst>
          </p:nvPr>
        </p:nvGraphicFramePr>
        <p:xfrm>
          <a:off x="384592" y="927740"/>
          <a:ext cx="11807408" cy="1371600"/>
        </p:xfrm>
        <a:graphic>
          <a:graphicData uri="http://schemas.openxmlformats.org/drawingml/2006/table">
            <a:tbl>
              <a:tblPr firstRow="1" bandRow="1">
                <a:tableStyleId>{93296810-A885-4BE3-A3E7-6D5BEEA58F35}</a:tableStyleId>
              </a:tblPr>
              <a:tblGrid>
                <a:gridCol w="1575067">
                  <a:extLst>
                    <a:ext uri="{9D8B030D-6E8A-4147-A177-3AD203B41FA5}">
                      <a16:colId xmlns:a16="http://schemas.microsoft.com/office/drawing/2014/main" val="4098769215"/>
                    </a:ext>
                  </a:extLst>
                </a:gridCol>
                <a:gridCol w="10232341">
                  <a:extLst>
                    <a:ext uri="{9D8B030D-6E8A-4147-A177-3AD203B41FA5}">
                      <a16:colId xmlns:a16="http://schemas.microsoft.com/office/drawing/2014/main" val="2172285862"/>
                    </a:ext>
                  </a:extLst>
                </a:gridCol>
              </a:tblGrid>
              <a:tr h="339470">
                <a:tc>
                  <a:txBody>
                    <a:bodyPr/>
                    <a:lstStyle/>
                    <a:p>
                      <a:pPr algn="ctr"/>
                      <a:r>
                        <a:rPr lang="en-US" dirty="0"/>
                        <a:t>FINDING - 1</a:t>
                      </a:r>
                      <a:endParaRPr lang="en-US" b="1" dirty="0">
                        <a:solidFill>
                          <a:schemeClr val="tx1"/>
                        </a:solidFill>
                        <a:latin typeface="Calibri" panose="020F0502020204030204" pitchFamily="34" charset="0"/>
                      </a:endParaRPr>
                    </a:p>
                  </a:txBody>
                  <a:tcPr/>
                </a:tc>
                <a:tc>
                  <a:txBody>
                    <a:bodyPr/>
                    <a:lstStyle/>
                    <a:p>
                      <a:pPr algn="ctr"/>
                      <a:r>
                        <a:rPr lang="en-US" b="1" dirty="0">
                          <a:solidFill>
                            <a:srgbClr val="F2F3D7"/>
                          </a:solidFill>
                          <a:latin typeface="Calibri" panose="020F0502020204030204" pitchFamily="34" charset="0"/>
                        </a:rPr>
                        <a:t>Fatigue Management</a:t>
                      </a:r>
                    </a:p>
                  </a:txBody>
                  <a:tcPr/>
                </a:tc>
                <a:extLst>
                  <a:ext uri="{0D108BD9-81ED-4DB2-BD59-A6C34878D82A}">
                    <a16:rowId xmlns:a16="http://schemas.microsoft.com/office/drawing/2014/main" val="572671084"/>
                  </a:ext>
                </a:extLst>
              </a:tr>
              <a:tr h="933544">
                <a:tc>
                  <a:txBody>
                    <a:bodyPr/>
                    <a:lstStyle/>
                    <a:p>
                      <a:endParaRPr lang="en-US" b="1" dirty="0">
                        <a:latin typeface="Calibri" panose="020F0502020204030204" pitchFamily="34" charset="0"/>
                      </a:endParaRPr>
                    </a:p>
                    <a:p>
                      <a:endParaRPr lang="en-US" b="1" dirty="0">
                        <a:latin typeface="Calibri" panose="020F0502020204030204" pitchFamily="34" charset="0"/>
                      </a:endParaRPr>
                    </a:p>
                    <a:p>
                      <a:endParaRPr lang="en-US" b="1" dirty="0">
                        <a:latin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AutoNum type="arabicPeriod"/>
                        <a:tabLst/>
                        <a:defRPr/>
                      </a:pPr>
                      <a:r>
                        <a:rPr lang="en-US" sz="1200" kern="1200" dirty="0">
                          <a:solidFill>
                            <a:schemeClr val="tx1"/>
                          </a:solidFill>
                          <a:latin typeface="Calibri" panose="020F0502020204030204" pitchFamily="34" charset="0"/>
                          <a:ea typeface="+mn-ea"/>
                          <a:cs typeface="+mn-cs"/>
                        </a:rPr>
                        <a:t>Working hours for the driver was 10 hours till the incident occur. </a:t>
                      </a:r>
                      <a:r>
                        <a:rPr lang="en-US" sz="1200" kern="1200" dirty="0">
                          <a:solidFill>
                            <a:schemeClr val="tx1"/>
                          </a:solidFill>
                          <a:effectLst/>
                          <a:latin typeface="+mn-lt"/>
                          <a:ea typeface="+mn-ea"/>
                          <a:cs typeface="+mn-cs"/>
                        </a:rPr>
                        <a:t>Violation to SP2000v5 Working hour for the driver was not taking into consideration as overall journey will exceeds 10 </a:t>
                      </a:r>
                      <a:r>
                        <a:rPr lang="en-US" sz="1200" kern="1200" dirty="0" err="1">
                          <a:solidFill>
                            <a:schemeClr val="tx1"/>
                          </a:solidFill>
                          <a:effectLst/>
                          <a:latin typeface="+mn-lt"/>
                          <a:ea typeface="+mn-ea"/>
                          <a:cs typeface="+mn-cs"/>
                        </a:rPr>
                        <a:t>hrs</a:t>
                      </a:r>
                      <a:r>
                        <a:rPr lang="en-US" sz="1200" kern="1200" dirty="0">
                          <a:solidFill>
                            <a:schemeClr val="tx1"/>
                          </a:solidFill>
                          <a:effectLst/>
                          <a:latin typeface="+mn-lt"/>
                          <a:ea typeface="+mn-ea"/>
                          <a:cs typeface="+mn-cs"/>
                        </a:rPr>
                        <a:t> assuming incident did not happen. SP2000v5 specified maximum of 9 driving hours extendable to 10hrs not more than twice per week. This Journey already violated that standard. (highlighted in slide 13)</a:t>
                      </a:r>
                    </a:p>
                    <a:p>
                      <a:pPr marL="342900" indent="-342900">
                        <a:buAutoNum type="arabicPeriod"/>
                        <a:defRPr/>
                      </a:pPr>
                      <a:r>
                        <a:rPr lang="en-US" sz="1200" kern="1200" dirty="0">
                          <a:solidFill>
                            <a:schemeClr val="tx1"/>
                          </a:solidFill>
                          <a:latin typeface="Calibri" panose="020F0502020204030204" pitchFamily="34" charset="0"/>
                          <a:ea typeface="+mn-ea"/>
                          <a:cs typeface="+mn-cs"/>
                        </a:rPr>
                        <a:t>4 hours driving/ 1 hour rest not implemented, driver took only 12 minutes break after 3 hours of continuous driving (SP-2000 V5)</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en-US" sz="1200" kern="1200" dirty="0">
                          <a:solidFill>
                            <a:schemeClr val="tx1"/>
                          </a:solidFill>
                          <a:latin typeface="Calibri" panose="020F0502020204030204" pitchFamily="34" charset="0"/>
                          <a:ea typeface="+mn-ea"/>
                          <a:cs typeface="+mn-cs"/>
                        </a:rPr>
                        <a:t>Driver’s fatigue management system (DFMS) not in place </a:t>
                      </a:r>
                    </a:p>
                  </a:txBody>
                  <a:tcPr/>
                </a:tc>
                <a:extLst>
                  <a:ext uri="{0D108BD9-81ED-4DB2-BD59-A6C34878D82A}">
                    <a16:rowId xmlns:a16="http://schemas.microsoft.com/office/drawing/2014/main" val="2991208627"/>
                  </a:ext>
                </a:extLst>
              </a:tr>
            </a:tbl>
          </a:graphicData>
        </a:graphic>
      </p:graphicFrame>
      <p:graphicFrame>
        <p:nvGraphicFramePr>
          <p:cNvPr id="4" name="Table 3">
            <a:extLst>
              <a:ext uri="{FF2B5EF4-FFF2-40B4-BE49-F238E27FC236}">
                <a16:creationId xmlns:a16="http://schemas.microsoft.com/office/drawing/2014/main" id="{7FBA8254-6E1A-FD2C-2662-EEBD1F9E461E}"/>
              </a:ext>
            </a:extLst>
          </p:cNvPr>
          <p:cNvGraphicFramePr>
            <a:graphicFrameLocks noGrp="1"/>
          </p:cNvGraphicFramePr>
          <p:nvPr>
            <p:extLst>
              <p:ext uri="{D42A27DB-BD31-4B8C-83A1-F6EECF244321}">
                <p14:modId xmlns:p14="http://schemas.microsoft.com/office/powerpoint/2010/main" val="3690416786"/>
              </p:ext>
            </p:extLst>
          </p:nvPr>
        </p:nvGraphicFramePr>
        <p:xfrm>
          <a:off x="384591" y="2337084"/>
          <a:ext cx="11807407" cy="1375697"/>
        </p:xfrm>
        <a:graphic>
          <a:graphicData uri="http://schemas.openxmlformats.org/drawingml/2006/table">
            <a:tbl>
              <a:tblPr firstRow="1" bandRow="1">
                <a:tableStyleId>{93296810-A885-4BE3-A3E7-6D5BEEA58F35}</a:tableStyleId>
              </a:tblPr>
              <a:tblGrid>
                <a:gridCol w="1575067">
                  <a:extLst>
                    <a:ext uri="{9D8B030D-6E8A-4147-A177-3AD203B41FA5}">
                      <a16:colId xmlns:a16="http://schemas.microsoft.com/office/drawing/2014/main" val="719765990"/>
                    </a:ext>
                  </a:extLst>
                </a:gridCol>
                <a:gridCol w="10232340">
                  <a:extLst>
                    <a:ext uri="{9D8B030D-6E8A-4147-A177-3AD203B41FA5}">
                      <a16:colId xmlns:a16="http://schemas.microsoft.com/office/drawing/2014/main" val="773191807"/>
                    </a:ext>
                  </a:extLst>
                </a:gridCol>
              </a:tblGrid>
              <a:tr h="369857">
                <a:tc>
                  <a:txBody>
                    <a:bodyPr/>
                    <a:lstStyle/>
                    <a:p>
                      <a:pPr algn="ctr"/>
                      <a:r>
                        <a:rPr lang="en-US" dirty="0"/>
                        <a:t>FINDING - 2</a:t>
                      </a:r>
                      <a:endParaRPr lang="en-US" b="1" dirty="0">
                        <a:solidFill>
                          <a:schemeClr val="tx1"/>
                        </a:solidFill>
                        <a:latin typeface="Calibri" panose="020F0502020204030204" pitchFamily="34" charset="0"/>
                      </a:endParaRPr>
                    </a:p>
                  </a:txBody>
                  <a:tcPr/>
                </a:tc>
                <a:tc>
                  <a:txBody>
                    <a:bodyPr/>
                    <a:lstStyle/>
                    <a:p>
                      <a:pPr algn="ctr"/>
                      <a:r>
                        <a:rPr lang="en-US" b="1" dirty="0">
                          <a:solidFill>
                            <a:srgbClr val="F2F3D7"/>
                          </a:solidFill>
                          <a:latin typeface="Calibri" panose="020F0502020204030204" pitchFamily="34" charset="0"/>
                        </a:rPr>
                        <a:t>Journey </a:t>
                      </a:r>
                      <a:r>
                        <a:rPr lang="en-US" b="1">
                          <a:solidFill>
                            <a:srgbClr val="F2F3D7"/>
                          </a:solidFill>
                          <a:latin typeface="Calibri" panose="020F0502020204030204" pitchFamily="34" charset="0"/>
                        </a:rPr>
                        <a:t>Management Process</a:t>
                      </a:r>
                      <a:endParaRPr lang="en-US" b="1" dirty="0">
                        <a:solidFill>
                          <a:srgbClr val="F2F3D7"/>
                        </a:solidFill>
                        <a:latin typeface="Calibri" panose="020F0502020204030204" pitchFamily="34" charset="0"/>
                      </a:endParaRPr>
                    </a:p>
                  </a:txBody>
                  <a:tcPr/>
                </a:tc>
                <a:extLst>
                  <a:ext uri="{0D108BD9-81ED-4DB2-BD59-A6C34878D82A}">
                    <a16:rowId xmlns:a16="http://schemas.microsoft.com/office/drawing/2014/main" val="2790936351"/>
                  </a:ext>
                </a:extLst>
              </a:tr>
              <a:tr h="924641">
                <a:tc>
                  <a:txBody>
                    <a:bodyPr/>
                    <a:lstStyle/>
                    <a:p>
                      <a:endParaRPr lang="en-US" b="1" dirty="0">
                        <a:latin typeface="Calibri" panose="020F0502020204030204" pitchFamily="34" charset="0"/>
                      </a:endParaRPr>
                    </a:p>
                    <a:p>
                      <a:endParaRPr lang="en-US" b="1" dirty="0">
                        <a:latin typeface="Calibri" panose="020F0502020204030204" pitchFamily="34" charset="0"/>
                      </a:endParaRPr>
                    </a:p>
                    <a:p>
                      <a:endParaRPr lang="en-US" b="1" dirty="0">
                        <a:latin typeface="Calibri" panose="020F0502020204030204" pitchFamily="34" charset="0"/>
                      </a:endParaRPr>
                    </a:p>
                  </a:txBody>
                  <a:tcPr/>
                </a:tc>
                <a:tc>
                  <a:txBody>
                    <a:bodyPr/>
                    <a:lstStyle/>
                    <a:p>
                      <a:pPr marL="342900" indent="-342900">
                        <a:buAutoNum type="arabicPeriod"/>
                        <a:defRPr/>
                      </a:pPr>
                      <a:r>
                        <a:rPr lang="en-US" sz="1200" kern="1200" dirty="0">
                          <a:solidFill>
                            <a:schemeClr val="dk1"/>
                          </a:solidFill>
                          <a:latin typeface="Calibri" panose="020F0502020204030204" pitchFamily="34" charset="0"/>
                          <a:ea typeface="+mn-ea"/>
                          <a:cs typeface="+mn-cs"/>
                        </a:rPr>
                        <a:t>Improper journey plan risk assessment for the task, the distance from Rig-132 to Fahud is 550KM, and journey plan stated the distance of 350 KM</a:t>
                      </a:r>
                    </a:p>
                    <a:p>
                      <a:pPr marL="342900" indent="-342900">
                        <a:buAutoNum type="arabicPeriod"/>
                        <a:defRPr/>
                      </a:pPr>
                      <a:r>
                        <a:rPr lang="en-US" sz="1200" kern="1200" dirty="0">
                          <a:solidFill>
                            <a:schemeClr val="dk1"/>
                          </a:solidFill>
                          <a:latin typeface="Calibri" panose="020F0502020204030204" pitchFamily="34" charset="0"/>
                          <a:ea typeface="+mn-ea"/>
                          <a:cs typeface="+mn-cs"/>
                        </a:rPr>
                        <a:t>Failed to assign second driver or split the journey for two days </a:t>
                      </a:r>
                    </a:p>
                    <a:p>
                      <a:pPr marL="342900" indent="-342900">
                        <a:buAutoNum type="arabicPeriod"/>
                        <a:defRPr/>
                      </a:pPr>
                      <a:r>
                        <a:rPr lang="en-US" sz="1200" kern="1200" dirty="0">
                          <a:solidFill>
                            <a:schemeClr val="dk1"/>
                          </a:solidFill>
                          <a:latin typeface="Calibri" panose="020F0502020204030204" pitchFamily="34" charset="0"/>
                          <a:ea typeface="+mn-ea"/>
                          <a:cs typeface="+mn-cs"/>
                        </a:rPr>
                        <a:t>Convoy driving procedures not followed, driver left as last vehicle loading from the rig where other four vehicles left earlier after loading from Burhan-63</a:t>
                      </a:r>
                    </a:p>
                    <a:p>
                      <a:pPr marL="342900" indent="-342900">
                        <a:buAutoNum type="arabicPeriod"/>
                        <a:defRPr/>
                      </a:pPr>
                      <a:r>
                        <a:rPr lang="en-US" sz="1200" kern="1200" dirty="0">
                          <a:solidFill>
                            <a:schemeClr val="dk1"/>
                          </a:solidFill>
                          <a:latin typeface="Calibri" panose="020F0502020204030204" pitchFamily="34" charset="0"/>
                          <a:ea typeface="+mn-ea"/>
                          <a:cs typeface="+mn-cs"/>
                        </a:rPr>
                        <a:t>Main stop point Burhan Rig-63 not captured in the journey plan </a:t>
                      </a:r>
                    </a:p>
                    <a:p>
                      <a:pPr marL="342900" indent="-342900">
                        <a:buAutoNum type="arabicPeriod"/>
                        <a:defRPr/>
                      </a:pPr>
                      <a:r>
                        <a:rPr lang="en-US" sz="1200" kern="1200" dirty="0">
                          <a:solidFill>
                            <a:schemeClr val="dk1"/>
                          </a:solidFill>
                          <a:latin typeface="Calibri" panose="020F0502020204030204" pitchFamily="34" charset="0"/>
                          <a:ea typeface="+mn-ea"/>
                          <a:cs typeface="+mn-cs"/>
                        </a:rPr>
                        <a:t>Journey planned at 07:15AM where actual moving time was 06:30</a:t>
                      </a:r>
                    </a:p>
                  </a:txBody>
                  <a:tcPr/>
                </a:tc>
                <a:extLst>
                  <a:ext uri="{0D108BD9-81ED-4DB2-BD59-A6C34878D82A}">
                    <a16:rowId xmlns:a16="http://schemas.microsoft.com/office/drawing/2014/main" val="1377128586"/>
                  </a:ext>
                </a:extLst>
              </a:tr>
            </a:tbl>
          </a:graphicData>
        </a:graphic>
      </p:graphicFrame>
      <p:graphicFrame>
        <p:nvGraphicFramePr>
          <p:cNvPr id="7" name="Table 6">
            <a:extLst>
              <a:ext uri="{FF2B5EF4-FFF2-40B4-BE49-F238E27FC236}">
                <a16:creationId xmlns:a16="http://schemas.microsoft.com/office/drawing/2014/main" id="{2D4AE67E-E3E5-E446-35F2-6FCA3D90E0E5}"/>
              </a:ext>
            </a:extLst>
          </p:cNvPr>
          <p:cNvGraphicFramePr>
            <a:graphicFrameLocks noGrp="1"/>
          </p:cNvGraphicFramePr>
          <p:nvPr>
            <p:extLst>
              <p:ext uri="{D42A27DB-BD31-4B8C-83A1-F6EECF244321}">
                <p14:modId xmlns:p14="http://schemas.microsoft.com/office/powerpoint/2010/main" val="1335384996"/>
              </p:ext>
            </p:extLst>
          </p:nvPr>
        </p:nvGraphicFramePr>
        <p:xfrm>
          <a:off x="384591" y="3712781"/>
          <a:ext cx="11807409" cy="1294499"/>
        </p:xfrm>
        <a:graphic>
          <a:graphicData uri="http://schemas.openxmlformats.org/drawingml/2006/table">
            <a:tbl>
              <a:tblPr firstRow="1" bandRow="1">
                <a:tableStyleId>{93296810-A885-4BE3-A3E7-6D5BEEA58F35}</a:tableStyleId>
              </a:tblPr>
              <a:tblGrid>
                <a:gridCol w="1575068">
                  <a:extLst>
                    <a:ext uri="{9D8B030D-6E8A-4147-A177-3AD203B41FA5}">
                      <a16:colId xmlns:a16="http://schemas.microsoft.com/office/drawing/2014/main" val="719765990"/>
                    </a:ext>
                  </a:extLst>
                </a:gridCol>
                <a:gridCol w="10232341">
                  <a:extLst>
                    <a:ext uri="{9D8B030D-6E8A-4147-A177-3AD203B41FA5}">
                      <a16:colId xmlns:a16="http://schemas.microsoft.com/office/drawing/2014/main" val="773191807"/>
                    </a:ext>
                  </a:extLst>
                </a:gridCol>
              </a:tblGrid>
              <a:tr h="369857">
                <a:tc>
                  <a:txBody>
                    <a:bodyPr/>
                    <a:lstStyle/>
                    <a:p>
                      <a:pPr algn="ctr"/>
                      <a:r>
                        <a:rPr lang="en-US" dirty="0"/>
                        <a:t>FINDING - 3</a:t>
                      </a:r>
                      <a:endParaRPr lang="en-US" b="1" dirty="0">
                        <a:solidFill>
                          <a:schemeClr val="tx1"/>
                        </a:solidFill>
                        <a:latin typeface="Calibri" panose="020F0502020204030204" pitchFamily="34" charset="0"/>
                      </a:endParaRPr>
                    </a:p>
                  </a:txBody>
                  <a:tcPr/>
                </a:tc>
                <a:tc>
                  <a:txBody>
                    <a:bodyPr/>
                    <a:lstStyle/>
                    <a:p>
                      <a:pPr algn="ctr"/>
                      <a:r>
                        <a:rPr lang="en-US" b="1" dirty="0">
                          <a:solidFill>
                            <a:srgbClr val="F2F3D7"/>
                          </a:solidFill>
                          <a:latin typeface="Calibri" panose="020F0502020204030204" pitchFamily="34" charset="0"/>
                        </a:rPr>
                        <a:t>Communication</a:t>
                      </a:r>
                      <a:r>
                        <a:rPr lang="en-US" b="1" baseline="0" dirty="0">
                          <a:solidFill>
                            <a:srgbClr val="F2F3D7"/>
                          </a:solidFill>
                          <a:latin typeface="Calibri" panose="020F0502020204030204" pitchFamily="34" charset="0"/>
                        </a:rPr>
                        <a:t> System</a:t>
                      </a:r>
                      <a:endParaRPr lang="en-US" b="1" dirty="0">
                        <a:solidFill>
                          <a:srgbClr val="F2F3D7"/>
                        </a:solidFill>
                        <a:latin typeface="Calibri" panose="020F0502020204030204" pitchFamily="34" charset="0"/>
                      </a:endParaRPr>
                    </a:p>
                  </a:txBody>
                  <a:tcPr/>
                </a:tc>
                <a:extLst>
                  <a:ext uri="{0D108BD9-81ED-4DB2-BD59-A6C34878D82A}">
                    <a16:rowId xmlns:a16="http://schemas.microsoft.com/office/drawing/2014/main" val="2790936351"/>
                  </a:ext>
                </a:extLst>
              </a:tr>
              <a:tr h="924642">
                <a:tc>
                  <a:txBody>
                    <a:bodyPr/>
                    <a:lstStyle/>
                    <a:p>
                      <a:endParaRPr lang="en-US" b="1" dirty="0">
                        <a:latin typeface="Calibri" panose="020F0502020204030204" pitchFamily="34" charset="0"/>
                      </a:endParaRPr>
                    </a:p>
                    <a:p>
                      <a:endParaRPr lang="en-US" b="1" dirty="0">
                        <a:latin typeface="Calibri" panose="020F0502020204030204" pitchFamily="34" charset="0"/>
                      </a:endParaRPr>
                    </a:p>
                    <a:p>
                      <a:endParaRPr lang="en-US" b="1" dirty="0">
                        <a:latin typeface="Calibri" panose="020F0502020204030204" pitchFamily="34" charset="0"/>
                      </a:endParaRPr>
                    </a:p>
                  </a:txBody>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rabicPeriod"/>
                        <a:tabLst/>
                        <a:defRPr/>
                      </a:pPr>
                      <a:r>
                        <a:rPr lang="en-US" sz="1200" kern="1200" dirty="0">
                          <a:solidFill>
                            <a:schemeClr val="dk1"/>
                          </a:solidFill>
                          <a:latin typeface="Calibri" panose="020F0502020204030204" pitchFamily="34" charset="0"/>
                          <a:ea typeface="+mn-ea"/>
                          <a:cs typeface="+mn-cs"/>
                        </a:rPr>
                        <a:t>Poor communication of journey plan details, driving hours and rest periods of drivers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rabicPeriod"/>
                        <a:tabLst/>
                        <a:defRPr/>
                      </a:pPr>
                      <a:r>
                        <a:rPr lang="en-US" sz="1200" kern="1200" dirty="0">
                          <a:solidFill>
                            <a:schemeClr val="dk1"/>
                          </a:solidFill>
                          <a:latin typeface="Calibri" panose="020F0502020204030204" pitchFamily="34" charset="0"/>
                          <a:ea typeface="+mn-ea"/>
                          <a:cs typeface="+mn-cs"/>
                        </a:rPr>
                        <a:t>Lack of two ways communication during the journey, verifying rest timing, moving </a:t>
                      </a:r>
                      <a:r>
                        <a:rPr lang="en-US" sz="1200" kern="1200" dirty="0" err="1">
                          <a:solidFill>
                            <a:schemeClr val="dk1"/>
                          </a:solidFill>
                          <a:latin typeface="Calibri" panose="020F0502020204030204" pitchFamily="34" charset="0"/>
                          <a:ea typeface="+mn-ea"/>
                          <a:cs typeface="+mn-cs"/>
                        </a:rPr>
                        <a:t>time,etc</a:t>
                      </a:r>
                      <a:endParaRPr lang="en-US" sz="1200" kern="1200" dirty="0">
                        <a:solidFill>
                          <a:schemeClr val="dk1"/>
                        </a:solidFill>
                        <a:latin typeface="Calibri" panose="020F050202020403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AutoNum type="arabicPeriod"/>
                        <a:tabLst/>
                        <a:defRPr/>
                      </a:pPr>
                      <a:r>
                        <a:rPr lang="en-US" sz="1200" kern="1200" dirty="0">
                          <a:solidFill>
                            <a:schemeClr val="dk1"/>
                          </a:solidFill>
                          <a:latin typeface="Calibri" panose="020F0502020204030204" pitchFamily="34" charset="0"/>
                          <a:ea typeface="+mn-ea"/>
                          <a:cs typeface="+mn-cs"/>
                        </a:rPr>
                        <a:t>Convoy plan details were not double checked/verified to identify the total number of vehicles should move, where to stop for </a:t>
                      </a:r>
                      <a:r>
                        <a:rPr lang="en-US" sz="1200" kern="1200" dirty="0" err="1">
                          <a:solidFill>
                            <a:schemeClr val="dk1"/>
                          </a:solidFill>
                          <a:latin typeface="Calibri" panose="020F0502020204030204" pitchFamily="34" charset="0"/>
                          <a:ea typeface="+mn-ea"/>
                          <a:cs typeface="+mn-cs"/>
                        </a:rPr>
                        <a:t>loading,etc</a:t>
                      </a:r>
                      <a:endParaRPr lang="en-US" sz="1200" kern="1200" dirty="0">
                        <a:solidFill>
                          <a:schemeClr val="dk1"/>
                        </a:solidFill>
                        <a:latin typeface="Calibri" panose="020F0502020204030204" pitchFamily="34" charset="0"/>
                        <a:ea typeface="+mn-ea"/>
                        <a:cs typeface="+mn-cs"/>
                      </a:endParaRPr>
                    </a:p>
                    <a:p>
                      <a:pPr marL="0" indent="0">
                        <a:buFont typeface="Wingdings" panose="05000000000000000000" pitchFamily="2" charset="2"/>
                        <a:buNone/>
                        <a:defRPr/>
                      </a:pPr>
                      <a:endParaRPr lang="en-US" sz="1200" b="0" kern="1200" dirty="0">
                        <a:solidFill>
                          <a:schemeClr val="tx1"/>
                        </a:solidFill>
                        <a:latin typeface="Calibri" panose="020F0502020204030204" pitchFamily="34" charset="0"/>
                        <a:ea typeface="+mn-ea"/>
                        <a:cs typeface="+mn-cs"/>
                      </a:endParaRPr>
                    </a:p>
                  </a:txBody>
                  <a:tcPr/>
                </a:tc>
                <a:extLst>
                  <a:ext uri="{0D108BD9-81ED-4DB2-BD59-A6C34878D82A}">
                    <a16:rowId xmlns:a16="http://schemas.microsoft.com/office/drawing/2014/main" val="1377128586"/>
                  </a:ext>
                </a:extLst>
              </a:tr>
            </a:tbl>
          </a:graphicData>
        </a:graphic>
      </p:graphicFrame>
      <p:graphicFrame>
        <p:nvGraphicFramePr>
          <p:cNvPr id="8" name="Table 7">
            <a:extLst>
              <a:ext uri="{FF2B5EF4-FFF2-40B4-BE49-F238E27FC236}">
                <a16:creationId xmlns:a16="http://schemas.microsoft.com/office/drawing/2014/main" id="{D4DF5FD9-1604-7932-C102-F2FCB0EBA1E8}"/>
              </a:ext>
            </a:extLst>
          </p:cNvPr>
          <p:cNvGraphicFramePr>
            <a:graphicFrameLocks noGrp="1"/>
          </p:cNvGraphicFramePr>
          <p:nvPr>
            <p:extLst>
              <p:ext uri="{D42A27DB-BD31-4B8C-83A1-F6EECF244321}">
                <p14:modId xmlns:p14="http://schemas.microsoft.com/office/powerpoint/2010/main" val="1187354442"/>
              </p:ext>
            </p:extLst>
          </p:nvPr>
        </p:nvGraphicFramePr>
        <p:xfrm>
          <a:off x="384591" y="5271358"/>
          <a:ext cx="11807409" cy="1484871"/>
        </p:xfrm>
        <a:graphic>
          <a:graphicData uri="http://schemas.openxmlformats.org/drawingml/2006/table">
            <a:tbl>
              <a:tblPr firstRow="1" bandRow="1">
                <a:tableStyleId>{93296810-A885-4BE3-A3E7-6D5BEEA58F35}</a:tableStyleId>
              </a:tblPr>
              <a:tblGrid>
                <a:gridCol w="1575068">
                  <a:extLst>
                    <a:ext uri="{9D8B030D-6E8A-4147-A177-3AD203B41FA5}">
                      <a16:colId xmlns:a16="http://schemas.microsoft.com/office/drawing/2014/main" val="719765990"/>
                    </a:ext>
                  </a:extLst>
                </a:gridCol>
                <a:gridCol w="10232341">
                  <a:extLst>
                    <a:ext uri="{9D8B030D-6E8A-4147-A177-3AD203B41FA5}">
                      <a16:colId xmlns:a16="http://schemas.microsoft.com/office/drawing/2014/main" val="773191807"/>
                    </a:ext>
                  </a:extLst>
                </a:gridCol>
              </a:tblGrid>
              <a:tr h="458366">
                <a:tc>
                  <a:txBody>
                    <a:bodyPr/>
                    <a:lstStyle/>
                    <a:p>
                      <a:pPr algn="ctr"/>
                      <a:r>
                        <a:rPr lang="en-US" dirty="0"/>
                        <a:t>FINDING - 4</a:t>
                      </a:r>
                      <a:endParaRPr lang="en-US" b="1" dirty="0">
                        <a:solidFill>
                          <a:schemeClr val="tx1"/>
                        </a:solidFill>
                        <a:latin typeface="Calibri" panose="020F0502020204030204" pitchFamily="34" charset="0"/>
                      </a:endParaRPr>
                    </a:p>
                  </a:txBody>
                  <a:tcPr/>
                </a:tc>
                <a:tc>
                  <a:txBody>
                    <a:bodyPr/>
                    <a:lstStyle/>
                    <a:p>
                      <a:pPr algn="ctr"/>
                      <a:r>
                        <a:rPr lang="en-US" b="1" dirty="0">
                          <a:solidFill>
                            <a:srgbClr val="F2F3D7"/>
                          </a:solidFill>
                          <a:latin typeface="Calibri" panose="020F0502020204030204" pitchFamily="34" charset="0"/>
                        </a:rPr>
                        <a:t>Work Direction / Human Difficulties </a:t>
                      </a:r>
                    </a:p>
                  </a:txBody>
                  <a:tcPr/>
                </a:tc>
                <a:extLst>
                  <a:ext uri="{0D108BD9-81ED-4DB2-BD59-A6C34878D82A}">
                    <a16:rowId xmlns:a16="http://schemas.microsoft.com/office/drawing/2014/main" val="2790936351"/>
                  </a:ext>
                </a:extLst>
              </a:tr>
              <a:tr h="1026505">
                <a:tc>
                  <a:txBody>
                    <a:bodyPr/>
                    <a:lstStyle/>
                    <a:p>
                      <a:endParaRPr lang="en-US" b="1" dirty="0">
                        <a:latin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kern="1200" dirty="0">
                          <a:solidFill>
                            <a:schemeClr val="dk1"/>
                          </a:solidFill>
                          <a:latin typeface="Calibri" panose="020F0502020204030204" pitchFamily="34" charset="0"/>
                          <a:ea typeface="+mn-ea"/>
                          <a:cs typeface="+mn-cs"/>
                        </a:rPr>
                        <a:t>1. JM Manager failed to collect accurate JM distance due to being overloaded , multi-tasked, managing 30 to 40 JPs in a day.</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200" kern="1200" dirty="0">
                          <a:solidFill>
                            <a:schemeClr val="dk1"/>
                          </a:solidFill>
                          <a:latin typeface="Calibri" panose="020F0502020204030204" pitchFamily="34" charset="0"/>
                          <a:ea typeface="+mn-ea"/>
                          <a:cs typeface="+mn-cs"/>
                        </a:rPr>
                        <a:t>2. No clear documented role and responsibility for JM Manager to avoid extra tasks</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kern="1200" dirty="0">
                        <a:solidFill>
                          <a:schemeClr val="dk1"/>
                        </a:solidFill>
                        <a:latin typeface="Calibri" panose="020F0502020204030204" pitchFamily="34" charset="0"/>
                        <a:ea typeface="+mn-ea"/>
                        <a:cs typeface="+mn-cs"/>
                      </a:endParaRPr>
                    </a:p>
                  </a:txBody>
                  <a:tcPr/>
                </a:tc>
                <a:extLst>
                  <a:ext uri="{0D108BD9-81ED-4DB2-BD59-A6C34878D82A}">
                    <a16:rowId xmlns:a16="http://schemas.microsoft.com/office/drawing/2014/main" val="1377128586"/>
                  </a:ext>
                </a:extLst>
              </a:tr>
            </a:tbl>
          </a:graphicData>
        </a:graphic>
      </p:graphicFrame>
      <p:sp>
        <p:nvSpPr>
          <p:cNvPr id="9" name="Rectangle 8">
            <a:extLst>
              <a:ext uri="{FF2B5EF4-FFF2-40B4-BE49-F238E27FC236}">
                <a16:creationId xmlns:a16="http://schemas.microsoft.com/office/drawing/2014/main" id="{38A7CFD2-2FD8-1676-97E2-F0F251243687}"/>
              </a:ext>
            </a:extLst>
          </p:cNvPr>
          <p:cNvSpPr/>
          <p:nvPr/>
        </p:nvSpPr>
        <p:spPr>
          <a:xfrm>
            <a:off x="204281" y="0"/>
            <a:ext cx="11987719" cy="523220"/>
          </a:xfrm>
          <a:prstGeom prst="rect">
            <a:avLst/>
          </a:prstGeom>
          <a:solidFill>
            <a:srgbClr val="FFC715"/>
          </a:solidFill>
        </p:spPr>
        <p:txBody>
          <a:bodyPr wrap="square">
            <a:spAutoFit/>
          </a:bodyPr>
          <a:lstStyle/>
          <a:p>
            <a:pPr lvl="0" algn="ctr">
              <a:defRPr/>
            </a:pPr>
            <a:r>
              <a:rPr lang="en-GB" sz="2800" b="1" dirty="0">
                <a:solidFill>
                  <a:srgbClr val="00B050"/>
                </a:solidFill>
                <a:latin typeface="Calibri" panose="020F0502020204030204" pitchFamily="34" charset="0"/>
                <a:ea typeface="MS PGothic" pitchFamily="34" charset="-128"/>
                <a:cs typeface="+mj-cs"/>
              </a:rPr>
              <a:t>HiPo#35, PIM # 1170964, 01-October-2024, Halliburton</a:t>
            </a:r>
            <a:endParaRPr lang="en-US" sz="2800" kern="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1735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95942B37-8E56-80D7-846B-B3CAF255B907}"/>
              </a:ext>
            </a:extLst>
          </p:cNvPr>
          <p:cNvSpPr txBox="1">
            <a:spLocks/>
          </p:cNvSpPr>
          <p:nvPr/>
        </p:nvSpPr>
        <p:spPr bwMode="auto">
          <a:xfrm>
            <a:off x="3342772" y="6600092"/>
            <a:ext cx="5870331" cy="2579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a:lstStyle>
          <a:p>
            <a:pPr>
              <a:defRPr/>
            </a:pPr>
            <a:r>
              <a:rPr lang="en-US" dirty="0">
                <a:solidFill>
                  <a:srgbClr val="000000"/>
                </a:solidFill>
                <a:latin typeface="Calibri" panose="020F0502020204030204" pitchFamily="34" charset="0"/>
              </a:rPr>
              <a:t>Confidential - Not to be shared outside of PDO/PDO contractors </a:t>
            </a:r>
          </a:p>
        </p:txBody>
      </p:sp>
      <p:graphicFrame>
        <p:nvGraphicFramePr>
          <p:cNvPr id="10" name="Table 9">
            <a:extLst>
              <a:ext uri="{FF2B5EF4-FFF2-40B4-BE49-F238E27FC236}">
                <a16:creationId xmlns:a16="http://schemas.microsoft.com/office/drawing/2014/main" id="{6CF992C9-5B65-4783-C6DB-36836755AFDE}"/>
              </a:ext>
            </a:extLst>
          </p:cNvPr>
          <p:cNvGraphicFramePr>
            <a:graphicFrameLocks noGrp="1"/>
          </p:cNvGraphicFramePr>
          <p:nvPr>
            <p:extLst>
              <p:ext uri="{D42A27DB-BD31-4B8C-83A1-F6EECF244321}">
                <p14:modId xmlns:p14="http://schemas.microsoft.com/office/powerpoint/2010/main" val="2539446190"/>
              </p:ext>
            </p:extLst>
          </p:nvPr>
        </p:nvGraphicFramePr>
        <p:xfrm>
          <a:off x="406609" y="805543"/>
          <a:ext cx="11624617" cy="6442133"/>
        </p:xfrm>
        <a:graphic>
          <a:graphicData uri="http://schemas.openxmlformats.org/drawingml/2006/table">
            <a:tbl>
              <a:tblPr firstRow="1" bandRow="1">
                <a:tableStyleId>{93296810-A885-4BE3-A3E7-6D5BEEA58F35}</a:tableStyleId>
              </a:tblPr>
              <a:tblGrid>
                <a:gridCol w="377745">
                  <a:extLst>
                    <a:ext uri="{9D8B030D-6E8A-4147-A177-3AD203B41FA5}">
                      <a16:colId xmlns:a16="http://schemas.microsoft.com/office/drawing/2014/main" val="20000"/>
                    </a:ext>
                  </a:extLst>
                </a:gridCol>
                <a:gridCol w="1046898">
                  <a:extLst>
                    <a:ext uri="{9D8B030D-6E8A-4147-A177-3AD203B41FA5}">
                      <a16:colId xmlns:a16="http://schemas.microsoft.com/office/drawing/2014/main" val="1330041075"/>
                    </a:ext>
                  </a:extLst>
                </a:gridCol>
                <a:gridCol w="2929098">
                  <a:extLst>
                    <a:ext uri="{9D8B030D-6E8A-4147-A177-3AD203B41FA5}">
                      <a16:colId xmlns:a16="http://schemas.microsoft.com/office/drawing/2014/main" val="20001"/>
                    </a:ext>
                  </a:extLst>
                </a:gridCol>
                <a:gridCol w="1464549">
                  <a:extLst>
                    <a:ext uri="{9D8B030D-6E8A-4147-A177-3AD203B41FA5}">
                      <a16:colId xmlns:a16="http://schemas.microsoft.com/office/drawing/2014/main" val="2199276718"/>
                    </a:ext>
                  </a:extLst>
                </a:gridCol>
                <a:gridCol w="2471238">
                  <a:extLst>
                    <a:ext uri="{9D8B030D-6E8A-4147-A177-3AD203B41FA5}">
                      <a16:colId xmlns:a16="http://schemas.microsoft.com/office/drawing/2014/main" val="20002"/>
                    </a:ext>
                  </a:extLst>
                </a:gridCol>
                <a:gridCol w="3335089">
                  <a:extLst>
                    <a:ext uri="{9D8B030D-6E8A-4147-A177-3AD203B41FA5}">
                      <a16:colId xmlns:a16="http://schemas.microsoft.com/office/drawing/2014/main" val="3231835228"/>
                    </a:ext>
                  </a:extLst>
                </a:gridCol>
              </a:tblGrid>
              <a:tr h="722862">
                <a:tc>
                  <a:txBody>
                    <a:bodyPr/>
                    <a:lstStyle/>
                    <a:p>
                      <a:pPr algn="ctr"/>
                      <a:endParaRPr lang="en-GB" sz="1200" dirty="0">
                        <a:solidFill>
                          <a:schemeClr val="bg1"/>
                        </a:solidFill>
                        <a:latin typeface="Calibri" panose="020F0502020204030204" pitchFamily="34" charset="0"/>
                      </a:endParaRPr>
                    </a:p>
                  </a:txBody>
                  <a:tcPr/>
                </a:tc>
                <a:tc>
                  <a:txBody>
                    <a:bodyPr/>
                    <a:lstStyle/>
                    <a:p>
                      <a:pPr algn="ctr"/>
                      <a:r>
                        <a:rPr lang="en-GB" sz="1400">
                          <a:solidFill>
                            <a:schemeClr val="bg1"/>
                          </a:solidFill>
                          <a:latin typeface="Calibri"/>
                        </a:rPr>
                        <a:t>Causes to Address</a:t>
                      </a:r>
                    </a:p>
                  </a:txBody>
                  <a:tcPr anchor="ctr"/>
                </a:tc>
                <a:tc>
                  <a:txBody>
                    <a:bodyPr/>
                    <a:lstStyle/>
                    <a:p>
                      <a:pPr algn="ctr"/>
                      <a:r>
                        <a:rPr lang="en-GB" sz="1400" dirty="0">
                          <a:solidFill>
                            <a:schemeClr val="tx1"/>
                          </a:solidFill>
                          <a:latin typeface="Calibri"/>
                        </a:rPr>
                        <a:t>Proposed Remedial Action</a:t>
                      </a:r>
                    </a:p>
                  </a:txBody>
                  <a:tcPr anchor="ctr"/>
                </a:tc>
                <a:tc>
                  <a:txBody>
                    <a:bodyPr/>
                    <a:lstStyle/>
                    <a:p>
                      <a:pPr algn="ctr"/>
                      <a:r>
                        <a:rPr lang="en-GB" sz="1400" dirty="0">
                          <a:solidFill>
                            <a:schemeClr val="bg1"/>
                          </a:solidFill>
                          <a:latin typeface="Calibri"/>
                        </a:rPr>
                        <a:t>Concerns with Proposed Remedial Action</a:t>
                      </a:r>
                    </a:p>
                  </a:txBody>
                  <a:tcPr anchor="ctr"/>
                </a:tc>
                <a:tc>
                  <a:txBody>
                    <a:bodyPr/>
                    <a:lstStyle/>
                    <a:p>
                      <a:pPr algn="ctr"/>
                      <a:r>
                        <a:rPr lang="en-GB" sz="1400" dirty="0"/>
                        <a:t>How will Remedial Action Prevent Recurrence of Incident</a:t>
                      </a:r>
                    </a:p>
                  </a:txBody>
                  <a:tcPr anchor="ctr"/>
                </a:tc>
                <a:tc>
                  <a:txBody>
                    <a:bodyPr/>
                    <a:lstStyle/>
                    <a:p>
                      <a:pPr algn="ctr"/>
                      <a:r>
                        <a:rPr lang="en-GB" sz="1400" dirty="0"/>
                        <a:t>How will the Remedial Action be Sustained</a:t>
                      </a:r>
                    </a:p>
                  </a:txBody>
                  <a:tcPr anchor="ctr"/>
                </a:tc>
                <a:extLst>
                  <a:ext uri="{0D108BD9-81ED-4DB2-BD59-A6C34878D82A}">
                    <a16:rowId xmlns:a16="http://schemas.microsoft.com/office/drawing/2014/main" val="10000"/>
                  </a:ext>
                </a:extLst>
              </a:tr>
              <a:tr h="1144531">
                <a:tc rowSpan="2">
                  <a:txBody>
                    <a:bodyPr/>
                    <a:lstStyle/>
                    <a:p>
                      <a:pPr algn="ctr"/>
                      <a:r>
                        <a:rPr lang="en-GB" sz="1000" dirty="0">
                          <a:latin typeface="Calibri"/>
                        </a:rPr>
                        <a:t> 1</a:t>
                      </a:r>
                    </a:p>
                  </a:txBody>
                  <a:tcPr anchor="ctr"/>
                </a:tc>
                <a:tc rowSpan="2">
                  <a:txBody>
                    <a:bodyPr/>
                    <a:lstStyle/>
                    <a:p>
                      <a:r>
                        <a:rPr lang="en-GB" sz="1000" dirty="0">
                          <a:latin typeface="Calibri"/>
                        </a:rPr>
                        <a:t>Fatigue Management</a:t>
                      </a:r>
                    </a:p>
                  </a:txBody>
                  <a:tcPr/>
                </a:tc>
                <a:tc>
                  <a:txBody>
                    <a:bodyPr/>
                    <a:lstStyle/>
                    <a:p>
                      <a:r>
                        <a:rPr lang="en-US" sz="1000" kern="1200" dirty="0">
                          <a:solidFill>
                            <a:schemeClr val="dk1"/>
                          </a:solidFill>
                          <a:latin typeface="Calibri" panose="020F0502020204030204" pitchFamily="34" charset="0"/>
                          <a:ea typeface="+mn-ea"/>
                          <a:cs typeface="+mn-cs"/>
                        </a:rPr>
                        <a:t>Install Driver’s fatigue management system for all vehicles in operation to comply with SP2000.V5 and review HEMP of Road safety including fatigue management requirement </a:t>
                      </a:r>
                      <a:endParaRPr lang="en-GB" sz="1000" dirty="0">
                        <a:solidFill>
                          <a:schemeClr val="tx1"/>
                        </a:solidFill>
                        <a:latin typeface="Calibri"/>
                      </a:endParaRPr>
                    </a:p>
                  </a:txBody>
                  <a:tcPr/>
                </a:tc>
                <a:tc>
                  <a:txBody>
                    <a:bodyPr/>
                    <a:lstStyle/>
                    <a:p>
                      <a:pPr algn="ctr"/>
                      <a:endParaRPr lang="en-GB" sz="1000" dirty="0">
                        <a:latin typeface="Calibri"/>
                      </a:endParaRPr>
                    </a:p>
                  </a:txBody>
                  <a:tcPr/>
                </a:tc>
                <a:tc>
                  <a:txBody>
                    <a:bodyPr/>
                    <a:lstStyle/>
                    <a:p>
                      <a:r>
                        <a:rPr lang="en-GB" sz="1000" dirty="0">
                          <a:latin typeface="Calibri"/>
                        </a:rPr>
                        <a:t>Keeps monitoring driver fatigue continuously</a:t>
                      </a:r>
                    </a:p>
                    <a:p>
                      <a:r>
                        <a:rPr lang="en-GB" sz="1000" dirty="0">
                          <a:latin typeface="Calibri"/>
                        </a:rPr>
                        <a:t>Alert drivers in case of fatigue </a:t>
                      </a:r>
                    </a:p>
                  </a:txBody>
                  <a:tcPr/>
                </a:tc>
                <a:tc>
                  <a:txBody>
                    <a:bodyPr/>
                    <a:lstStyle/>
                    <a:p>
                      <a:pPr marL="0" algn="l" defTabSz="914400" rtl="0" eaLnBrk="1" latinLnBrk="0" hangingPunct="1"/>
                      <a:r>
                        <a:rPr lang="en-GB" sz="1000" kern="1200" dirty="0">
                          <a:solidFill>
                            <a:schemeClr val="dk1"/>
                          </a:solidFill>
                          <a:latin typeface="Calibri"/>
                          <a:ea typeface="+mn-ea"/>
                          <a:cs typeface="+mn-cs"/>
                        </a:rPr>
                        <a:t>Inspect all vehicles to ensure they all installed with DFMS, Include in vehicle pre-post inspection checklist, DFMS checks annually by vendor and random device health check. (Fleet Management, Vendor)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dk1"/>
                          </a:solidFill>
                          <a:latin typeface="+mn-lt"/>
                          <a:ea typeface="+mn-ea"/>
                          <a:cs typeface="+mn-cs"/>
                        </a:rPr>
                        <a:t>Review HEMP  regularly based on job requirement, new hazards and risks associated with driving, learning from incident, annually. (Operation Team, HSE)</a:t>
                      </a:r>
                    </a:p>
                  </a:txBody>
                  <a:tcPr/>
                </a:tc>
                <a:extLst>
                  <a:ext uri="{0D108BD9-81ED-4DB2-BD59-A6C34878D82A}">
                    <a16:rowId xmlns:a16="http://schemas.microsoft.com/office/drawing/2014/main" val="10001"/>
                  </a:ext>
                </a:extLst>
              </a:tr>
              <a:tr h="1219317">
                <a:tc vMerge="1">
                  <a:txBody>
                    <a:bodyPr/>
                    <a:lstStyle/>
                    <a:p>
                      <a:endParaRPr lang="en-US"/>
                    </a:p>
                  </a:txBody>
                  <a:tcPr/>
                </a:tc>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latin typeface="+mn-lt"/>
                        </a:rPr>
                        <a:t>Conduct regular awareness for all drivers to emphasize  driving hours, rest hours, convoy procedure, and using of SWA for any deviation and </a:t>
                      </a:r>
                    </a:p>
                    <a:p>
                      <a:r>
                        <a:rPr lang="en-GB" sz="1000" dirty="0">
                          <a:latin typeface="Calibri"/>
                        </a:rPr>
                        <a:t>re-enforce full rest period at agreed stop points and verify it by call between journey manager and driver, </a:t>
                      </a:r>
                      <a:r>
                        <a:rPr lang="en-GB" sz="1000" kern="1200" dirty="0">
                          <a:solidFill>
                            <a:schemeClr val="accent1"/>
                          </a:solidFill>
                          <a:latin typeface="Calibri" panose="020F0502020204030204" pitchFamily="34" charset="0"/>
                          <a:ea typeface="+mn-ea"/>
                          <a:cs typeface="+mn-cs"/>
                        </a:rPr>
                        <a:t>maintain weekly sessions with engagement of Supervisor with all drivers</a:t>
                      </a:r>
                      <a:endParaRPr lang="en-GB" sz="1000" dirty="0">
                        <a:solidFill>
                          <a:schemeClr val="accent1"/>
                        </a:solidFill>
                        <a:latin typeface="Calibri"/>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N/A</a:t>
                      </a:r>
                    </a:p>
                  </a:txBody>
                  <a:tcPr/>
                </a:tc>
                <a:tc>
                  <a:txBody>
                    <a:bodyPr/>
                    <a:lstStyle/>
                    <a:p>
                      <a:r>
                        <a:rPr lang="en-GB" sz="1000" kern="1200" dirty="0">
                          <a:solidFill>
                            <a:schemeClr val="dk1"/>
                          </a:solidFill>
                          <a:latin typeface="Calibri"/>
                          <a:ea typeface="+mn-ea"/>
                          <a:cs typeface="+mn-cs"/>
                        </a:rPr>
                        <a:t>Ensuring driver has taken sufficient rest prior moving and reduce the risk of fatigue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dk1"/>
                          </a:solidFill>
                          <a:latin typeface="Calibri"/>
                          <a:ea typeface="+mn-ea"/>
                          <a:cs typeface="+mn-cs"/>
                        </a:rPr>
                        <a:t>Live driving monitoring through IVMS system (JM) Communication through phone at agreed stop points (JM, Driver).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dk1"/>
                          </a:solidFill>
                          <a:latin typeface="+mn-lt"/>
                          <a:ea typeface="+mn-ea"/>
                          <a:cs typeface="+mn-cs"/>
                        </a:rPr>
                        <a:t>Pre-trip journey</a:t>
                      </a:r>
                      <a:r>
                        <a:rPr lang="en-GB" sz="1000" kern="1200" baseline="0" dirty="0">
                          <a:solidFill>
                            <a:schemeClr val="dk1"/>
                          </a:solidFill>
                          <a:latin typeface="+mn-lt"/>
                          <a:ea typeface="+mn-ea"/>
                          <a:cs typeface="+mn-cs"/>
                        </a:rPr>
                        <a:t> management toolbox talk, Safety meetings, learning from incident (Supervisor, JM, HSE)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baseline="0" dirty="0">
                          <a:solidFill>
                            <a:schemeClr val="dk1"/>
                          </a:solidFill>
                          <a:latin typeface="+mn-lt"/>
                          <a:ea typeface="+mn-ea"/>
                          <a:cs typeface="+mn-cs"/>
                        </a:rPr>
                        <a:t>Weekly engagement with involvement of Supervisor </a:t>
                      </a:r>
                      <a:endParaRPr lang="en-GB" sz="1000" kern="1200" dirty="0">
                        <a:solidFill>
                          <a:schemeClr val="dk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dk1"/>
                        </a:solidFill>
                        <a:latin typeface="Calibri"/>
                        <a:ea typeface="+mn-ea"/>
                        <a:cs typeface="+mn-cs"/>
                      </a:endParaRPr>
                    </a:p>
                  </a:txBody>
                  <a:tcPr/>
                </a:tc>
                <a:extLst>
                  <a:ext uri="{0D108BD9-81ED-4DB2-BD59-A6C34878D82A}">
                    <a16:rowId xmlns:a16="http://schemas.microsoft.com/office/drawing/2014/main" val="3333573827"/>
                  </a:ext>
                </a:extLst>
              </a:tr>
              <a:tr h="843339">
                <a:tc rowSpan="2">
                  <a:txBody>
                    <a:bodyPr/>
                    <a:lstStyle/>
                    <a:p>
                      <a:pPr algn="ctr"/>
                      <a:r>
                        <a:rPr lang="en-GB" sz="1000" dirty="0"/>
                        <a:t> 2</a:t>
                      </a:r>
                      <a:endParaRPr lang="en-GB" sz="1000" dirty="0">
                        <a:latin typeface="Calibri" panose="020F0502020204030204" pitchFamily="34" charset="0"/>
                      </a:endParaRPr>
                    </a:p>
                  </a:txBody>
                  <a:tcPr anchor="ctr"/>
                </a:tc>
                <a:tc rowSpan="2">
                  <a:txBody>
                    <a:bodyPr/>
                    <a:lstStyle/>
                    <a:p>
                      <a:r>
                        <a:rPr lang="en-GB" sz="1000" dirty="0">
                          <a:latin typeface="Calibri"/>
                        </a:rPr>
                        <a:t>Journey Management process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accent1"/>
                          </a:solidFill>
                          <a:latin typeface="Calibri" panose="020F0502020204030204" pitchFamily="34" charset="0"/>
                          <a:ea typeface="+mn-ea"/>
                          <a:cs typeface="+mn-cs"/>
                        </a:rPr>
                        <a:t>Ensure journey management system audited every year and records check at least once per month </a:t>
                      </a:r>
                      <a:r>
                        <a:rPr lang="en-GB" sz="1000" kern="1200" dirty="0">
                          <a:solidFill>
                            <a:schemeClr val="dk1"/>
                          </a:solidFill>
                          <a:latin typeface="Calibri" panose="020F0502020204030204" pitchFamily="34" charset="0"/>
                          <a:ea typeface="+mn-ea"/>
                          <a:cs typeface="+mn-cs"/>
                        </a:rPr>
                        <a:t>focusing on JM process, communication processes, fatigue management as part of journey management verifications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N/A</a:t>
                      </a:r>
                    </a:p>
                  </a:txBody>
                  <a:tcPr/>
                </a:tc>
                <a:tc>
                  <a:txBody>
                    <a:bodyPr/>
                    <a:lstStyle/>
                    <a:p>
                      <a:r>
                        <a:rPr lang="en-GB" sz="1000" dirty="0">
                          <a:latin typeface="Calibri"/>
                        </a:rPr>
                        <a:t>Verifying Journey Management Process in compliance and rectify any gaps in the system.</a:t>
                      </a:r>
                    </a:p>
                  </a:txBody>
                  <a:tcPr/>
                </a:tc>
                <a:tc>
                  <a:txBody>
                    <a:bodyPr/>
                    <a:lstStyle/>
                    <a:p>
                      <a:r>
                        <a:rPr lang="en-GB" sz="1000" kern="1200" baseline="0" dirty="0">
                          <a:solidFill>
                            <a:schemeClr val="dk1"/>
                          </a:solidFill>
                          <a:latin typeface="Calibri"/>
                          <a:ea typeface="+mn-ea"/>
                          <a:cs typeface="+mn-cs"/>
                        </a:rPr>
                        <a:t>Yearly Journey management audit (Management), HSE monitoring plan </a:t>
                      </a:r>
                      <a:r>
                        <a:rPr lang="en-GB" sz="1000" kern="1200" baseline="0" dirty="0">
                          <a:solidFill>
                            <a:schemeClr val="dk1"/>
                          </a:solidFill>
                          <a:latin typeface="+mn-lt"/>
                          <a:ea typeface="+mn-ea"/>
                          <a:cs typeface="+mn-cs"/>
                        </a:rPr>
                        <a:t>, Monthly record checks (Supervisor, HSE, Operation Lead)</a:t>
                      </a:r>
                      <a:endParaRPr lang="en-GB" sz="1000" kern="1200" dirty="0">
                        <a:solidFill>
                          <a:schemeClr val="dk1"/>
                        </a:solidFill>
                        <a:latin typeface="Calibri"/>
                        <a:ea typeface="+mn-ea"/>
                        <a:cs typeface="+mn-cs"/>
                      </a:endParaRPr>
                    </a:p>
                  </a:txBody>
                  <a:tcPr/>
                </a:tc>
                <a:extLst>
                  <a:ext uri="{0D108BD9-81ED-4DB2-BD59-A6C34878D82A}">
                    <a16:rowId xmlns:a16="http://schemas.microsoft.com/office/drawing/2014/main" val="10002"/>
                  </a:ext>
                </a:extLst>
              </a:tr>
              <a:tr h="1077536">
                <a:tc vMerge="1">
                  <a:txBody>
                    <a:bodyPr/>
                    <a:lstStyle/>
                    <a:p>
                      <a:endParaRPr lang="en-US"/>
                    </a:p>
                  </a:txBody>
                  <a:tcPr/>
                </a:tc>
                <a:tc vMerge="1">
                  <a:txBody>
                    <a:bodyPr/>
                    <a:lstStyle/>
                    <a:p>
                      <a:endParaRPr lang="en-US"/>
                    </a:p>
                  </a:txBody>
                  <a:tcPr/>
                </a:tc>
                <a:tc>
                  <a:txBody>
                    <a:bodyPr/>
                    <a:lstStyle/>
                    <a:p>
                      <a:r>
                        <a:rPr lang="en-GB" sz="1000" dirty="0">
                          <a:latin typeface="Calibri"/>
                        </a:rPr>
                        <a:t>Carry out assessment to similar journeys, if distance more than 500 KM, assign two competent driver for the trip or split the journey for two days and provide accommodation for driver in </a:t>
                      </a:r>
                      <a:r>
                        <a:rPr lang="en-GB" sz="1000" dirty="0" err="1">
                          <a:latin typeface="Calibri"/>
                        </a:rPr>
                        <a:t>Haima</a:t>
                      </a:r>
                      <a:r>
                        <a:rPr lang="en-GB" sz="1000" dirty="0">
                          <a:latin typeface="Calibri"/>
                        </a:rPr>
                        <a:t>,</a:t>
                      </a:r>
                      <a:r>
                        <a:rPr lang="en-GB" sz="1000" kern="1200" dirty="0">
                          <a:solidFill>
                            <a:srgbClr val="FF0000"/>
                          </a:solidFill>
                          <a:latin typeface="Calibri" panose="020F0502020204030204" pitchFamily="34" charset="0"/>
                          <a:ea typeface="+mn-ea"/>
                          <a:cs typeface="+mn-cs"/>
                        </a:rPr>
                        <a:t> </a:t>
                      </a:r>
                      <a:r>
                        <a:rPr lang="en-GB" sz="1000" kern="1200" dirty="0">
                          <a:solidFill>
                            <a:schemeClr val="accent1"/>
                          </a:solidFill>
                          <a:latin typeface="Calibri" panose="020F0502020204030204" pitchFamily="34" charset="0"/>
                          <a:ea typeface="+mn-ea"/>
                          <a:cs typeface="+mn-cs"/>
                        </a:rPr>
                        <a:t>maintain up to date register of Rig site locations and review it based on call outs, communication with Rig sites </a:t>
                      </a:r>
                      <a:endParaRPr lang="en-GB" sz="1000" dirty="0">
                        <a:solidFill>
                          <a:schemeClr val="accent1"/>
                        </a:solidFill>
                        <a:latin typeface="Calibri"/>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N/A</a:t>
                      </a:r>
                    </a:p>
                  </a:txBody>
                  <a:tcPr/>
                </a:tc>
                <a:tc>
                  <a:txBody>
                    <a:bodyPr/>
                    <a:lstStyle/>
                    <a:p>
                      <a:r>
                        <a:rPr lang="en-GB" sz="1000" kern="1200" dirty="0">
                          <a:solidFill>
                            <a:schemeClr val="dk1"/>
                          </a:solidFill>
                          <a:latin typeface="Calibri"/>
                          <a:ea typeface="+mn-ea"/>
                          <a:cs typeface="+mn-cs"/>
                        </a:rPr>
                        <a:t>Driver fatigue significantly reduce, and ensuring the driver behind the wheel well rested.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dk1"/>
                          </a:solidFill>
                          <a:latin typeface="+mn-lt"/>
                          <a:ea typeface="+mn-ea"/>
                          <a:cs typeface="+mn-cs"/>
                        </a:rPr>
                        <a:t>Avoid long trips and identify the requirement of management approval for trips exceeding 500 KM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dk1"/>
                          </a:solidFill>
                          <a:latin typeface="Calibri"/>
                          <a:ea typeface="+mn-ea"/>
                          <a:cs typeface="+mn-cs"/>
                        </a:rPr>
                        <a:t>Review the plan ahead, assess long trip journey plans (Dispatcher, JM)  carry out weekly JPs verification audit (Supervisor, HSE)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dk1"/>
                          </a:solidFill>
                          <a:latin typeface="+mn-lt"/>
                          <a:ea typeface="+mn-ea"/>
                          <a:cs typeface="+mn-cs"/>
                        </a:rPr>
                        <a:t>Part of daily Journey Plan to create risk assessment for the trip prior departure, communication through emails ex. Callouts with planned rigs (JM, Dispatcher ,Field Supervisor)</a:t>
                      </a:r>
                    </a:p>
                  </a:txBody>
                  <a:tcPr/>
                </a:tc>
                <a:extLst>
                  <a:ext uri="{0D108BD9-81ED-4DB2-BD59-A6C34878D82A}">
                    <a16:rowId xmlns:a16="http://schemas.microsoft.com/office/drawing/2014/main" val="1316586124"/>
                  </a:ext>
                </a:extLst>
              </a:tr>
              <a:tr h="692742">
                <a:tc>
                  <a:txBody>
                    <a:bodyPr/>
                    <a:lstStyle/>
                    <a:p>
                      <a:pPr algn="ctr"/>
                      <a:r>
                        <a:rPr lang="en-GB" sz="1000" dirty="0">
                          <a:latin typeface="Calibri" panose="020F0502020204030204" pitchFamily="34" charset="0"/>
                        </a:rPr>
                        <a:t>3</a:t>
                      </a:r>
                    </a:p>
                  </a:txBody>
                  <a:tcPr anchor="ctr"/>
                </a:tc>
                <a:tc>
                  <a:txBody>
                    <a:bodyPr/>
                    <a:lstStyle/>
                    <a:p>
                      <a:r>
                        <a:rPr lang="en-GB" sz="1000" dirty="0">
                          <a:latin typeface="Calibri"/>
                        </a:rPr>
                        <a:t>Communication</a:t>
                      </a:r>
                      <a:r>
                        <a:rPr lang="en-GB" sz="1000" baseline="0" dirty="0">
                          <a:latin typeface="Calibri"/>
                        </a:rPr>
                        <a:t> System</a:t>
                      </a:r>
                      <a:endParaRPr lang="en-GB" sz="1000" dirty="0">
                        <a:latin typeface="Calibri"/>
                      </a:endParaRPr>
                    </a:p>
                  </a:txBody>
                  <a:tcPr/>
                </a:tc>
                <a:tc>
                  <a:txBody>
                    <a:bodyPr/>
                    <a:lstStyle/>
                    <a:p>
                      <a:r>
                        <a:rPr lang="en-GB" sz="1000" kern="1200" dirty="0">
                          <a:solidFill>
                            <a:schemeClr val="dk1"/>
                          </a:solidFill>
                          <a:latin typeface="+mn-lt"/>
                          <a:ea typeface="+mn-ea"/>
                          <a:cs typeface="+mn-cs"/>
                        </a:rPr>
                        <a:t>Conduc</a:t>
                      </a:r>
                      <a:r>
                        <a:rPr lang="en-GB" sz="1000" kern="1200" baseline="0" dirty="0">
                          <a:solidFill>
                            <a:schemeClr val="dk1"/>
                          </a:solidFill>
                          <a:latin typeface="+mn-lt"/>
                          <a:ea typeface="+mn-ea"/>
                          <a:cs typeface="+mn-cs"/>
                        </a:rPr>
                        <a:t>t refresher training on defensive driving approach to manage different situations fatigue, sleep, collision, other road safety </a:t>
                      </a:r>
                      <a:r>
                        <a:rPr lang="en-GB" sz="1000" kern="1200" baseline="0" dirty="0">
                          <a:solidFill>
                            <a:schemeClr val="accent1"/>
                          </a:solidFill>
                          <a:latin typeface="+mn-lt"/>
                          <a:ea typeface="+mn-ea"/>
                          <a:cs typeface="+mn-cs"/>
                        </a:rPr>
                        <a:t>emergencies </a:t>
                      </a:r>
                      <a:r>
                        <a:rPr lang="en-GB" sz="1000" kern="1200" dirty="0">
                          <a:solidFill>
                            <a:schemeClr val="accent1"/>
                          </a:solidFill>
                          <a:latin typeface="Calibri" panose="020F0502020204030204" pitchFamily="34" charset="0"/>
                          <a:ea typeface="+mn-ea"/>
                          <a:cs typeface="+mn-cs"/>
                        </a:rPr>
                        <a:t> and align it in annual in-house training schedule</a:t>
                      </a:r>
                      <a:endParaRPr lang="en-GB" sz="1000" kern="1200" dirty="0">
                        <a:solidFill>
                          <a:schemeClr val="accent1"/>
                        </a:solidFill>
                        <a:latin typeface="+mn-lt"/>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kern="1200" noProof="0" dirty="0">
                          <a:solidFill>
                            <a:schemeClr val="dk1"/>
                          </a:solidFill>
                          <a:latin typeface="Calibri"/>
                          <a:ea typeface="+mn-ea"/>
                          <a:cs typeface="+mn-cs"/>
                        </a:rPr>
                        <a:t>N/A</a:t>
                      </a:r>
                    </a:p>
                  </a:txBody>
                  <a:tcPr/>
                </a:tc>
                <a:tc>
                  <a:txBody>
                    <a:bodyPr/>
                    <a:lstStyle/>
                    <a:p>
                      <a:r>
                        <a:rPr lang="en-GB" sz="1000" dirty="0">
                          <a:latin typeface="Calibri"/>
                        </a:rPr>
                        <a:t>Enhance the</a:t>
                      </a:r>
                      <a:r>
                        <a:rPr lang="en-GB" sz="1000" baseline="0" dirty="0">
                          <a:latin typeface="Calibri"/>
                        </a:rPr>
                        <a:t> awareness with all drivers to react safely in case of any emergency </a:t>
                      </a:r>
                      <a:endParaRPr lang="en-GB" sz="1000" dirty="0">
                        <a:latin typeface="Calibri"/>
                      </a:endParaRPr>
                    </a:p>
                  </a:txBody>
                  <a:tcPr/>
                </a:tc>
                <a:tc>
                  <a:txBody>
                    <a:bodyPr/>
                    <a:lstStyle/>
                    <a:p>
                      <a:r>
                        <a:rPr lang="en-GB" sz="1000" kern="1200" dirty="0">
                          <a:solidFill>
                            <a:schemeClr val="dk1"/>
                          </a:solidFill>
                          <a:latin typeface="Calibri"/>
                          <a:ea typeface="+mn-ea"/>
                          <a:cs typeface="+mn-cs"/>
                        </a:rPr>
                        <a:t>Yearly in-house trainings</a:t>
                      </a:r>
                      <a:r>
                        <a:rPr lang="en-GB" sz="1000" kern="1200" baseline="0" dirty="0">
                          <a:solidFill>
                            <a:schemeClr val="dk1"/>
                          </a:solidFill>
                          <a:latin typeface="Calibri"/>
                          <a:ea typeface="+mn-ea"/>
                          <a:cs typeface="+mn-cs"/>
                        </a:rPr>
                        <a:t> schedule, HSE monitoring plan, Quarterly Awareness campaign (Supervisor, HSE, JM)</a:t>
                      </a:r>
                      <a:endParaRPr lang="en-GB" sz="1000" kern="1200" dirty="0">
                        <a:solidFill>
                          <a:schemeClr val="dk1"/>
                        </a:solidFill>
                        <a:latin typeface="Calibri"/>
                        <a:ea typeface="+mn-ea"/>
                        <a:cs typeface="+mn-cs"/>
                      </a:endParaRPr>
                    </a:p>
                  </a:txBody>
                  <a:tcPr/>
                </a:tc>
                <a:extLst>
                  <a:ext uri="{0D108BD9-81ED-4DB2-BD59-A6C34878D82A}">
                    <a16:rowId xmlns:a16="http://schemas.microsoft.com/office/drawing/2014/main" val="10003"/>
                  </a:ext>
                </a:extLst>
              </a:tr>
              <a:tr h="692742">
                <a:tc>
                  <a:txBody>
                    <a:bodyPr/>
                    <a:lstStyle/>
                    <a:p>
                      <a:pPr algn="ctr"/>
                      <a:r>
                        <a:rPr lang="en-GB" sz="1000" dirty="0">
                          <a:latin typeface="Calibri" panose="020F0502020204030204" pitchFamily="34" charset="0"/>
                        </a:rPr>
                        <a:t>4</a:t>
                      </a:r>
                    </a:p>
                  </a:txBody>
                  <a:tcPr anchor="ctr"/>
                </a:tc>
                <a:tc>
                  <a:txBody>
                    <a:bodyPr/>
                    <a:lstStyle/>
                    <a:p>
                      <a:r>
                        <a:rPr lang="en-GB" sz="1000" dirty="0">
                          <a:latin typeface="Calibri"/>
                        </a:rPr>
                        <a:t>Human Difficulties / Work Direction </a:t>
                      </a:r>
                    </a:p>
                  </a:txBody>
                  <a:tcPr/>
                </a:tc>
                <a:tc>
                  <a:txBody>
                    <a:bodyPr/>
                    <a:lstStyle/>
                    <a:p>
                      <a:r>
                        <a:rPr lang="en-GB" sz="1000" kern="1200" dirty="0">
                          <a:solidFill>
                            <a:schemeClr val="dk1"/>
                          </a:solidFill>
                          <a:latin typeface="+mn-lt"/>
                          <a:ea typeface="+mn-ea"/>
                          <a:cs typeface="+mn-cs"/>
                        </a:rPr>
                        <a:t>Review roles and responsibilities of the team dispatcher and JM Manager and work on manage the task to create balance and more effectiveness at execution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kern="1200" noProof="0" dirty="0">
                          <a:solidFill>
                            <a:schemeClr val="dk1"/>
                          </a:solidFill>
                          <a:latin typeface="Calibri"/>
                          <a:ea typeface="+mn-ea"/>
                          <a:cs typeface="+mn-cs"/>
                        </a:rPr>
                        <a:t>N/A</a:t>
                      </a:r>
                    </a:p>
                  </a:txBody>
                  <a:tcPr/>
                </a:tc>
                <a:tc>
                  <a:txBody>
                    <a:bodyPr/>
                    <a:lstStyle/>
                    <a:p>
                      <a:r>
                        <a:rPr lang="en-GB" sz="1000" dirty="0">
                          <a:latin typeface="Calibri"/>
                        </a:rPr>
                        <a:t>Eliminate load of work and multi-task jobs on JM Manager only.</a:t>
                      </a:r>
                    </a:p>
                  </a:txBody>
                  <a:tcPr/>
                </a:tc>
                <a:tc>
                  <a:txBody>
                    <a:bodyPr/>
                    <a:lstStyle/>
                    <a:p>
                      <a:r>
                        <a:rPr lang="en-GB" sz="1000" kern="1200" dirty="0">
                          <a:solidFill>
                            <a:schemeClr val="dk1"/>
                          </a:solidFill>
                          <a:latin typeface="Calibri"/>
                          <a:ea typeface="+mn-ea"/>
                          <a:cs typeface="+mn-cs"/>
                        </a:rPr>
                        <a:t>Create one page role and responsibilities posted in office and acknowledged by employees (Operation Lead, HR)</a:t>
                      </a:r>
                    </a:p>
                  </a:txBody>
                  <a:tcPr/>
                </a:tc>
                <a:extLst>
                  <a:ext uri="{0D108BD9-81ED-4DB2-BD59-A6C34878D82A}">
                    <a16:rowId xmlns:a16="http://schemas.microsoft.com/office/drawing/2014/main" val="2861012630"/>
                  </a:ext>
                </a:extLst>
              </a:tr>
            </a:tbl>
          </a:graphicData>
        </a:graphic>
      </p:graphicFrame>
      <p:sp>
        <p:nvSpPr>
          <p:cNvPr id="8" name="Rectangle 7">
            <a:extLst>
              <a:ext uri="{FF2B5EF4-FFF2-40B4-BE49-F238E27FC236}">
                <a16:creationId xmlns:a16="http://schemas.microsoft.com/office/drawing/2014/main" id="{5433C3A7-0C13-7C2F-A96D-721879735D35}"/>
              </a:ext>
            </a:extLst>
          </p:cNvPr>
          <p:cNvSpPr/>
          <p:nvPr/>
        </p:nvSpPr>
        <p:spPr>
          <a:xfrm>
            <a:off x="204281" y="0"/>
            <a:ext cx="11987719" cy="523220"/>
          </a:xfrm>
          <a:prstGeom prst="rect">
            <a:avLst/>
          </a:prstGeom>
          <a:solidFill>
            <a:srgbClr val="FFC715"/>
          </a:solidFill>
        </p:spPr>
        <p:txBody>
          <a:bodyPr wrap="square">
            <a:spAutoFit/>
          </a:bodyPr>
          <a:lstStyle/>
          <a:p>
            <a:pPr lvl="0" algn="ctr">
              <a:defRPr/>
            </a:pPr>
            <a:r>
              <a:rPr lang="en-GB" sz="2800" b="1" dirty="0">
                <a:solidFill>
                  <a:srgbClr val="00B050"/>
                </a:solidFill>
                <a:latin typeface="Calibri" panose="020F0502020204030204" pitchFamily="34" charset="0"/>
                <a:ea typeface="MS PGothic" pitchFamily="34" charset="-128"/>
                <a:cs typeface="+mj-cs"/>
              </a:rPr>
              <a:t>HiPo#35, PIM # 1170964, 01-October-2024, Halliburton</a:t>
            </a:r>
            <a:endParaRPr lang="en-US" sz="2800" kern="0" dirty="0">
              <a:solidFill>
                <a:srgbClr val="00B050"/>
              </a:solidFill>
              <a:latin typeface="Times New Roman" panose="02020603050405020304" pitchFamily="18" charset="0"/>
              <a:cs typeface="Times New Roman" panose="02020603050405020304" pitchFamily="18" charset="0"/>
            </a:endParaRPr>
          </a:p>
        </p:txBody>
      </p:sp>
      <p:sp>
        <p:nvSpPr>
          <p:cNvPr id="9" name="Content Placeholder 2">
            <a:extLst>
              <a:ext uri="{FF2B5EF4-FFF2-40B4-BE49-F238E27FC236}">
                <a16:creationId xmlns:a16="http://schemas.microsoft.com/office/drawing/2014/main" id="{2E4A0812-31A4-C7DD-D55B-B2A008F34524}"/>
              </a:ext>
            </a:extLst>
          </p:cNvPr>
          <p:cNvSpPr>
            <a:spLocks noGrp="1"/>
          </p:cNvSpPr>
          <p:nvPr>
            <p:ph idx="1"/>
          </p:nvPr>
        </p:nvSpPr>
        <p:spPr>
          <a:xfrm>
            <a:off x="406609" y="468924"/>
            <a:ext cx="10876156" cy="471217"/>
          </a:xfrm>
        </p:spPr>
        <p:txBody>
          <a:bodyPr>
            <a:normAutofit/>
          </a:bodyPr>
          <a:lstStyle/>
          <a:p>
            <a:pPr marL="0" lvl="0" indent="0">
              <a:lnSpc>
                <a:spcPct val="100000"/>
              </a:lnSpc>
              <a:spcBef>
                <a:spcPts val="0"/>
              </a:spcBef>
              <a:buNone/>
            </a:pPr>
            <a:r>
              <a:rPr lang="en-US" sz="2000" b="1" dirty="0">
                <a:solidFill>
                  <a:prstClr val="black"/>
                </a:solidFill>
              </a:rPr>
              <a:t>Development of Remedial Actions</a:t>
            </a:r>
            <a:endParaRPr lang="en-US" dirty="0"/>
          </a:p>
        </p:txBody>
      </p:sp>
    </p:spTree>
    <p:extLst>
      <p:ext uri="{BB962C8B-B14F-4D97-AF65-F5344CB8AC3E}">
        <p14:creationId xmlns:p14="http://schemas.microsoft.com/office/powerpoint/2010/main" val="257593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6">
            <a:extLst>
              <a:ext uri="{FF2B5EF4-FFF2-40B4-BE49-F238E27FC236}">
                <a16:creationId xmlns:a16="http://schemas.microsoft.com/office/drawing/2014/main" id="{ACB1F627-ECC0-43CB-94DC-F4AFDE12D1E2}"/>
              </a:ext>
            </a:extLst>
          </p:cNvPr>
          <p:cNvGraphicFramePr>
            <a:graphicFrameLocks/>
          </p:cNvGraphicFramePr>
          <p:nvPr>
            <p:extLst>
              <p:ext uri="{D42A27DB-BD31-4B8C-83A1-F6EECF244321}">
                <p14:modId xmlns:p14="http://schemas.microsoft.com/office/powerpoint/2010/main" val="4075840991"/>
              </p:ext>
            </p:extLst>
          </p:nvPr>
        </p:nvGraphicFramePr>
        <p:xfrm>
          <a:off x="388129" y="864843"/>
          <a:ext cx="11620021" cy="5425900"/>
        </p:xfrm>
        <a:graphic>
          <a:graphicData uri="http://schemas.openxmlformats.org/drawingml/2006/table">
            <a:tbl>
              <a:tblPr firstRow="1" firstCol="1" bandRow="1">
                <a:tableStyleId>{93296810-A885-4BE3-A3E7-6D5BEEA58F35}</a:tableStyleId>
              </a:tblPr>
              <a:tblGrid>
                <a:gridCol w="443913">
                  <a:extLst>
                    <a:ext uri="{9D8B030D-6E8A-4147-A177-3AD203B41FA5}">
                      <a16:colId xmlns:a16="http://schemas.microsoft.com/office/drawing/2014/main" val="20000"/>
                    </a:ext>
                  </a:extLst>
                </a:gridCol>
                <a:gridCol w="3467815">
                  <a:extLst>
                    <a:ext uri="{9D8B030D-6E8A-4147-A177-3AD203B41FA5}">
                      <a16:colId xmlns:a16="http://schemas.microsoft.com/office/drawing/2014/main" val="20002"/>
                    </a:ext>
                  </a:extLst>
                </a:gridCol>
                <a:gridCol w="903514">
                  <a:extLst>
                    <a:ext uri="{9D8B030D-6E8A-4147-A177-3AD203B41FA5}">
                      <a16:colId xmlns:a16="http://schemas.microsoft.com/office/drawing/2014/main" val="20003"/>
                    </a:ext>
                  </a:extLst>
                </a:gridCol>
                <a:gridCol w="1534886">
                  <a:extLst>
                    <a:ext uri="{9D8B030D-6E8A-4147-A177-3AD203B41FA5}">
                      <a16:colId xmlns:a16="http://schemas.microsoft.com/office/drawing/2014/main" val="20004"/>
                    </a:ext>
                  </a:extLst>
                </a:gridCol>
                <a:gridCol w="1240972">
                  <a:extLst>
                    <a:ext uri="{9D8B030D-6E8A-4147-A177-3AD203B41FA5}">
                      <a16:colId xmlns:a16="http://schemas.microsoft.com/office/drawing/2014/main" val="20005"/>
                    </a:ext>
                  </a:extLst>
                </a:gridCol>
                <a:gridCol w="1012371">
                  <a:extLst>
                    <a:ext uri="{9D8B030D-6E8A-4147-A177-3AD203B41FA5}">
                      <a16:colId xmlns:a16="http://schemas.microsoft.com/office/drawing/2014/main" val="20006"/>
                    </a:ext>
                  </a:extLst>
                </a:gridCol>
                <a:gridCol w="903514">
                  <a:extLst>
                    <a:ext uri="{9D8B030D-6E8A-4147-A177-3AD203B41FA5}">
                      <a16:colId xmlns:a16="http://schemas.microsoft.com/office/drawing/2014/main" val="20007"/>
                    </a:ext>
                  </a:extLst>
                </a:gridCol>
                <a:gridCol w="1034143">
                  <a:extLst>
                    <a:ext uri="{9D8B030D-6E8A-4147-A177-3AD203B41FA5}">
                      <a16:colId xmlns:a16="http://schemas.microsoft.com/office/drawing/2014/main" val="20008"/>
                    </a:ext>
                  </a:extLst>
                </a:gridCol>
                <a:gridCol w="1078893">
                  <a:extLst>
                    <a:ext uri="{9D8B030D-6E8A-4147-A177-3AD203B41FA5}">
                      <a16:colId xmlns:a16="http://schemas.microsoft.com/office/drawing/2014/main" val="20009"/>
                    </a:ext>
                  </a:extLst>
                </a:gridCol>
              </a:tblGrid>
              <a:tr h="799295">
                <a:tc>
                  <a:txBody>
                    <a:bodyPr/>
                    <a:lstStyle>
                      <a:lvl1pPr marL="0" algn="l" defTabSz="914400" rtl="0" eaLnBrk="1" latinLnBrk="0" hangingPunct="1">
                        <a:defRPr sz="1800" b="1" kern="1200">
                          <a:solidFill>
                            <a:schemeClr val="lt1"/>
                          </a:solidFill>
                          <a:latin typeface="Times New Roman"/>
                        </a:defRPr>
                      </a:lvl1pPr>
                      <a:lvl2pPr marL="457200" algn="l" defTabSz="914400" rtl="0" eaLnBrk="1" latinLnBrk="0" hangingPunct="1">
                        <a:defRPr sz="1800" b="1" kern="1200">
                          <a:solidFill>
                            <a:schemeClr val="lt1"/>
                          </a:solidFill>
                          <a:latin typeface="Times New Roman"/>
                        </a:defRPr>
                      </a:lvl2pPr>
                      <a:lvl3pPr marL="914400" algn="l" defTabSz="914400" rtl="0" eaLnBrk="1" latinLnBrk="0" hangingPunct="1">
                        <a:defRPr sz="1800" b="1" kern="1200">
                          <a:solidFill>
                            <a:schemeClr val="lt1"/>
                          </a:solidFill>
                          <a:latin typeface="Times New Roman"/>
                        </a:defRPr>
                      </a:lvl3pPr>
                      <a:lvl4pPr marL="1371600" algn="l" defTabSz="914400" rtl="0" eaLnBrk="1" latinLnBrk="0" hangingPunct="1">
                        <a:defRPr sz="1800" b="1" kern="1200">
                          <a:solidFill>
                            <a:schemeClr val="lt1"/>
                          </a:solidFill>
                          <a:latin typeface="Times New Roman"/>
                        </a:defRPr>
                      </a:lvl4pPr>
                      <a:lvl5pPr marL="1828800" algn="l" defTabSz="914400" rtl="0" eaLnBrk="1" latinLnBrk="0" hangingPunct="1">
                        <a:defRPr sz="1800" b="1" kern="1200">
                          <a:solidFill>
                            <a:schemeClr val="lt1"/>
                          </a:solidFill>
                          <a:latin typeface="Times New Roman"/>
                        </a:defRPr>
                      </a:lvl5pPr>
                      <a:lvl6pPr marL="2286000" algn="l" defTabSz="914400" rtl="0" eaLnBrk="1" latinLnBrk="0" hangingPunct="1">
                        <a:defRPr sz="1800" b="1" kern="1200">
                          <a:solidFill>
                            <a:schemeClr val="lt1"/>
                          </a:solidFill>
                          <a:latin typeface="Times New Roman"/>
                        </a:defRPr>
                      </a:lvl6pPr>
                      <a:lvl7pPr marL="2743200" algn="l" defTabSz="914400" rtl="0" eaLnBrk="1" latinLnBrk="0" hangingPunct="1">
                        <a:defRPr sz="1800" b="1" kern="1200">
                          <a:solidFill>
                            <a:schemeClr val="lt1"/>
                          </a:solidFill>
                          <a:latin typeface="Times New Roman"/>
                        </a:defRPr>
                      </a:lvl7pPr>
                      <a:lvl8pPr marL="3200400" algn="l" defTabSz="914400" rtl="0" eaLnBrk="1" latinLnBrk="0" hangingPunct="1">
                        <a:defRPr sz="1800" b="1" kern="1200">
                          <a:solidFill>
                            <a:schemeClr val="lt1"/>
                          </a:solidFill>
                          <a:latin typeface="Times New Roman"/>
                        </a:defRPr>
                      </a:lvl8pPr>
                      <a:lvl9pPr marL="3657600" algn="l" defTabSz="914400" rtl="0" eaLnBrk="1" latinLnBrk="0" hangingPunct="1">
                        <a:defRPr sz="1800" b="1" kern="1200">
                          <a:solidFill>
                            <a:schemeClr val="lt1"/>
                          </a:solidFill>
                          <a:latin typeface="Times New Roman"/>
                        </a:defRPr>
                      </a:lvl9pPr>
                    </a:lstStyle>
                    <a:p>
                      <a:pPr marL="0" marR="0" algn="ctr">
                        <a:lnSpc>
                          <a:spcPct val="125000"/>
                        </a:lnSpc>
                        <a:spcBef>
                          <a:spcPts val="0"/>
                        </a:spcBef>
                        <a:spcAft>
                          <a:spcPts val="0"/>
                        </a:spcAft>
                      </a:pPr>
                      <a:endParaRPr lang="en-US" sz="1400" b="1" dirty="0">
                        <a:solidFill>
                          <a:schemeClr val="tx1"/>
                        </a:solidFill>
                        <a:effectLst/>
                        <a:latin typeface="+mj-lt"/>
                        <a:ea typeface="Times New Roman"/>
                        <a:cs typeface="Times New Roman"/>
                      </a:endParaRPr>
                    </a:p>
                  </a:txBody>
                  <a:tcPr marL="53932" marR="53932" marT="42438" marB="42438"/>
                </a:tc>
                <a:tc>
                  <a:txBody>
                    <a:bodyPr/>
                    <a:lstStyle>
                      <a:lvl1pPr marL="0" algn="l" defTabSz="914400" rtl="0" eaLnBrk="1" latinLnBrk="0" hangingPunct="1">
                        <a:defRPr sz="1800" b="1" kern="1200">
                          <a:solidFill>
                            <a:schemeClr val="lt1"/>
                          </a:solidFill>
                          <a:latin typeface="Times New Roman"/>
                        </a:defRPr>
                      </a:lvl1pPr>
                      <a:lvl2pPr marL="457200" algn="l" defTabSz="914400" rtl="0" eaLnBrk="1" latinLnBrk="0" hangingPunct="1">
                        <a:defRPr sz="1800" b="1" kern="1200">
                          <a:solidFill>
                            <a:schemeClr val="lt1"/>
                          </a:solidFill>
                          <a:latin typeface="Times New Roman"/>
                        </a:defRPr>
                      </a:lvl2pPr>
                      <a:lvl3pPr marL="914400" algn="l" defTabSz="914400" rtl="0" eaLnBrk="1" latinLnBrk="0" hangingPunct="1">
                        <a:defRPr sz="1800" b="1" kern="1200">
                          <a:solidFill>
                            <a:schemeClr val="lt1"/>
                          </a:solidFill>
                          <a:latin typeface="Times New Roman"/>
                        </a:defRPr>
                      </a:lvl3pPr>
                      <a:lvl4pPr marL="1371600" algn="l" defTabSz="914400" rtl="0" eaLnBrk="1" latinLnBrk="0" hangingPunct="1">
                        <a:defRPr sz="1800" b="1" kern="1200">
                          <a:solidFill>
                            <a:schemeClr val="lt1"/>
                          </a:solidFill>
                          <a:latin typeface="Times New Roman"/>
                        </a:defRPr>
                      </a:lvl4pPr>
                      <a:lvl5pPr marL="1828800" algn="l" defTabSz="914400" rtl="0" eaLnBrk="1" latinLnBrk="0" hangingPunct="1">
                        <a:defRPr sz="1800" b="1" kern="1200">
                          <a:solidFill>
                            <a:schemeClr val="lt1"/>
                          </a:solidFill>
                          <a:latin typeface="Times New Roman"/>
                        </a:defRPr>
                      </a:lvl5pPr>
                      <a:lvl6pPr marL="2286000" algn="l" defTabSz="914400" rtl="0" eaLnBrk="1" latinLnBrk="0" hangingPunct="1">
                        <a:defRPr sz="1800" b="1" kern="1200">
                          <a:solidFill>
                            <a:schemeClr val="lt1"/>
                          </a:solidFill>
                          <a:latin typeface="Times New Roman"/>
                        </a:defRPr>
                      </a:lvl6pPr>
                      <a:lvl7pPr marL="2743200" algn="l" defTabSz="914400" rtl="0" eaLnBrk="1" latinLnBrk="0" hangingPunct="1">
                        <a:defRPr sz="1800" b="1" kern="1200">
                          <a:solidFill>
                            <a:schemeClr val="lt1"/>
                          </a:solidFill>
                          <a:latin typeface="Times New Roman"/>
                        </a:defRPr>
                      </a:lvl7pPr>
                      <a:lvl8pPr marL="3200400" algn="l" defTabSz="914400" rtl="0" eaLnBrk="1" latinLnBrk="0" hangingPunct="1">
                        <a:defRPr sz="1800" b="1" kern="1200">
                          <a:solidFill>
                            <a:schemeClr val="lt1"/>
                          </a:solidFill>
                          <a:latin typeface="Times New Roman"/>
                        </a:defRPr>
                      </a:lvl8pPr>
                      <a:lvl9pPr marL="3657600" algn="l" defTabSz="914400" rtl="0" eaLnBrk="1" latinLnBrk="0" hangingPunct="1">
                        <a:defRPr sz="1800" b="1" kern="1200">
                          <a:solidFill>
                            <a:schemeClr val="lt1"/>
                          </a:solidFill>
                          <a:latin typeface="Times New Roman"/>
                        </a:defRPr>
                      </a:lvl9pPr>
                    </a:lstStyle>
                    <a:p>
                      <a:pPr marL="0" marR="0" algn="ctr">
                        <a:lnSpc>
                          <a:spcPct val="125000"/>
                        </a:lnSpc>
                        <a:spcBef>
                          <a:spcPts val="0"/>
                        </a:spcBef>
                        <a:spcAft>
                          <a:spcPts val="0"/>
                        </a:spcAft>
                      </a:pPr>
                      <a:r>
                        <a:rPr lang="en-US" sz="1400" dirty="0">
                          <a:effectLst/>
                          <a:latin typeface="+mj-lt"/>
                        </a:rPr>
                        <a:t>Action</a:t>
                      </a:r>
                      <a:endParaRPr lang="en-US" sz="1400" b="1" dirty="0">
                        <a:solidFill>
                          <a:schemeClr val="tx1"/>
                        </a:solidFill>
                        <a:effectLst/>
                        <a:latin typeface="+mj-lt"/>
                        <a:ea typeface="Times New Roman"/>
                        <a:cs typeface="Calibri" panose="020F0502020204030204" pitchFamily="34" charset="0"/>
                      </a:endParaRPr>
                    </a:p>
                  </a:txBody>
                  <a:tcPr marL="53932" marR="53932" marT="42438" marB="42438" anchor="ctr"/>
                </a:tc>
                <a:tc>
                  <a:txBody>
                    <a:bodyPr/>
                    <a:lstStyle>
                      <a:lvl1pPr marL="0" algn="l" defTabSz="914400" rtl="0" eaLnBrk="1" latinLnBrk="0" hangingPunct="1">
                        <a:defRPr sz="1800" b="1" kern="1200">
                          <a:solidFill>
                            <a:schemeClr val="lt1"/>
                          </a:solidFill>
                          <a:latin typeface="Times New Roman"/>
                        </a:defRPr>
                      </a:lvl1pPr>
                      <a:lvl2pPr marL="457200" algn="l" defTabSz="914400" rtl="0" eaLnBrk="1" latinLnBrk="0" hangingPunct="1">
                        <a:defRPr sz="1800" b="1" kern="1200">
                          <a:solidFill>
                            <a:schemeClr val="lt1"/>
                          </a:solidFill>
                          <a:latin typeface="Times New Roman"/>
                        </a:defRPr>
                      </a:lvl2pPr>
                      <a:lvl3pPr marL="914400" algn="l" defTabSz="914400" rtl="0" eaLnBrk="1" latinLnBrk="0" hangingPunct="1">
                        <a:defRPr sz="1800" b="1" kern="1200">
                          <a:solidFill>
                            <a:schemeClr val="lt1"/>
                          </a:solidFill>
                          <a:latin typeface="Times New Roman"/>
                        </a:defRPr>
                      </a:lvl3pPr>
                      <a:lvl4pPr marL="1371600" algn="l" defTabSz="914400" rtl="0" eaLnBrk="1" latinLnBrk="0" hangingPunct="1">
                        <a:defRPr sz="1800" b="1" kern="1200">
                          <a:solidFill>
                            <a:schemeClr val="lt1"/>
                          </a:solidFill>
                          <a:latin typeface="Times New Roman"/>
                        </a:defRPr>
                      </a:lvl4pPr>
                      <a:lvl5pPr marL="1828800" algn="l" defTabSz="914400" rtl="0" eaLnBrk="1" latinLnBrk="0" hangingPunct="1">
                        <a:defRPr sz="1800" b="1" kern="1200">
                          <a:solidFill>
                            <a:schemeClr val="lt1"/>
                          </a:solidFill>
                          <a:latin typeface="Times New Roman"/>
                        </a:defRPr>
                      </a:lvl5pPr>
                      <a:lvl6pPr marL="2286000" algn="l" defTabSz="914400" rtl="0" eaLnBrk="1" latinLnBrk="0" hangingPunct="1">
                        <a:defRPr sz="1800" b="1" kern="1200">
                          <a:solidFill>
                            <a:schemeClr val="lt1"/>
                          </a:solidFill>
                          <a:latin typeface="Times New Roman"/>
                        </a:defRPr>
                      </a:lvl6pPr>
                      <a:lvl7pPr marL="2743200" algn="l" defTabSz="914400" rtl="0" eaLnBrk="1" latinLnBrk="0" hangingPunct="1">
                        <a:defRPr sz="1800" b="1" kern="1200">
                          <a:solidFill>
                            <a:schemeClr val="lt1"/>
                          </a:solidFill>
                          <a:latin typeface="Times New Roman"/>
                        </a:defRPr>
                      </a:lvl7pPr>
                      <a:lvl8pPr marL="3200400" algn="l" defTabSz="914400" rtl="0" eaLnBrk="1" latinLnBrk="0" hangingPunct="1">
                        <a:defRPr sz="1800" b="1" kern="1200">
                          <a:solidFill>
                            <a:schemeClr val="lt1"/>
                          </a:solidFill>
                          <a:latin typeface="Times New Roman"/>
                        </a:defRPr>
                      </a:lvl8pPr>
                      <a:lvl9pPr marL="3657600" algn="l" defTabSz="914400" rtl="0" eaLnBrk="1" latinLnBrk="0" hangingPunct="1">
                        <a:defRPr sz="1800" b="1" kern="1200">
                          <a:solidFill>
                            <a:schemeClr val="lt1"/>
                          </a:solidFill>
                          <a:latin typeface="Times New Roman"/>
                        </a:defRPr>
                      </a:lvl9pPr>
                    </a:lstStyle>
                    <a:p>
                      <a:pPr marL="0" marR="0" algn="ctr">
                        <a:lnSpc>
                          <a:spcPct val="125000"/>
                        </a:lnSpc>
                        <a:spcBef>
                          <a:spcPts val="0"/>
                        </a:spcBef>
                        <a:spcAft>
                          <a:spcPts val="0"/>
                        </a:spcAft>
                      </a:pPr>
                      <a:r>
                        <a:rPr lang="en-US" sz="1400">
                          <a:effectLst/>
                          <a:latin typeface="+mj-lt"/>
                        </a:rPr>
                        <a:t>Target date</a:t>
                      </a:r>
                      <a:endParaRPr lang="en-US" sz="1400" b="1">
                        <a:solidFill>
                          <a:schemeClr val="tx1"/>
                        </a:solidFill>
                        <a:effectLst/>
                        <a:latin typeface="+mj-lt"/>
                        <a:ea typeface="Times New Roman"/>
                        <a:cs typeface="Calibri" panose="020F0502020204030204" pitchFamily="34" charset="0"/>
                      </a:endParaRPr>
                    </a:p>
                  </a:txBody>
                  <a:tcPr marL="53932" marR="53932" marT="42438" marB="42438" anchor="ctr"/>
                </a:tc>
                <a:tc>
                  <a:txBody>
                    <a:bodyPr/>
                    <a:lstStyle>
                      <a:lvl1pPr marL="0" algn="l" defTabSz="914400" rtl="0" eaLnBrk="1" latinLnBrk="0" hangingPunct="1">
                        <a:defRPr sz="1800" b="1" kern="1200">
                          <a:solidFill>
                            <a:schemeClr val="lt1"/>
                          </a:solidFill>
                          <a:latin typeface="Times New Roman"/>
                        </a:defRPr>
                      </a:lvl1pPr>
                      <a:lvl2pPr marL="457200" algn="l" defTabSz="914400" rtl="0" eaLnBrk="1" latinLnBrk="0" hangingPunct="1">
                        <a:defRPr sz="1800" b="1" kern="1200">
                          <a:solidFill>
                            <a:schemeClr val="lt1"/>
                          </a:solidFill>
                          <a:latin typeface="Times New Roman"/>
                        </a:defRPr>
                      </a:lvl2pPr>
                      <a:lvl3pPr marL="914400" algn="l" defTabSz="914400" rtl="0" eaLnBrk="1" latinLnBrk="0" hangingPunct="1">
                        <a:defRPr sz="1800" b="1" kern="1200">
                          <a:solidFill>
                            <a:schemeClr val="lt1"/>
                          </a:solidFill>
                          <a:latin typeface="Times New Roman"/>
                        </a:defRPr>
                      </a:lvl3pPr>
                      <a:lvl4pPr marL="1371600" algn="l" defTabSz="914400" rtl="0" eaLnBrk="1" latinLnBrk="0" hangingPunct="1">
                        <a:defRPr sz="1800" b="1" kern="1200">
                          <a:solidFill>
                            <a:schemeClr val="lt1"/>
                          </a:solidFill>
                          <a:latin typeface="Times New Roman"/>
                        </a:defRPr>
                      </a:lvl4pPr>
                      <a:lvl5pPr marL="1828800" algn="l" defTabSz="914400" rtl="0" eaLnBrk="1" latinLnBrk="0" hangingPunct="1">
                        <a:defRPr sz="1800" b="1" kern="1200">
                          <a:solidFill>
                            <a:schemeClr val="lt1"/>
                          </a:solidFill>
                          <a:latin typeface="Times New Roman"/>
                        </a:defRPr>
                      </a:lvl5pPr>
                      <a:lvl6pPr marL="2286000" algn="l" defTabSz="914400" rtl="0" eaLnBrk="1" latinLnBrk="0" hangingPunct="1">
                        <a:defRPr sz="1800" b="1" kern="1200">
                          <a:solidFill>
                            <a:schemeClr val="lt1"/>
                          </a:solidFill>
                          <a:latin typeface="Times New Roman"/>
                        </a:defRPr>
                      </a:lvl6pPr>
                      <a:lvl7pPr marL="2743200" algn="l" defTabSz="914400" rtl="0" eaLnBrk="1" latinLnBrk="0" hangingPunct="1">
                        <a:defRPr sz="1800" b="1" kern="1200">
                          <a:solidFill>
                            <a:schemeClr val="lt1"/>
                          </a:solidFill>
                          <a:latin typeface="Times New Roman"/>
                        </a:defRPr>
                      </a:lvl7pPr>
                      <a:lvl8pPr marL="3200400" algn="l" defTabSz="914400" rtl="0" eaLnBrk="1" latinLnBrk="0" hangingPunct="1">
                        <a:defRPr sz="1800" b="1" kern="1200">
                          <a:solidFill>
                            <a:schemeClr val="lt1"/>
                          </a:solidFill>
                          <a:latin typeface="Times New Roman"/>
                        </a:defRPr>
                      </a:lvl8pPr>
                      <a:lvl9pPr marL="3657600" algn="l" defTabSz="914400" rtl="0" eaLnBrk="1" latinLnBrk="0" hangingPunct="1">
                        <a:defRPr sz="1800" b="1" kern="1200">
                          <a:solidFill>
                            <a:schemeClr val="lt1"/>
                          </a:solidFill>
                          <a:latin typeface="Times New Roman"/>
                        </a:defRPr>
                      </a:lvl9pPr>
                    </a:lstStyle>
                    <a:p>
                      <a:pPr marL="0" marR="0" algn="ctr">
                        <a:lnSpc>
                          <a:spcPct val="125000"/>
                        </a:lnSpc>
                        <a:spcBef>
                          <a:spcPts val="0"/>
                        </a:spcBef>
                        <a:spcAft>
                          <a:spcPts val="0"/>
                        </a:spcAft>
                      </a:pPr>
                      <a:r>
                        <a:rPr lang="en-US" sz="1400">
                          <a:effectLst/>
                          <a:latin typeface="+mj-lt"/>
                        </a:rPr>
                        <a:t>Contractor action party</a:t>
                      </a:r>
                      <a:endParaRPr lang="en-US" sz="1400" b="1">
                        <a:solidFill>
                          <a:schemeClr val="tx1"/>
                        </a:solidFill>
                        <a:effectLst/>
                        <a:latin typeface="+mj-lt"/>
                        <a:ea typeface="Times New Roman"/>
                        <a:cs typeface="Calibri" panose="020F0502020204030204" pitchFamily="34" charset="0"/>
                      </a:endParaRPr>
                    </a:p>
                  </a:txBody>
                  <a:tcPr marL="53932" marR="53932" marT="42438" marB="42438" anchor="ctr"/>
                </a:tc>
                <a:tc>
                  <a:txBody>
                    <a:bodyPr/>
                    <a:lstStyle>
                      <a:lvl1pPr marL="0" algn="l" defTabSz="914400" rtl="0" eaLnBrk="1" latinLnBrk="0" hangingPunct="1">
                        <a:defRPr sz="1800" b="1" kern="1200">
                          <a:solidFill>
                            <a:schemeClr val="lt1"/>
                          </a:solidFill>
                          <a:latin typeface="Times New Roman"/>
                        </a:defRPr>
                      </a:lvl1pPr>
                      <a:lvl2pPr marL="457200" algn="l" defTabSz="914400" rtl="0" eaLnBrk="1" latinLnBrk="0" hangingPunct="1">
                        <a:defRPr sz="1800" b="1" kern="1200">
                          <a:solidFill>
                            <a:schemeClr val="lt1"/>
                          </a:solidFill>
                          <a:latin typeface="Times New Roman"/>
                        </a:defRPr>
                      </a:lvl2pPr>
                      <a:lvl3pPr marL="914400" algn="l" defTabSz="914400" rtl="0" eaLnBrk="1" latinLnBrk="0" hangingPunct="1">
                        <a:defRPr sz="1800" b="1" kern="1200">
                          <a:solidFill>
                            <a:schemeClr val="lt1"/>
                          </a:solidFill>
                          <a:latin typeface="Times New Roman"/>
                        </a:defRPr>
                      </a:lvl3pPr>
                      <a:lvl4pPr marL="1371600" algn="l" defTabSz="914400" rtl="0" eaLnBrk="1" latinLnBrk="0" hangingPunct="1">
                        <a:defRPr sz="1800" b="1" kern="1200">
                          <a:solidFill>
                            <a:schemeClr val="lt1"/>
                          </a:solidFill>
                          <a:latin typeface="Times New Roman"/>
                        </a:defRPr>
                      </a:lvl4pPr>
                      <a:lvl5pPr marL="1828800" algn="l" defTabSz="914400" rtl="0" eaLnBrk="1" latinLnBrk="0" hangingPunct="1">
                        <a:defRPr sz="1800" b="1" kern="1200">
                          <a:solidFill>
                            <a:schemeClr val="lt1"/>
                          </a:solidFill>
                          <a:latin typeface="Times New Roman"/>
                        </a:defRPr>
                      </a:lvl5pPr>
                      <a:lvl6pPr marL="2286000" algn="l" defTabSz="914400" rtl="0" eaLnBrk="1" latinLnBrk="0" hangingPunct="1">
                        <a:defRPr sz="1800" b="1" kern="1200">
                          <a:solidFill>
                            <a:schemeClr val="lt1"/>
                          </a:solidFill>
                          <a:latin typeface="Times New Roman"/>
                        </a:defRPr>
                      </a:lvl6pPr>
                      <a:lvl7pPr marL="2743200" algn="l" defTabSz="914400" rtl="0" eaLnBrk="1" latinLnBrk="0" hangingPunct="1">
                        <a:defRPr sz="1800" b="1" kern="1200">
                          <a:solidFill>
                            <a:schemeClr val="lt1"/>
                          </a:solidFill>
                          <a:latin typeface="Times New Roman"/>
                        </a:defRPr>
                      </a:lvl7pPr>
                      <a:lvl8pPr marL="3200400" algn="l" defTabSz="914400" rtl="0" eaLnBrk="1" latinLnBrk="0" hangingPunct="1">
                        <a:defRPr sz="1800" b="1" kern="1200">
                          <a:solidFill>
                            <a:schemeClr val="lt1"/>
                          </a:solidFill>
                          <a:latin typeface="Times New Roman"/>
                        </a:defRPr>
                      </a:lvl8pPr>
                      <a:lvl9pPr marL="3657600" algn="l" defTabSz="914400" rtl="0" eaLnBrk="1" latinLnBrk="0" hangingPunct="1">
                        <a:defRPr sz="1800" b="1" kern="1200">
                          <a:solidFill>
                            <a:schemeClr val="lt1"/>
                          </a:solidFill>
                          <a:latin typeface="Times New Roman"/>
                        </a:defRPr>
                      </a:lvl9pPr>
                    </a:lstStyle>
                    <a:p>
                      <a:pPr marL="0" marR="0" algn="ctr">
                        <a:lnSpc>
                          <a:spcPct val="125000"/>
                        </a:lnSpc>
                        <a:spcBef>
                          <a:spcPts val="0"/>
                        </a:spcBef>
                        <a:spcAft>
                          <a:spcPts val="0"/>
                        </a:spcAft>
                      </a:pPr>
                      <a:r>
                        <a:rPr lang="en-US" sz="1400" kern="1200" dirty="0">
                          <a:effectLst/>
                          <a:latin typeface="+mj-lt"/>
                        </a:rPr>
                        <a:t>PDO action party for PIM</a:t>
                      </a:r>
                      <a:endParaRPr lang="en-US" sz="1400" b="1" kern="1200" dirty="0">
                        <a:solidFill>
                          <a:schemeClr val="tx1"/>
                        </a:solidFill>
                        <a:effectLst/>
                        <a:latin typeface="+mj-lt"/>
                        <a:ea typeface="+mn-ea"/>
                        <a:cs typeface="Calibri" panose="020F0502020204030204" pitchFamily="34" charset="0"/>
                      </a:endParaRPr>
                    </a:p>
                  </a:txBody>
                  <a:tcPr marL="53932" marR="53932" marT="42438" marB="42438" anchor="ctr"/>
                </a:tc>
                <a:tc>
                  <a:txBody>
                    <a:bodyPr/>
                    <a:lstStyle>
                      <a:lvl1pPr marL="0" algn="l" defTabSz="914400" rtl="0" eaLnBrk="1" latinLnBrk="0" hangingPunct="1">
                        <a:defRPr sz="1800" b="1" kern="1200">
                          <a:solidFill>
                            <a:schemeClr val="lt1"/>
                          </a:solidFill>
                          <a:latin typeface="Times New Roman"/>
                        </a:defRPr>
                      </a:lvl1pPr>
                      <a:lvl2pPr marL="457200" algn="l" defTabSz="914400" rtl="0" eaLnBrk="1" latinLnBrk="0" hangingPunct="1">
                        <a:defRPr sz="1800" b="1" kern="1200">
                          <a:solidFill>
                            <a:schemeClr val="lt1"/>
                          </a:solidFill>
                          <a:latin typeface="Times New Roman"/>
                        </a:defRPr>
                      </a:lvl2pPr>
                      <a:lvl3pPr marL="914400" algn="l" defTabSz="914400" rtl="0" eaLnBrk="1" latinLnBrk="0" hangingPunct="1">
                        <a:defRPr sz="1800" b="1" kern="1200">
                          <a:solidFill>
                            <a:schemeClr val="lt1"/>
                          </a:solidFill>
                          <a:latin typeface="Times New Roman"/>
                        </a:defRPr>
                      </a:lvl3pPr>
                      <a:lvl4pPr marL="1371600" algn="l" defTabSz="914400" rtl="0" eaLnBrk="1" latinLnBrk="0" hangingPunct="1">
                        <a:defRPr sz="1800" b="1" kern="1200">
                          <a:solidFill>
                            <a:schemeClr val="lt1"/>
                          </a:solidFill>
                          <a:latin typeface="Times New Roman"/>
                        </a:defRPr>
                      </a:lvl4pPr>
                      <a:lvl5pPr marL="1828800" algn="l" defTabSz="914400" rtl="0" eaLnBrk="1" latinLnBrk="0" hangingPunct="1">
                        <a:defRPr sz="1800" b="1" kern="1200">
                          <a:solidFill>
                            <a:schemeClr val="lt1"/>
                          </a:solidFill>
                          <a:latin typeface="Times New Roman"/>
                        </a:defRPr>
                      </a:lvl5pPr>
                      <a:lvl6pPr marL="2286000" algn="l" defTabSz="914400" rtl="0" eaLnBrk="1" latinLnBrk="0" hangingPunct="1">
                        <a:defRPr sz="1800" b="1" kern="1200">
                          <a:solidFill>
                            <a:schemeClr val="lt1"/>
                          </a:solidFill>
                          <a:latin typeface="Times New Roman"/>
                        </a:defRPr>
                      </a:lvl6pPr>
                      <a:lvl7pPr marL="2743200" algn="l" defTabSz="914400" rtl="0" eaLnBrk="1" latinLnBrk="0" hangingPunct="1">
                        <a:defRPr sz="1800" b="1" kern="1200">
                          <a:solidFill>
                            <a:schemeClr val="lt1"/>
                          </a:solidFill>
                          <a:latin typeface="Times New Roman"/>
                        </a:defRPr>
                      </a:lvl7pPr>
                      <a:lvl8pPr marL="3200400" algn="l" defTabSz="914400" rtl="0" eaLnBrk="1" latinLnBrk="0" hangingPunct="1">
                        <a:defRPr sz="1800" b="1" kern="1200">
                          <a:solidFill>
                            <a:schemeClr val="lt1"/>
                          </a:solidFill>
                          <a:latin typeface="Times New Roman"/>
                        </a:defRPr>
                      </a:lvl8pPr>
                      <a:lvl9pPr marL="3657600" algn="l" defTabSz="914400" rtl="0" eaLnBrk="1" latinLnBrk="0" hangingPunct="1">
                        <a:defRPr sz="1800" b="1" kern="1200">
                          <a:solidFill>
                            <a:schemeClr val="lt1"/>
                          </a:solidFill>
                          <a:latin typeface="Times New Roman"/>
                        </a:defRPr>
                      </a:lvl9pPr>
                    </a:lstStyle>
                    <a:p>
                      <a:pPr marL="0" marR="0" algn="ctr">
                        <a:lnSpc>
                          <a:spcPct val="125000"/>
                        </a:lnSpc>
                        <a:spcBef>
                          <a:spcPts val="0"/>
                        </a:spcBef>
                        <a:spcAft>
                          <a:spcPts val="0"/>
                        </a:spcAft>
                      </a:pPr>
                      <a:r>
                        <a:rPr lang="en-US" sz="1400" kern="1200">
                          <a:effectLst/>
                          <a:latin typeface="+mj-lt"/>
                        </a:rPr>
                        <a:t>Action party accepted</a:t>
                      </a:r>
                      <a:r>
                        <a:rPr lang="en-US" sz="1400" kern="1200" baseline="0">
                          <a:effectLst/>
                          <a:latin typeface="+mj-lt"/>
                        </a:rPr>
                        <a:t> ?</a:t>
                      </a:r>
                      <a:endParaRPr lang="en-US" sz="1400" kern="1200" baseline="0">
                        <a:effectLst/>
                        <a:latin typeface="+mj-lt"/>
                        <a:cs typeface="Calibri" panose="020F0502020204030204" pitchFamily="34" charset="0"/>
                      </a:endParaRPr>
                    </a:p>
                  </a:txBody>
                  <a:tcPr marL="53932" marR="53932" marT="42438" marB="42438" anchor="ctr"/>
                </a:tc>
                <a:tc>
                  <a:txBody>
                    <a:bodyPr/>
                    <a:lstStyle>
                      <a:lvl1pPr marL="0" algn="l" defTabSz="914400" rtl="0" eaLnBrk="1" latinLnBrk="0" hangingPunct="1">
                        <a:defRPr sz="1800" b="1" kern="1200">
                          <a:solidFill>
                            <a:schemeClr val="lt1"/>
                          </a:solidFill>
                          <a:latin typeface="Times New Roman"/>
                        </a:defRPr>
                      </a:lvl1pPr>
                      <a:lvl2pPr marL="457200" algn="l" defTabSz="914400" rtl="0" eaLnBrk="1" latinLnBrk="0" hangingPunct="1">
                        <a:defRPr sz="1800" b="1" kern="1200">
                          <a:solidFill>
                            <a:schemeClr val="lt1"/>
                          </a:solidFill>
                          <a:latin typeface="Times New Roman"/>
                        </a:defRPr>
                      </a:lvl2pPr>
                      <a:lvl3pPr marL="914400" algn="l" defTabSz="914400" rtl="0" eaLnBrk="1" latinLnBrk="0" hangingPunct="1">
                        <a:defRPr sz="1800" b="1" kern="1200">
                          <a:solidFill>
                            <a:schemeClr val="lt1"/>
                          </a:solidFill>
                          <a:latin typeface="Times New Roman"/>
                        </a:defRPr>
                      </a:lvl3pPr>
                      <a:lvl4pPr marL="1371600" algn="l" defTabSz="914400" rtl="0" eaLnBrk="1" latinLnBrk="0" hangingPunct="1">
                        <a:defRPr sz="1800" b="1" kern="1200">
                          <a:solidFill>
                            <a:schemeClr val="lt1"/>
                          </a:solidFill>
                          <a:latin typeface="Times New Roman"/>
                        </a:defRPr>
                      </a:lvl4pPr>
                      <a:lvl5pPr marL="1828800" algn="l" defTabSz="914400" rtl="0" eaLnBrk="1" latinLnBrk="0" hangingPunct="1">
                        <a:defRPr sz="1800" b="1" kern="1200">
                          <a:solidFill>
                            <a:schemeClr val="lt1"/>
                          </a:solidFill>
                          <a:latin typeface="Times New Roman"/>
                        </a:defRPr>
                      </a:lvl5pPr>
                      <a:lvl6pPr marL="2286000" algn="l" defTabSz="914400" rtl="0" eaLnBrk="1" latinLnBrk="0" hangingPunct="1">
                        <a:defRPr sz="1800" b="1" kern="1200">
                          <a:solidFill>
                            <a:schemeClr val="lt1"/>
                          </a:solidFill>
                          <a:latin typeface="Times New Roman"/>
                        </a:defRPr>
                      </a:lvl6pPr>
                      <a:lvl7pPr marL="2743200" algn="l" defTabSz="914400" rtl="0" eaLnBrk="1" latinLnBrk="0" hangingPunct="1">
                        <a:defRPr sz="1800" b="1" kern="1200">
                          <a:solidFill>
                            <a:schemeClr val="lt1"/>
                          </a:solidFill>
                          <a:latin typeface="Times New Roman"/>
                        </a:defRPr>
                      </a:lvl7pPr>
                      <a:lvl8pPr marL="3200400" algn="l" defTabSz="914400" rtl="0" eaLnBrk="1" latinLnBrk="0" hangingPunct="1">
                        <a:defRPr sz="1800" b="1" kern="1200">
                          <a:solidFill>
                            <a:schemeClr val="lt1"/>
                          </a:solidFill>
                          <a:latin typeface="Times New Roman"/>
                        </a:defRPr>
                      </a:lvl8pPr>
                      <a:lvl9pPr marL="3657600" algn="l" defTabSz="914400" rtl="0" eaLnBrk="1" latinLnBrk="0" hangingPunct="1">
                        <a:defRPr sz="1800" b="1" kern="1200">
                          <a:solidFill>
                            <a:schemeClr val="lt1"/>
                          </a:solidFill>
                          <a:latin typeface="Times New Roman"/>
                        </a:defRPr>
                      </a:lvl9pPr>
                    </a:lstStyle>
                    <a:p>
                      <a:pPr marL="0" marR="0" algn="ctr">
                        <a:lnSpc>
                          <a:spcPct val="125000"/>
                        </a:lnSpc>
                        <a:spcBef>
                          <a:spcPts val="0"/>
                        </a:spcBef>
                        <a:spcAft>
                          <a:spcPts val="0"/>
                        </a:spcAft>
                      </a:pPr>
                      <a:r>
                        <a:rPr lang="en-US" sz="1400" kern="1200">
                          <a:effectLst/>
                          <a:latin typeface="+mj-lt"/>
                        </a:rPr>
                        <a:t>PIM action No.</a:t>
                      </a:r>
                      <a:endParaRPr lang="en-US" sz="1400" b="1" kern="1200">
                        <a:solidFill>
                          <a:schemeClr val="tx1"/>
                        </a:solidFill>
                        <a:effectLst/>
                        <a:latin typeface="+mj-lt"/>
                        <a:ea typeface="+mn-ea"/>
                        <a:cs typeface="Calibri" panose="020F0502020204030204" pitchFamily="34" charset="0"/>
                      </a:endParaRPr>
                    </a:p>
                  </a:txBody>
                  <a:tcPr marL="53932" marR="53932" marT="42438" marB="42438" anchor="ctr"/>
                </a:tc>
                <a:tc>
                  <a:txBody>
                    <a:bodyPr/>
                    <a:lstStyle>
                      <a:lvl1pPr marL="0" algn="l" defTabSz="914400" rtl="0" eaLnBrk="1" latinLnBrk="0" hangingPunct="1">
                        <a:defRPr sz="1800" b="1" kern="1200">
                          <a:solidFill>
                            <a:schemeClr val="lt1"/>
                          </a:solidFill>
                          <a:latin typeface="Times New Roman"/>
                        </a:defRPr>
                      </a:lvl1pPr>
                      <a:lvl2pPr marL="457200" algn="l" defTabSz="914400" rtl="0" eaLnBrk="1" latinLnBrk="0" hangingPunct="1">
                        <a:defRPr sz="1800" b="1" kern="1200">
                          <a:solidFill>
                            <a:schemeClr val="lt1"/>
                          </a:solidFill>
                          <a:latin typeface="Times New Roman"/>
                        </a:defRPr>
                      </a:lvl2pPr>
                      <a:lvl3pPr marL="914400" algn="l" defTabSz="914400" rtl="0" eaLnBrk="1" latinLnBrk="0" hangingPunct="1">
                        <a:defRPr sz="1800" b="1" kern="1200">
                          <a:solidFill>
                            <a:schemeClr val="lt1"/>
                          </a:solidFill>
                          <a:latin typeface="Times New Roman"/>
                        </a:defRPr>
                      </a:lvl3pPr>
                      <a:lvl4pPr marL="1371600" algn="l" defTabSz="914400" rtl="0" eaLnBrk="1" latinLnBrk="0" hangingPunct="1">
                        <a:defRPr sz="1800" b="1" kern="1200">
                          <a:solidFill>
                            <a:schemeClr val="lt1"/>
                          </a:solidFill>
                          <a:latin typeface="Times New Roman"/>
                        </a:defRPr>
                      </a:lvl4pPr>
                      <a:lvl5pPr marL="1828800" algn="l" defTabSz="914400" rtl="0" eaLnBrk="1" latinLnBrk="0" hangingPunct="1">
                        <a:defRPr sz="1800" b="1" kern="1200">
                          <a:solidFill>
                            <a:schemeClr val="lt1"/>
                          </a:solidFill>
                          <a:latin typeface="Times New Roman"/>
                        </a:defRPr>
                      </a:lvl5pPr>
                      <a:lvl6pPr marL="2286000" algn="l" defTabSz="914400" rtl="0" eaLnBrk="1" latinLnBrk="0" hangingPunct="1">
                        <a:defRPr sz="1800" b="1" kern="1200">
                          <a:solidFill>
                            <a:schemeClr val="lt1"/>
                          </a:solidFill>
                          <a:latin typeface="Times New Roman"/>
                        </a:defRPr>
                      </a:lvl6pPr>
                      <a:lvl7pPr marL="2743200" algn="l" defTabSz="914400" rtl="0" eaLnBrk="1" latinLnBrk="0" hangingPunct="1">
                        <a:defRPr sz="1800" b="1" kern="1200">
                          <a:solidFill>
                            <a:schemeClr val="lt1"/>
                          </a:solidFill>
                          <a:latin typeface="Times New Roman"/>
                        </a:defRPr>
                      </a:lvl7pPr>
                      <a:lvl8pPr marL="3200400" algn="l" defTabSz="914400" rtl="0" eaLnBrk="1" latinLnBrk="0" hangingPunct="1">
                        <a:defRPr sz="1800" b="1" kern="1200">
                          <a:solidFill>
                            <a:schemeClr val="lt1"/>
                          </a:solidFill>
                          <a:latin typeface="Times New Roman"/>
                        </a:defRPr>
                      </a:lvl8pPr>
                      <a:lvl9pPr marL="3657600" algn="l" defTabSz="914400" rtl="0" eaLnBrk="1" latinLnBrk="0" hangingPunct="1">
                        <a:defRPr sz="1800" b="1" kern="1200">
                          <a:solidFill>
                            <a:schemeClr val="lt1"/>
                          </a:solidFill>
                          <a:latin typeface="Times New Roman"/>
                        </a:defRPr>
                      </a:lvl9pPr>
                    </a:lstStyle>
                    <a:p>
                      <a:pPr marL="0" marR="0" algn="ctr">
                        <a:lnSpc>
                          <a:spcPct val="125000"/>
                        </a:lnSpc>
                        <a:spcBef>
                          <a:spcPts val="0"/>
                        </a:spcBef>
                        <a:spcAft>
                          <a:spcPts val="0"/>
                        </a:spcAft>
                      </a:pPr>
                      <a:r>
                        <a:rPr lang="en-US" sz="1400" kern="1200">
                          <a:effectLst/>
                          <a:latin typeface="+mj-lt"/>
                        </a:rPr>
                        <a:t>Status</a:t>
                      </a:r>
                    </a:p>
                    <a:p>
                      <a:pPr marL="0" marR="0" algn="ctr">
                        <a:lnSpc>
                          <a:spcPct val="125000"/>
                        </a:lnSpc>
                        <a:spcBef>
                          <a:spcPts val="0"/>
                        </a:spcBef>
                        <a:spcAft>
                          <a:spcPts val="0"/>
                        </a:spcAft>
                      </a:pPr>
                      <a:r>
                        <a:rPr lang="en-US" sz="1400" kern="1200">
                          <a:effectLst/>
                          <a:latin typeface="+mj-lt"/>
                        </a:rPr>
                        <a:t>Open / Closed</a:t>
                      </a:r>
                      <a:endParaRPr lang="en-US" sz="1400" b="1" kern="1200">
                        <a:solidFill>
                          <a:schemeClr val="tx1"/>
                        </a:solidFill>
                        <a:effectLst/>
                        <a:latin typeface="+mj-lt"/>
                        <a:ea typeface="+mn-ea"/>
                        <a:cs typeface="Calibri" panose="020F0502020204030204" pitchFamily="34" charset="0"/>
                      </a:endParaRPr>
                    </a:p>
                  </a:txBody>
                  <a:tcPr marL="53932" marR="53932" marT="42438" marB="42438" anchor="ctr"/>
                </a:tc>
                <a:tc>
                  <a:txBody>
                    <a:bodyPr/>
                    <a:lstStyle>
                      <a:lvl1pPr marL="0" algn="l" defTabSz="914400" rtl="0" eaLnBrk="1" latinLnBrk="0" hangingPunct="1">
                        <a:defRPr sz="1800" b="1" kern="1200">
                          <a:solidFill>
                            <a:schemeClr val="lt1"/>
                          </a:solidFill>
                          <a:latin typeface="Times New Roman"/>
                        </a:defRPr>
                      </a:lvl1pPr>
                      <a:lvl2pPr marL="457200" algn="l" defTabSz="914400" rtl="0" eaLnBrk="1" latinLnBrk="0" hangingPunct="1">
                        <a:defRPr sz="1800" b="1" kern="1200">
                          <a:solidFill>
                            <a:schemeClr val="lt1"/>
                          </a:solidFill>
                          <a:latin typeface="Times New Roman"/>
                        </a:defRPr>
                      </a:lvl2pPr>
                      <a:lvl3pPr marL="914400" algn="l" defTabSz="914400" rtl="0" eaLnBrk="1" latinLnBrk="0" hangingPunct="1">
                        <a:defRPr sz="1800" b="1" kern="1200">
                          <a:solidFill>
                            <a:schemeClr val="lt1"/>
                          </a:solidFill>
                          <a:latin typeface="Times New Roman"/>
                        </a:defRPr>
                      </a:lvl3pPr>
                      <a:lvl4pPr marL="1371600" algn="l" defTabSz="914400" rtl="0" eaLnBrk="1" latinLnBrk="0" hangingPunct="1">
                        <a:defRPr sz="1800" b="1" kern="1200">
                          <a:solidFill>
                            <a:schemeClr val="lt1"/>
                          </a:solidFill>
                          <a:latin typeface="Times New Roman"/>
                        </a:defRPr>
                      </a:lvl4pPr>
                      <a:lvl5pPr marL="1828800" algn="l" defTabSz="914400" rtl="0" eaLnBrk="1" latinLnBrk="0" hangingPunct="1">
                        <a:defRPr sz="1800" b="1" kern="1200">
                          <a:solidFill>
                            <a:schemeClr val="lt1"/>
                          </a:solidFill>
                          <a:latin typeface="Times New Roman"/>
                        </a:defRPr>
                      </a:lvl5pPr>
                      <a:lvl6pPr marL="2286000" algn="l" defTabSz="914400" rtl="0" eaLnBrk="1" latinLnBrk="0" hangingPunct="1">
                        <a:defRPr sz="1800" b="1" kern="1200">
                          <a:solidFill>
                            <a:schemeClr val="lt1"/>
                          </a:solidFill>
                          <a:latin typeface="Times New Roman"/>
                        </a:defRPr>
                      </a:lvl6pPr>
                      <a:lvl7pPr marL="2743200" algn="l" defTabSz="914400" rtl="0" eaLnBrk="1" latinLnBrk="0" hangingPunct="1">
                        <a:defRPr sz="1800" b="1" kern="1200">
                          <a:solidFill>
                            <a:schemeClr val="lt1"/>
                          </a:solidFill>
                          <a:latin typeface="Times New Roman"/>
                        </a:defRPr>
                      </a:lvl7pPr>
                      <a:lvl8pPr marL="3200400" algn="l" defTabSz="914400" rtl="0" eaLnBrk="1" latinLnBrk="0" hangingPunct="1">
                        <a:defRPr sz="1800" b="1" kern="1200">
                          <a:solidFill>
                            <a:schemeClr val="lt1"/>
                          </a:solidFill>
                          <a:latin typeface="Times New Roman"/>
                        </a:defRPr>
                      </a:lvl8pPr>
                      <a:lvl9pPr marL="3657600" algn="l" defTabSz="914400" rtl="0" eaLnBrk="1" latinLnBrk="0" hangingPunct="1">
                        <a:defRPr sz="1800" b="1" kern="1200">
                          <a:solidFill>
                            <a:schemeClr val="lt1"/>
                          </a:solidFill>
                          <a:latin typeface="Times New Roman"/>
                        </a:defRPr>
                      </a:lvl9pPr>
                    </a:lstStyle>
                    <a:p>
                      <a:pPr marL="0" marR="0" algn="ctr">
                        <a:lnSpc>
                          <a:spcPct val="125000"/>
                        </a:lnSpc>
                        <a:spcBef>
                          <a:spcPts val="0"/>
                        </a:spcBef>
                        <a:spcAft>
                          <a:spcPts val="0"/>
                        </a:spcAft>
                      </a:pPr>
                      <a:r>
                        <a:rPr lang="en-US" sz="1400" kern="1200">
                          <a:effectLst/>
                          <a:latin typeface="+mj-lt"/>
                        </a:rPr>
                        <a:t>Post action verifier </a:t>
                      </a:r>
                    </a:p>
                    <a:p>
                      <a:pPr marL="0" marR="0" algn="ctr">
                        <a:lnSpc>
                          <a:spcPct val="125000"/>
                        </a:lnSpc>
                        <a:spcBef>
                          <a:spcPts val="0"/>
                        </a:spcBef>
                        <a:spcAft>
                          <a:spcPts val="0"/>
                        </a:spcAft>
                      </a:pPr>
                      <a:r>
                        <a:rPr lang="en-US" sz="1400" kern="1200">
                          <a:effectLst/>
                          <a:latin typeface="+mj-lt"/>
                        </a:rPr>
                        <a:t>for PIM</a:t>
                      </a:r>
                      <a:endParaRPr lang="en-US" sz="1400" b="1" kern="1200">
                        <a:solidFill>
                          <a:schemeClr val="tx1"/>
                        </a:solidFill>
                        <a:effectLst/>
                        <a:latin typeface="+mj-lt"/>
                        <a:ea typeface="+mn-ea"/>
                        <a:cs typeface="Calibri" panose="020F0502020204030204" pitchFamily="34" charset="0"/>
                      </a:endParaRPr>
                    </a:p>
                  </a:txBody>
                  <a:tcPr marL="53932" marR="53932" marT="42438" marB="42438" anchor="ctr"/>
                </a:tc>
                <a:extLst>
                  <a:ext uri="{0D108BD9-81ED-4DB2-BD59-A6C34878D82A}">
                    <a16:rowId xmlns:a16="http://schemas.microsoft.com/office/drawing/2014/main" val="10000"/>
                  </a:ext>
                </a:extLst>
              </a:tr>
              <a:tr h="495170">
                <a:tc>
                  <a:txBody>
                    <a:bodyPr/>
                    <a:lstStyle>
                      <a:lvl1pPr marL="0" algn="l" defTabSz="914400" rtl="0" eaLnBrk="1" latinLnBrk="0" hangingPunct="1">
                        <a:defRPr sz="1800" b="1" kern="1200">
                          <a:solidFill>
                            <a:schemeClr val="lt1"/>
                          </a:solidFill>
                          <a:latin typeface="Times New Roman"/>
                        </a:defRPr>
                      </a:lvl1pPr>
                      <a:lvl2pPr marL="457200" algn="l" defTabSz="914400" rtl="0" eaLnBrk="1" latinLnBrk="0" hangingPunct="1">
                        <a:defRPr sz="1800" b="1" kern="1200">
                          <a:solidFill>
                            <a:schemeClr val="lt1"/>
                          </a:solidFill>
                          <a:latin typeface="Times New Roman"/>
                        </a:defRPr>
                      </a:lvl2pPr>
                      <a:lvl3pPr marL="914400" algn="l" defTabSz="914400" rtl="0" eaLnBrk="1" latinLnBrk="0" hangingPunct="1">
                        <a:defRPr sz="1800" b="1" kern="1200">
                          <a:solidFill>
                            <a:schemeClr val="lt1"/>
                          </a:solidFill>
                          <a:latin typeface="Times New Roman"/>
                        </a:defRPr>
                      </a:lvl3pPr>
                      <a:lvl4pPr marL="1371600" algn="l" defTabSz="914400" rtl="0" eaLnBrk="1" latinLnBrk="0" hangingPunct="1">
                        <a:defRPr sz="1800" b="1" kern="1200">
                          <a:solidFill>
                            <a:schemeClr val="lt1"/>
                          </a:solidFill>
                          <a:latin typeface="Times New Roman"/>
                        </a:defRPr>
                      </a:lvl4pPr>
                      <a:lvl5pPr marL="1828800" algn="l" defTabSz="914400" rtl="0" eaLnBrk="1" latinLnBrk="0" hangingPunct="1">
                        <a:defRPr sz="1800" b="1" kern="1200">
                          <a:solidFill>
                            <a:schemeClr val="lt1"/>
                          </a:solidFill>
                          <a:latin typeface="Times New Roman"/>
                        </a:defRPr>
                      </a:lvl5pPr>
                      <a:lvl6pPr marL="2286000" algn="l" defTabSz="914400" rtl="0" eaLnBrk="1" latinLnBrk="0" hangingPunct="1">
                        <a:defRPr sz="1800" b="1" kern="1200">
                          <a:solidFill>
                            <a:schemeClr val="lt1"/>
                          </a:solidFill>
                          <a:latin typeface="Times New Roman"/>
                        </a:defRPr>
                      </a:lvl6pPr>
                      <a:lvl7pPr marL="2743200" algn="l" defTabSz="914400" rtl="0" eaLnBrk="1" latinLnBrk="0" hangingPunct="1">
                        <a:defRPr sz="1800" b="1" kern="1200">
                          <a:solidFill>
                            <a:schemeClr val="lt1"/>
                          </a:solidFill>
                          <a:latin typeface="Times New Roman"/>
                        </a:defRPr>
                      </a:lvl7pPr>
                      <a:lvl8pPr marL="3200400" algn="l" defTabSz="914400" rtl="0" eaLnBrk="1" latinLnBrk="0" hangingPunct="1">
                        <a:defRPr sz="1800" b="1" kern="1200">
                          <a:solidFill>
                            <a:schemeClr val="lt1"/>
                          </a:solidFill>
                          <a:latin typeface="Times New Roman"/>
                        </a:defRPr>
                      </a:lvl8pPr>
                      <a:lvl9pPr marL="3657600" algn="l" defTabSz="914400" rtl="0" eaLnBrk="1" latinLnBrk="0" hangingPunct="1">
                        <a:defRPr sz="1800" b="1" kern="1200">
                          <a:solidFill>
                            <a:schemeClr val="lt1"/>
                          </a:solidFill>
                          <a:latin typeface="Times New Roman"/>
                        </a:defRPr>
                      </a:lvl9pPr>
                    </a:lstStyle>
                    <a:p>
                      <a:pPr marL="0" marR="0" algn="ctr">
                        <a:lnSpc>
                          <a:spcPct val="125000"/>
                        </a:lnSpc>
                        <a:spcBef>
                          <a:spcPts val="0"/>
                        </a:spcBef>
                        <a:spcAft>
                          <a:spcPts val="0"/>
                        </a:spcAft>
                      </a:pPr>
                      <a:r>
                        <a:rPr lang="en-US" sz="900" b="1" dirty="0">
                          <a:solidFill>
                            <a:schemeClr val="bg1"/>
                          </a:solidFill>
                          <a:effectLst/>
                          <a:latin typeface="+mn-lt"/>
                          <a:ea typeface="Times New Roman"/>
                          <a:cs typeface="Times New Roman"/>
                        </a:rPr>
                        <a:t>1</a:t>
                      </a:r>
                    </a:p>
                  </a:txBody>
                  <a:tcPr marL="53932" marR="53932" marT="42438" marB="42438"/>
                </a:tc>
                <a:tc>
                  <a:txBody>
                    <a:bodyPr/>
                    <a:lstStyle/>
                    <a:p>
                      <a:r>
                        <a:rPr lang="en-US" sz="900" kern="1200" dirty="0">
                          <a:solidFill>
                            <a:schemeClr val="dk1"/>
                          </a:solidFill>
                          <a:latin typeface="Calibri" panose="020F0502020204030204" pitchFamily="34" charset="0"/>
                          <a:ea typeface="+mn-ea"/>
                          <a:cs typeface="+mn-cs"/>
                        </a:rPr>
                        <a:t>Install Driver’s fatigue management system for all vehicles in operation to comply with SP2000.V5 and review HEMP of Road safety including fatigue management requirement </a:t>
                      </a:r>
                      <a:endParaRPr lang="en-GB" sz="900" dirty="0">
                        <a:solidFill>
                          <a:schemeClr val="tx1"/>
                        </a:solidFill>
                        <a:latin typeface="+mn-lt"/>
                      </a:endParaRPr>
                    </a:p>
                  </a:txBody>
                  <a:tcPr/>
                </a:tc>
                <a:tc>
                  <a:txBody>
                    <a:bodyPr/>
                    <a:lstStyle>
                      <a:lvl1pPr marL="0" algn="l" defTabSz="914400" rtl="0" eaLnBrk="1" latinLnBrk="0" hangingPunct="1">
                        <a:defRPr sz="1800" kern="1200">
                          <a:solidFill>
                            <a:schemeClr val="dk1"/>
                          </a:solidFill>
                          <a:latin typeface="Times New Roman"/>
                        </a:defRPr>
                      </a:lvl1pPr>
                      <a:lvl2pPr marL="457200" algn="l" defTabSz="914400" rtl="0" eaLnBrk="1" latinLnBrk="0" hangingPunct="1">
                        <a:defRPr sz="1800" kern="1200">
                          <a:solidFill>
                            <a:schemeClr val="dk1"/>
                          </a:solidFill>
                          <a:latin typeface="Times New Roman"/>
                        </a:defRPr>
                      </a:lvl2pPr>
                      <a:lvl3pPr marL="914400" algn="l" defTabSz="914400" rtl="0" eaLnBrk="1" latinLnBrk="0" hangingPunct="1">
                        <a:defRPr sz="1800" kern="1200">
                          <a:solidFill>
                            <a:schemeClr val="dk1"/>
                          </a:solidFill>
                          <a:latin typeface="Times New Roman"/>
                        </a:defRPr>
                      </a:lvl3pPr>
                      <a:lvl4pPr marL="1371600" algn="l" defTabSz="914400" rtl="0" eaLnBrk="1" latinLnBrk="0" hangingPunct="1">
                        <a:defRPr sz="1800" kern="1200">
                          <a:solidFill>
                            <a:schemeClr val="dk1"/>
                          </a:solidFill>
                          <a:latin typeface="Times New Roman"/>
                        </a:defRPr>
                      </a:lvl4pPr>
                      <a:lvl5pPr marL="1828800" algn="l" defTabSz="914400" rtl="0" eaLnBrk="1" latinLnBrk="0" hangingPunct="1">
                        <a:defRPr sz="1800" kern="1200">
                          <a:solidFill>
                            <a:schemeClr val="dk1"/>
                          </a:solidFill>
                          <a:latin typeface="Times New Roman"/>
                        </a:defRPr>
                      </a:lvl5pPr>
                      <a:lvl6pPr marL="2286000" algn="l" defTabSz="914400" rtl="0" eaLnBrk="1" latinLnBrk="0" hangingPunct="1">
                        <a:defRPr sz="1800" kern="1200">
                          <a:solidFill>
                            <a:schemeClr val="dk1"/>
                          </a:solidFill>
                          <a:latin typeface="Times New Roman"/>
                        </a:defRPr>
                      </a:lvl6pPr>
                      <a:lvl7pPr marL="2743200" algn="l" defTabSz="914400" rtl="0" eaLnBrk="1" latinLnBrk="0" hangingPunct="1">
                        <a:defRPr sz="1800" kern="1200">
                          <a:solidFill>
                            <a:schemeClr val="dk1"/>
                          </a:solidFill>
                          <a:latin typeface="Times New Roman"/>
                        </a:defRPr>
                      </a:lvl7pPr>
                      <a:lvl8pPr marL="3200400" algn="l" defTabSz="914400" rtl="0" eaLnBrk="1" latinLnBrk="0" hangingPunct="1">
                        <a:defRPr sz="1800" kern="1200">
                          <a:solidFill>
                            <a:schemeClr val="dk1"/>
                          </a:solidFill>
                          <a:latin typeface="Times New Roman"/>
                        </a:defRPr>
                      </a:lvl8pPr>
                      <a:lvl9pPr marL="3657600" algn="l" defTabSz="914400" rtl="0" eaLnBrk="1" latinLnBrk="0" hangingPunct="1">
                        <a:defRPr sz="1800" kern="1200">
                          <a:solidFill>
                            <a:schemeClr val="dk1"/>
                          </a:solidFill>
                          <a:latin typeface="Times New Roman"/>
                        </a:defRPr>
                      </a:lvl9pPr>
                    </a:lstStyle>
                    <a:p>
                      <a:pPr marL="0" marR="0" algn="just">
                        <a:lnSpc>
                          <a:spcPct val="125000"/>
                        </a:lnSpc>
                        <a:spcBef>
                          <a:spcPts val="0"/>
                        </a:spcBef>
                        <a:spcAft>
                          <a:spcPts val="0"/>
                        </a:spcAft>
                      </a:pPr>
                      <a:r>
                        <a:rPr lang="en-US" sz="900" b="0" dirty="0">
                          <a:effectLst/>
                          <a:latin typeface="Calibri" panose="020F0502020204030204" pitchFamily="34" charset="0"/>
                          <a:ea typeface="Times New Roman"/>
                          <a:cs typeface="Times New Roman"/>
                        </a:rPr>
                        <a:t>31/12/2024</a:t>
                      </a:r>
                    </a:p>
                  </a:txBody>
                  <a:tcPr marL="53932" marR="53932" marT="42438" marB="42438"/>
                </a:tc>
                <a:tc>
                  <a:txBody>
                    <a:bodyPr/>
                    <a:lstStyle>
                      <a:lvl1pPr marL="0" algn="l" defTabSz="914400" rtl="0" eaLnBrk="1" latinLnBrk="0" hangingPunct="1">
                        <a:defRPr sz="1800" kern="1200">
                          <a:solidFill>
                            <a:schemeClr val="dk1"/>
                          </a:solidFill>
                          <a:latin typeface="Times New Roman"/>
                        </a:defRPr>
                      </a:lvl1pPr>
                      <a:lvl2pPr marL="457200" algn="l" defTabSz="914400" rtl="0" eaLnBrk="1" latinLnBrk="0" hangingPunct="1">
                        <a:defRPr sz="1800" kern="1200">
                          <a:solidFill>
                            <a:schemeClr val="dk1"/>
                          </a:solidFill>
                          <a:latin typeface="Times New Roman"/>
                        </a:defRPr>
                      </a:lvl2pPr>
                      <a:lvl3pPr marL="914400" algn="l" defTabSz="914400" rtl="0" eaLnBrk="1" latinLnBrk="0" hangingPunct="1">
                        <a:defRPr sz="1800" kern="1200">
                          <a:solidFill>
                            <a:schemeClr val="dk1"/>
                          </a:solidFill>
                          <a:latin typeface="Times New Roman"/>
                        </a:defRPr>
                      </a:lvl3pPr>
                      <a:lvl4pPr marL="1371600" algn="l" defTabSz="914400" rtl="0" eaLnBrk="1" latinLnBrk="0" hangingPunct="1">
                        <a:defRPr sz="1800" kern="1200">
                          <a:solidFill>
                            <a:schemeClr val="dk1"/>
                          </a:solidFill>
                          <a:latin typeface="Times New Roman"/>
                        </a:defRPr>
                      </a:lvl4pPr>
                      <a:lvl5pPr marL="1828800" algn="l" defTabSz="914400" rtl="0" eaLnBrk="1" latinLnBrk="0" hangingPunct="1">
                        <a:defRPr sz="1800" kern="1200">
                          <a:solidFill>
                            <a:schemeClr val="dk1"/>
                          </a:solidFill>
                          <a:latin typeface="Times New Roman"/>
                        </a:defRPr>
                      </a:lvl5pPr>
                      <a:lvl6pPr marL="2286000" algn="l" defTabSz="914400" rtl="0" eaLnBrk="1" latinLnBrk="0" hangingPunct="1">
                        <a:defRPr sz="1800" kern="1200">
                          <a:solidFill>
                            <a:schemeClr val="dk1"/>
                          </a:solidFill>
                          <a:latin typeface="Times New Roman"/>
                        </a:defRPr>
                      </a:lvl6pPr>
                      <a:lvl7pPr marL="2743200" algn="l" defTabSz="914400" rtl="0" eaLnBrk="1" latinLnBrk="0" hangingPunct="1">
                        <a:defRPr sz="1800" kern="1200">
                          <a:solidFill>
                            <a:schemeClr val="dk1"/>
                          </a:solidFill>
                          <a:latin typeface="Times New Roman"/>
                        </a:defRPr>
                      </a:lvl7pPr>
                      <a:lvl8pPr marL="3200400" algn="l" defTabSz="914400" rtl="0" eaLnBrk="1" latinLnBrk="0" hangingPunct="1">
                        <a:defRPr sz="1800" kern="1200">
                          <a:solidFill>
                            <a:schemeClr val="dk1"/>
                          </a:solidFill>
                          <a:latin typeface="Times New Roman"/>
                        </a:defRPr>
                      </a:lvl8pPr>
                      <a:lvl9pPr marL="3657600" algn="l" defTabSz="914400" rtl="0" eaLnBrk="1" latinLnBrk="0" hangingPunct="1">
                        <a:defRPr sz="1800" kern="1200">
                          <a:solidFill>
                            <a:schemeClr val="dk1"/>
                          </a:solidFill>
                          <a:latin typeface="Times New Roman"/>
                        </a:defRPr>
                      </a:lvl9pPr>
                    </a:lstStyle>
                    <a:p>
                      <a:pPr marL="0" marR="0" lvl="0" indent="0" algn="just" defTabSz="914400" rtl="0" eaLnBrk="1" fontAlgn="auto" latinLnBrk="0" hangingPunct="1">
                        <a:lnSpc>
                          <a:spcPct val="125000"/>
                        </a:lnSpc>
                        <a:spcBef>
                          <a:spcPts val="0"/>
                        </a:spcBef>
                        <a:spcAft>
                          <a:spcPts val="0"/>
                        </a:spcAft>
                        <a:buClrTx/>
                        <a:buSzTx/>
                        <a:buFontTx/>
                        <a:buNone/>
                        <a:tabLst/>
                        <a:defRPr/>
                      </a:pPr>
                      <a:r>
                        <a:rPr lang="en-US" sz="900" b="0" dirty="0">
                          <a:effectLst/>
                          <a:latin typeface="Calibri" panose="020F0502020204030204" pitchFamily="34" charset="0"/>
                          <a:ea typeface="Times New Roman"/>
                          <a:cs typeface="Times New Roman"/>
                        </a:rPr>
                        <a:t>Halliburton &amp;Third party</a:t>
                      </a:r>
                    </a:p>
                  </a:txBody>
                  <a:tcPr marL="53932" marR="53932" marT="42438" marB="42438"/>
                </a:tc>
                <a:tc>
                  <a:txBody>
                    <a:bodyPr/>
                    <a:lstStyle>
                      <a:lvl1pPr marL="0" algn="l" defTabSz="914400" rtl="0" eaLnBrk="1" latinLnBrk="0" hangingPunct="1">
                        <a:defRPr sz="1800" kern="1200">
                          <a:solidFill>
                            <a:schemeClr val="dk1"/>
                          </a:solidFill>
                          <a:latin typeface="Times New Roman"/>
                        </a:defRPr>
                      </a:lvl1pPr>
                      <a:lvl2pPr marL="457200" algn="l" defTabSz="914400" rtl="0" eaLnBrk="1" latinLnBrk="0" hangingPunct="1">
                        <a:defRPr sz="1800" kern="1200">
                          <a:solidFill>
                            <a:schemeClr val="dk1"/>
                          </a:solidFill>
                          <a:latin typeface="Times New Roman"/>
                        </a:defRPr>
                      </a:lvl2pPr>
                      <a:lvl3pPr marL="914400" algn="l" defTabSz="914400" rtl="0" eaLnBrk="1" latinLnBrk="0" hangingPunct="1">
                        <a:defRPr sz="1800" kern="1200">
                          <a:solidFill>
                            <a:schemeClr val="dk1"/>
                          </a:solidFill>
                          <a:latin typeface="Times New Roman"/>
                        </a:defRPr>
                      </a:lvl3pPr>
                      <a:lvl4pPr marL="1371600" algn="l" defTabSz="914400" rtl="0" eaLnBrk="1" latinLnBrk="0" hangingPunct="1">
                        <a:defRPr sz="1800" kern="1200">
                          <a:solidFill>
                            <a:schemeClr val="dk1"/>
                          </a:solidFill>
                          <a:latin typeface="Times New Roman"/>
                        </a:defRPr>
                      </a:lvl4pPr>
                      <a:lvl5pPr marL="1828800" algn="l" defTabSz="914400" rtl="0" eaLnBrk="1" latinLnBrk="0" hangingPunct="1">
                        <a:defRPr sz="1800" kern="1200">
                          <a:solidFill>
                            <a:schemeClr val="dk1"/>
                          </a:solidFill>
                          <a:latin typeface="Times New Roman"/>
                        </a:defRPr>
                      </a:lvl5pPr>
                      <a:lvl6pPr marL="2286000" algn="l" defTabSz="914400" rtl="0" eaLnBrk="1" latinLnBrk="0" hangingPunct="1">
                        <a:defRPr sz="1800" kern="1200">
                          <a:solidFill>
                            <a:schemeClr val="dk1"/>
                          </a:solidFill>
                          <a:latin typeface="Times New Roman"/>
                        </a:defRPr>
                      </a:lvl6pPr>
                      <a:lvl7pPr marL="2743200" algn="l" defTabSz="914400" rtl="0" eaLnBrk="1" latinLnBrk="0" hangingPunct="1">
                        <a:defRPr sz="1800" kern="1200">
                          <a:solidFill>
                            <a:schemeClr val="dk1"/>
                          </a:solidFill>
                          <a:latin typeface="Times New Roman"/>
                        </a:defRPr>
                      </a:lvl7pPr>
                      <a:lvl8pPr marL="3200400" algn="l" defTabSz="914400" rtl="0" eaLnBrk="1" latinLnBrk="0" hangingPunct="1">
                        <a:defRPr sz="1800" kern="1200">
                          <a:solidFill>
                            <a:schemeClr val="dk1"/>
                          </a:solidFill>
                          <a:latin typeface="Times New Roman"/>
                        </a:defRPr>
                      </a:lvl8pPr>
                      <a:lvl9pPr marL="3657600" algn="l" defTabSz="914400" rtl="0" eaLnBrk="1" latinLnBrk="0" hangingPunct="1">
                        <a:defRPr sz="1800" kern="1200">
                          <a:solidFill>
                            <a:schemeClr val="dk1"/>
                          </a:solidFill>
                          <a:latin typeface="Times New Roman"/>
                        </a:defRPr>
                      </a:lvl9pPr>
                    </a:lstStyle>
                    <a:p>
                      <a:pPr marL="0" marR="0" algn="just">
                        <a:lnSpc>
                          <a:spcPct val="125000"/>
                        </a:lnSpc>
                        <a:spcBef>
                          <a:spcPts val="0"/>
                        </a:spcBef>
                        <a:spcAft>
                          <a:spcPts val="0"/>
                        </a:spcAft>
                      </a:pPr>
                      <a:r>
                        <a:rPr lang="en-US" sz="900" b="0" dirty="0">
                          <a:effectLst/>
                          <a:latin typeface="Calibri" panose="020F0502020204030204" pitchFamily="34" charset="0"/>
                          <a:ea typeface="Times New Roman"/>
                          <a:cs typeface="Times New Roman"/>
                        </a:rPr>
                        <a:t>UIK</a:t>
                      </a:r>
                    </a:p>
                  </a:txBody>
                  <a:tcPr marL="53932" marR="53932" marT="42438" marB="42438"/>
                </a:tc>
                <a:tc>
                  <a:txBody>
                    <a:bodyPr/>
                    <a:lstStyle>
                      <a:lvl1pPr marL="0" algn="l" defTabSz="914400" rtl="0" eaLnBrk="1" latinLnBrk="0" hangingPunct="1">
                        <a:defRPr sz="1800" kern="1200">
                          <a:solidFill>
                            <a:schemeClr val="dk1"/>
                          </a:solidFill>
                          <a:latin typeface="Times New Roman"/>
                        </a:defRPr>
                      </a:lvl1pPr>
                      <a:lvl2pPr marL="457200" algn="l" defTabSz="914400" rtl="0" eaLnBrk="1" latinLnBrk="0" hangingPunct="1">
                        <a:defRPr sz="1800" kern="1200">
                          <a:solidFill>
                            <a:schemeClr val="dk1"/>
                          </a:solidFill>
                          <a:latin typeface="Times New Roman"/>
                        </a:defRPr>
                      </a:lvl2pPr>
                      <a:lvl3pPr marL="914400" algn="l" defTabSz="914400" rtl="0" eaLnBrk="1" latinLnBrk="0" hangingPunct="1">
                        <a:defRPr sz="1800" kern="1200">
                          <a:solidFill>
                            <a:schemeClr val="dk1"/>
                          </a:solidFill>
                          <a:latin typeface="Times New Roman"/>
                        </a:defRPr>
                      </a:lvl3pPr>
                      <a:lvl4pPr marL="1371600" algn="l" defTabSz="914400" rtl="0" eaLnBrk="1" latinLnBrk="0" hangingPunct="1">
                        <a:defRPr sz="1800" kern="1200">
                          <a:solidFill>
                            <a:schemeClr val="dk1"/>
                          </a:solidFill>
                          <a:latin typeface="Times New Roman"/>
                        </a:defRPr>
                      </a:lvl4pPr>
                      <a:lvl5pPr marL="1828800" algn="l" defTabSz="914400" rtl="0" eaLnBrk="1" latinLnBrk="0" hangingPunct="1">
                        <a:defRPr sz="1800" kern="1200">
                          <a:solidFill>
                            <a:schemeClr val="dk1"/>
                          </a:solidFill>
                          <a:latin typeface="Times New Roman"/>
                        </a:defRPr>
                      </a:lvl5pPr>
                      <a:lvl6pPr marL="2286000" algn="l" defTabSz="914400" rtl="0" eaLnBrk="1" latinLnBrk="0" hangingPunct="1">
                        <a:defRPr sz="1800" kern="1200">
                          <a:solidFill>
                            <a:schemeClr val="dk1"/>
                          </a:solidFill>
                          <a:latin typeface="Times New Roman"/>
                        </a:defRPr>
                      </a:lvl6pPr>
                      <a:lvl7pPr marL="2743200" algn="l" defTabSz="914400" rtl="0" eaLnBrk="1" latinLnBrk="0" hangingPunct="1">
                        <a:defRPr sz="1800" kern="1200">
                          <a:solidFill>
                            <a:schemeClr val="dk1"/>
                          </a:solidFill>
                          <a:latin typeface="Times New Roman"/>
                        </a:defRPr>
                      </a:lvl7pPr>
                      <a:lvl8pPr marL="3200400" algn="l" defTabSz="914400" rtl="0" eaLnBrk="1" latinLnBrk="0" hangingPunct="1">
                        <a:defRPr sz="1800" kern="1200">
                          <a:solidFill>
                            <a:schemeClr val="dk1"/>
                          </a:solidFill>
                          <a:latin typeface="Times New Roman"/>
                        </a:defRPr>
                      </a:lvl8pPr>
                      <a:lvl9pPr marL="3657600" algn="l" defTabSz="914400" rtl="0" eaLnBrk="1" latinLnBrk="0" hangingPunct="1">
                        <a:defRPr sz="1800" kern="1200">
                          <a:solidFill>
                            <a:schemeClr val="dk1"/>
                          </a:solidFill>
                          <a:latin typeface="Times New Roman"/>
                        </a:defRPr>
                      </a:lvl9pPr>
                    </a:lstStyle>
                    <a:p>
                      <a:pPr marL="0" marR="0" algn="just">
                        <a:lnSpc>
                          <a:spcPct val="125000"/>
                        </a:lnSpc>
                        <a:spcBef>
                          <a:spcPts val="0"/>
                        </a:spcBef>
                        <a:spcAft>
                          <a:spcPts val="0"/>
                        </a:spcAft>
                      </a:pPr>
                      <a:endParaRPr lang="en-US" sz="900" b="0" dirty="0">
                        <a:effectLst/>
                        <a:latin typeface="Calibri" panose="020F0502020204030204" pitchFamily="34" charset="0"/>
                        <a:ea typeface="Times New Roman"/>
                        <a:cs typeface="Times New Roman"/>
                      </a:endParaRPr>
                    </a:p>
                  </a:txBody>
                  <a:tcPr marL="53932" marR="53932" marT="42438" marB="42438"/>
                </a:tc>
                <a:tc>
                  <a:txBody>
                    <a:bodyPr/>
                    <a:lstStyle>
                      <a:lvl1pPr marL="0" algn="l" defTabSz="914400" rtl="0" eaLnBrk="1" latinLnBrk="0" hangingPunct="1">
                        <a:defRPr sz="1800" kern="1200">
                          <a:solidFill>
                            <a:schemeClr val="dk1"/>
                          </a:solidFill>
                          <a:latin typeface="Times New Roman"/>
                        </a:defRPr>
                      </a:lvl1pPr>
                      <a:lvl2pPr marL="457200" algn="l" defTabSz="914400" rtl="0" eaLnBrk="1" latinLnBrk="0" hangingPunct="1">
                        <a:defRPr sz="1800" kern="1200">
                          <a:solidFill>
                            <a:schemeClr val="dk1"/>
                          </a:solidFill>
                          <a:latin typeface="Times New Roman"/>
                        </a:defRPr>
                      </a:lvl2pPr>
                      <a:lvl3pPr marL="914400" algn="l" defTabSz="914400" rtl="0" eaLnBrk="1" latinLnBrk="0" hangingPunct="1">
                        <a:defRPr sz="1800" kern="1200">
                          <a:solidFill>
                            <a:schemeClr val="dk1"/>
                          </a:solidFill>
                          <a:latin typeface="Times New Roman"/>
                        </a:defRPr>
                      </a:lvl3pPr>
                      <a:lvl4pPr marL="1371600" algn="l" defTabSz="914400" rtl="0" eaLnBrk="1" latinLnBrk="0" hangingPunct="1">
                        <a:defRPr sz="1800" kern="1200">
                          <a:solidFill>
                            <a:schemeClr val="dk1"/>
                          </a:solidFill>
                          <a:latin typeface="Times New Roman"/>
                        </a:defRPr>
                      </a:lvl4pPr>
                      <a:lvl5pPr marL="1828800" algn="l" defTabSz="914400" rtl="0" eaLnBrk="1" latinLnBrk="0" hangingPunct="1">
                        <a:defRPr sz="1800" kern="1200">
                          <a:solidFill>
                            <a:schemeClr val="dk1"/>
                          </a:solidFill>
                          <a:latin typeface="Times New Roman"/>
                        </a:defRPr>
                      </a:lvl5pPr>
                      <a:lvl6pPr marL="2286000" algn="l" defTabSz="914400" rtl="0" eaLnBrk="1" latinLnBrk="0" hangingPunct="1">
                        <a:defRPr sz="1800" kern="1200">
                          <a:solidFill>
                            <a:schemeClr val="dk1"/>
                          </a:solidFill>
                          <a:latin typeface="Times New Roman"/>
                        </a:defRPr>
                      </a:lvl6pPr>
                      <a:lvl7pPr marL="2743200" algn="l" defTabSz="914400" rtl="0" eaLnBrk="1" latinLnBrk="0" hangingPunct="1">
                        <a:defRPr sz="1800" kern="1200">
                          <a:solidFill>
                            <a:schemeClr val="dk1"/>
                          </a:solidFill>
                          <a:latin typeface="Times New Roman"/>
                        </a:defRPr>
                      </a:lvl7pPr>
                      <a:lvl8pPr marL="3200400" algn="l" defTabSz="914400" rtl="0" eaLnBrk="1" latinLnBrk="0" hangingPunct="1">
                        <a:defRPr sz="1800" kern="1200">
                          <a:solidFill>
                            <a:schemeClr val="dk1"/>
                          </a:solidFill>
                          <a:latin typeface="Times New Roman"/>
                        </a:defRPr>
                      </a:lvl8pPr>
                      <a:lvl9pPr marL="3657600" algn="l" defTabSz="914400" rtl="0" eaLnBrk="1" latinLnBrk="0" hangingPunct="1">
                        <a:defRPr sz="1800" kern="1200">
                          <a:solidFill>
                            <a:schemeClr val="dk1"/>
                          </a:solidFill>
                          <a:latin typeface="Times New Roman"/>
                        </a:defRPr>
                      </a:lvl9pPr>
                    </a:lstStyle>
                    <a:p>
                      <a:pPr marL="0" marR="0" algn="just">
                        <a:lnSpc>
                          <a:spcPct val="125000"/>
                        </a:lnSpc>
                        <a:spcBef>
                          <a:spcPts val="0"/>
                        </a:spcBef>
                        <a:spcAft>
                          <a:spcPts val="0"/>
                        </a:spcAft>
                      </a:pPr>
                      <a:endParaRPr lang="en-US" sz="900" b="0" dirty="0">
                        <a:effectLst/>
                        <a:latin typeface="Calibri" panose="020F0502020204030204" pitchFamily="34" charset="0"/>
                        <a:ea typeface="Times New Roman"/>
                        <a:cs typeface="Times New Roman"/>
                      </a:endParaRPr>
                    </a:p>
                  </a:txBody>
                  <a:tcPr marL="53932" marR="53932" marT="42438" marB="42438"/>
                </a:tc>
                <a:tc>
                  <a:txBody>
                    <a:bodyPr/>
                    <a:lstStyle>
                      <a:lvl1pPr marL="0" algn="l" defTabSz="914400" rtl="0" eaLnBrk="1" latinLnBrk="0" hangingPunct="1">
                        <a:defRPr sz="1800" kern="1200">
                          <a:solidFill>
                            <a:schemeClr val="dk1"/>
                          </a:solidFill>
                          <a:latin typeface="Times New Roman"/>
                        </a:defRPr>
                      </a:lvl1pPr>
                      <a:lvl2pPr marL="457200" algn="l" defTabSz="914400" rtl="0" eaLnBrk="1" latinLnBrk="0" hangingPunct="1">
                        <a:defRPr sz="1800" kern="1200">
                          <a:solidFill>
                            <a:schemeClr val="dk1"/>
                          </a:solidFill>
                          <a:latin typeface="Times New Roman"/>
                        </a:defRPr>
                      </a:lvl2pPr>
                      <a:lvl3pPr marL="914400" algn="l" defTabSz="914400" rtl="0" eaLnBrk="1" latinLnBrk="0" hangingPunct="1">
                        <a:defRPr sz="1800" kern="1200">
                          <a:solidFill>
                            <a:schemeClr val="dk1"/>
                          </a:solidFill>
                          <a:latin typeface="Times New Roman"/>
                        </a:defRPr>
                      </a:lvl3pPr>
                      <a:lvl4pPr marL="1371600" algn="l" defTabSz="914400" rtl="0" eaLnBrk="1" latinLnBrk="0" hangingPunct="1">
                        <a:defRPr sz="1800" kern="1200">
                          <a:solidFill>
                            <a:schemeClr val="dk1"/>
                          </a:solidFill>
                          <a:latin typeface="Times New Roman"/>
                        </a:defRPr>
                      </a:lvl4pPr>
                      <a:lvl5pPr marL="1828800" algn="l" defTabSz="914400" rtl="0" eaLnBrk="1" latinLnBrk="0" hangingPunct="1">
                        <a:defRPr sz="1800" kern="1200">
                          <a:solidFill>
                            <a:schemeClr val="dk1"/>
                          </a:solidFill>
                          <a:latin typeface="Times New Roman"/>
                        </a:defRPr>
                      </a:lvl5pPr>
                      <a:lvl6pPr marL="2286000" algn="l" defTabSz="914400" rtl="0" eaLnBrk="1" latinLnBrk="0" hangingPunct="1">
                        <a:defRPr sz="1800" kern="1200">
                          <a:solidFill>
                            <a:schemeClr val="dk1"/>
                          </a:solidFill>
                          <a:latin typeface="Times New Roman"/>
                        </a:defRPr>
                      </a:lvl6pPr>
                      <a:lvl7pPr marL="2743200" algn="l" defTabSz="914400" rtl="0" eaLnBrk="1" latinLnBrk="0" hangingPunct="1">
                        <a:defRPr sz="1800" kern="1200">
                          <a:solidFill>
                            <a:schemeClr val="dk1"/>
                          </a:solidFill>
                          <a:latin typeface="Times New Roman"/>
                        </a:defRPr>
                      </a:lvl7pPr>
                      <a:lvl8pPr marL="3200400" algn="l" defTabSz="914400" rtl="0" eaLnBrk="1" latinLnBrk="0" hangingPunct="1">
                        <a:defRPr sz="1800" kern="1200">
                          <a:solidFill>
                            <a:schemeClr val="dk1"/>
                          </a:solidFill>
                          <a:latin typeface="Times New Roman"/>
                        </a:defRPr>
                      </a:lvl8pPr>
                      <a:lvl9pPr marL="3657600" algn="l" defTabSz="914400" rtl="0" eaLnBrk="1" latinLnBrk="0" hangingPunct="1">
                        <a:defRPr sz="1800" kern="1200">
                          <a:solidFill>
                            <a:schemeClr val="dk1"/>
                          </a:solidFill>
                          <a:latin typeface="Times New Roman"/>
                        </a:defRPr>
                      </a:lvl9pPr>
                    </a:lstStyle>
                    <a:p>
                      <a:pPr marL="0" marR="0" algn="just">
                        <a:lnSpc>
                          <a:spcPct val="125000"/>
                        </a:lnSpc>
                        <a:spcBef>
                          <a:spcPts val="0"/>
                        </a:spcBef>
                        <a:spcAft>
                          <a:spcPts val="0"/>
                        </a:spcAft>
                      </a:pPr>
                      <a:endParaRPr lang="en-US" sz="900" b="0" dirty="0">
                        <a:effectLst/>
                        <a:latin typeface="Calibri" panose="020F0502020204030204" pitchFamily="34" charset="0"/>
                        <a:ea typeface="Times New Roman"/>
                        <a:cs typeface="Times New Roman"/>
                      </a:endParaRPr>
                    </a:p>
                  </a:txBody>
                  <a:tcPr marL="53932" marR="53932" marT="42438" marB="42438"/>
                </a:tc>
                <a:tc>
                  <a:txBody>
                    <a:bodyPr/>
                    <a:lstStyle>
                      <a:lvl1pPr marL="0" algn="l" defTabSz="914400" rtl="0" eaLnBrk="1" latinLnBrk="0" hangingPunct="1">
                        <a:defRPr sz="1800" kern="1200">
                          <a:solidFill>
                            <a:schemeClr val="dk1"/>
                          </a:solidFill>
                          <a:latin typeface="Times New Roman"/>
                        </a:defRPr>
                      </a:lvl1pPr>
                      <a:lvl2pPr marL="457200" algn="l" defTabSz="914400" rtl="0" eaLnBrk="1" latinLnBrk="0" hangingPunct="1">
                        <a:defRPr sz="1800" kern="1200">
                          <a:solidFill>
                            <a:schemeClr val="dk1"/>
                          </a:solidFill>
                          <a:latin typeface="Times New Roman"/>
                        </a:defRPr>
                      </a:lvl2pPr>
                      <a:lvl3pPr marL="914400" algn="l" defTabSz="914400" rtl="0" eaLnBrk="1" latinLnBrk="0" hangingPunct="1">
                        <a:defRPr sz="1800" kern="1200">
                          <a:solidFill>
                            <a:schemeClr val="dk1"/>
                          </a:solidFill>
                          <a:latin typeface="Times New Roman"/>
                        </a:defRPr>
                      </a:lvl3pPr>
                      <a:lvl4pPr marL="1371600" algn="l" defTabSz="914400" rtl="0" eaLnBrk="1" latinLnBrk="0" hangingPunct="1">
                        <a:defRPr sz="1800" kern="1200">
                          <a:solidFill>
                            <a:schemeClr val="dk1"/>
                          </a:solidFill>
                          <a:latin typeface="Times New Roman"/>
                        </a:defRPr>
                      </a:lvl4pPr>
                      <a:lvl5pPr marL="1828800" algn="l" defTabSz="914400" rtl="0" eaLnBrk="1" latinLnBrk="0" hangingPunct="1">
                        <a:defRPr sz="1800" kern="1200">
                          <a:solidFill>
                            <a:schemeClr val="dk1"/>
                          </a:solidFill>
                          <a:latin typeface="Times New Roman"/>
                        </a:defRPr>
                      </a:lvl5pPr>
                      <a:lvl6pPr marL="2286000" algn="l" defTabSz="914400" rtl="0" eaLnBrk="1" latinLnBrk="0" hangingPunct="1">
                        <a:defRPr sz="1800" kern="1200">
                          <a:solidFill>
                            <a:schemeClr val="dk1"/>
                          </a:solidFill>
                          <a:latin typeface="Times New Roman"/>
                        </a:defRPr>
                      </a:lvl6pPr>
                      <a:lvl7pPr marL="2743200" algn="l" defTabSz="914400" rtl="0" eaLnBrk="1" latinLnBrk="0" hangingPunct="1">
                        <a:defRPr sz="1800" kern="1200">
                          <a:solidFill>
                            <a:schemeClr val="dk1"/>
                          </a:solidFill>
                          <a:latin typeface="Times New Roman"/>
                        </a:defRPr>
                      </a:lvl7pPr>
                      <a:lvl8pPr marL="3200400" algn="l" defTabSz="914400" rtl="0" eaLnBrk="1" latinLnBrk="0" hangingPunct="1">
                        <a:defRPr sz="1800" kern="1200">
                          <a:solidFill>
                            <a:schemeClr val="dk1"/>
                          </a:solidFill>
                          <a:latin typeface="Times New Roman"/>
                        </a:defRPr>
                      </a:lvl8pPr>
                      <a:lvl9pPr marL="3657600" algn="l" defTabSz="914400" rtl="0" eaLnBrk="1" latinLnBrk="0" hangingPunct="1">
                        <a:defRPr sz="1800" kern="1200">
                          <a:solidFill>
                            <a:schemeClr val="dk1"/>
                          </a:solidFill>
                          <a:latin typeface="Times New Roman"/>
                        </a:defRPr>
                      </a:lvl9pPr>
                    </a:lstStyle>
                    <a:p>
                      <a:pPr marL="0" marR="0" algn="just">
                        <a:lnSpc>
                          <a:spcPct val="125000"/>
                        </a:lnSpc>
                        <a:spcBef>
                          <a:spcPts val="0"/>
                        </a:spcBef>
                        <a:spcAft>
                          <a:spcPts val="0"/>
                        </a:spcAft>
                      </a:pPr>
                      <a:endParaRPr lang="en-US" sz="900" b="0">
                        <a:effectLst/>
                        <a:latin typeface="Calibri" panose="020F0502020204030204" pitchFamily="34" charset="0"/>
                        <a:ea typeface="Times New Roman"/>
                        <a:cs typeface="Times New Roman"/>
                      </a:endParaRPr>
                    </a:p>
                  </a:txBody>
                  <a:tcPr marL="53932" marR="53932" marT="42438" marB="42438"/>
                </a:tc>
                <a:extLst>
                  <a:ext uri="{0D108BD9-81ED-4DB2-BD59-A6C34878D82A}">
                    <a16:rowId xmlns:a16="http://schemas.microsoft.com/office/drawing/2014/main" val="10001"/>
                  </a:ext>
                </a:extLst>
              </a:tr>
              <a:tr h="164358">
                <a:tc>
                  <a:txBody>
                    <a:bodyPr/>
                    <a:lstStyle>
                      <a:lvl1pPr marL="0" algn="l" defTabSz="914400" rtl="0" eaLnBrk="1" latinLnBrk="0" hangingPunct="1">
                        <a:defRPr sz="1800" b="1" kern="1200">
                          <a:solidFill>
                            <a:schemeClr val="lt1"/>
                          </a:solidFill>
                          <a:latin typeface="Times New Roman"/>
                        </a:defRPr>
                      </a:lvl1pPr>
                      <a:lvl2pPr marL="457200" algn="l" defTabSz="914400" rtl="0" eaLnBrk="1" latinLnBrk="0" hangingPunct="1">
                        <a:defRPr sz="1800" b="1" kern="1200">
                          <a:solidFill>
                            <a:schemeClr val="lt1"/>
                          </a:solidFill>
                          <a:latin typeface="Times New Roman"/>
                        </a:defRPr>
                      </a:lvl2pPr>
                      <a:lvl3pPr marL="914400" algn="l" defTabSz="914400" rtl="0" eaLnBrk="1" latinLnBrk="0" hangingPunct="1">
                        <a:defRPr sz="1800" b="1" kern="1200">
                          <a:solidFill>
                            <a:schemeClr val="lt1"/>
                          </a:solidFill>
                          <a:latin typeface="Times New Roman"/>
                        </a:defRPr>
                      </a:lvl3pPr>
                      <a:lvl4pPr marL="1371600" algn="l" defTabSz="914400" rtl="0" eaLnBrk="1" latinLnBrk="0" hangingPunct="1">
                        <a:defRPr sz="1800" b="1" kern="1200">
                          <a:solidFill>
                            <a:schemeClr val="lt1"/>
                          </a:solidFill>
                          <a:latin typeface="Times New Roman"/>
                        </a:defRPr>
                      </a:lvl4pPr>
                      <a:lvl5pPr marL="1828800" algn="l" defTabSz="914400" rtl="0" eaLnBrk="1" latinLnBrk="0" hangingPunct="1">
                        <a:defRPr sz="1800" b="1" kern="1200">
                          <a:solidFill>
                            <a:schemeClr val="lt1"/>
                          </a:solidFill>
                          <a:latin typeface="Times New Roman"/>
                        </a:defRPr>
                      </a:lvl5pPr>
                      <a:lvl6pPr marL="2286000" algn="l" defTabSz="914400" rtl="0" eaLnBrk="1" latinLnBrk="0" hangingPunct="1">
                        <a:defRPr sz="1800" b="1" kern="1200">
                          <a:solidFill>
                            <a:schemeClr val="lt1"/>
                          </a:solidFill>
                          <a:latin typeface="Times New Roman"/>
                        </a:defRPr>
                      </a:lvl6pPr>
                      <a:lvl7pPr marL="2743200" algn="l" defTabSz="914400" rtl="0" eaLnBrk="1" latinLnBrk="0" hangingPunct="1">
                        <a:defRPr sz="1800" b="1" kern="1200">
                          <a:solidFill>
                            <a:schemeClr val="lt1"/>
                          </a:solidFill>
                          <a:latin typeface="Times New Roman"/>
                        </a:defRPr>
                      </a:lvl7pPr>
                      <a:lvl8pPr marL="3200400" algn="l" defTabSz="914400" rtl="0" eaLnBrk="1" latinLnBrk="0" hangingPunct="1">
                        <a:defRPr sz="1800" b="1" kern="1200">
                          <a:solidFill>
                            <a:schemeClr val="lt1"/>
                          </a:solidFill>
                          <a:latin typeface="Times New Roman"/>
                        </a:defRPr>
                      </a:lvl8pPr>
                      <a:lvl9pPr marL="3657600" algn="l" defTabSz="914400" rtl="0" eaLnBrk="1" latinLnBrk="0" hangingPunct="1">
                        <a:defRPr sz="1800" b="1" kern="1200">
                          <a:solidFill>
                            <a:schemeClr val="lt1"/>
                          </a:solidFill>
                          <a:latin typeface="Times New Roman"/>
                        </a:defRPr>
                      </a:lvl9pPr>
                    </a:lstStyle>
                    <a:p>
                      <a:pPr marL="0" marR="0" algn="ctr">
                        <a:lnSpc>
                          <a:spcPct val="125000"/>
                        </a:lnSpc>
                        <a:spcBef>
                          <a:spcPts val="0"/>
                        </a:spcBef>
                        <a:spcAft>
                          <a:spcPts val="0"/>
                        </a:spcAft>
                      </a:pPr>
                      <a:r>
                        <a:rPr lang="en-US" sz="900" b="1" kern="1200" dirty="0">
                          <a:solidFill>
                            <a:schemeClr val="bg1"/>
                          </a:solidFill>
                          <a:effectLst/>
                          <a:latin typeface="+mn-lt"/>
                          <a:ea typeface="+mn-ea"/>
                          <a:cs typeface="+mn-cs"/>
                        </a:rPr>
                        <a:t>2</a:t>
                      </a:r>
                    </a:p>
                  </a:txBody>
                  <a:tcPr marL="53932" marR="53932" marT="42438" marB="42438"/>
                </a:tc>
                <a:tc>
                  <a:txBody>
                    <a:bodyPr/>
                    <a:lstStyle>
                      <a:lvl1pPr marL="0" algn="l" defTabSz="914400" rtl="0" eaLnBrk="1" latinLnBrk="0" hangingPunct="1">
                        <a:defRPr sz="1800" kern="1200">
                          <a:solidFill>
                            <a:schemeClr val="dk1"/>
                          </a:solidFill>
                          <a:latin typeface="Times New Roman"/>
                        </a:defRPr>
                      </a:lvl1pPr>
                      <a:lvl2pPr marL="457200" algn="l" defTabSz="914400" rtl="0" eaLnBrk="1" latinLnBrk="0" hangingPunct="1">
                        <a:defRPr sz="1800" kern="1200">
                          <a:solidFill>
                            <a:schemeClr val="dk1"/>
                          </a:solidFill>
                          <a:latin typeface="Times New Roman"/>
                        </a:defRPr>
                      </a:lvl2pPr>
                      <a:lvl3pPr marL="914400" algn="l" defTabSz="914400" rtl="0" eaLnBrk="1" latinLnBrk="0" hangingPunct="1">
                        <a:defRPr sz="1800" kern="1200">
                          <a:solidFill>
                            <a:schemeClr val="dk1"/>
                          </a:solidFill>
                          <a:latin typeface="Times New Roman"/>
                        </a:defRPr>
                      </a:lvl3pPr>
                      <a:lvl4pPr marL="1371600" algn="l" defTabSz="914400" rtl="0" eaLnBrk="1" latinLnBrk="0" hangingPunct="1">
                        <a:defRPr sz="1800" kern="1200">
                          <a:solidFill>
                            <a:schemeClr val="dk1"/>
                          </a:solidFill>
                          <a:latin typeface="Times New Roman"/>
                        </a:defRPr>
                      </a:lvl4pPr>
                      <a:lvl5pPr marL="1828800" algn="l" defTabSz="914400" rtl="0" eaLnBrk="1" latinLnBrk="0" hangingPunct="1">
                        <a:defRPr sz="1800" kern="1200">
                          <a:solidFill>
                            <a:schemeClr val="dk1"/>
                          </a:solidFill>
                          <a:latin typeface="Times New Roman"/>
                        </a:defRPr>
                      </a:lvl5pPr>
                      <a:lvl6pPr marL="2286000" algn="l" defTabSz="914400" rtl="0" eaLnBrk="1" latinLnBrk="0" hangingPunct="1">
                        <a:defRPr sz="1800" kern="1200">
                          <a:solidFill>
                            <a:schemeClr val="dk1"/>
                          </a:solidFill>
                          <a:latin typeface="Times New Roman"/>
                        </a:defRPr>
                      </a:lvl6pPr>
                      <a:lvl7pPr marL="2743200" algn="l" defTabSz="914400" rtl="0" eaLnBrk="1" latinLnBrk="0" hangingPunct="1">
                        <a:defRPr sz="1800" kern="1200">
                          <a:solidFill>
                            <a:schemeClr val="dk1"/>
                          </a:solidFill>
                          <a:latin typeface="Times New Roman"/>
                        </a:defRPr>
                      </a:lvl7pPr>
                      <a:lvl8pPr marL="3200400" algn="l" defTabSz="914400" rtl="0" eaLnBrk="1" latinLnBrk="0" hangingPunct="1">
                        <a:defRPr sz="1800" kern="1200">
                          <a:solidFill>
                            <a:schemeClr val="dk1"/>
                          </a:solidFill>
                          <a:latin typeface="Times New Roman"/>
                        </a:defRPr>
                      </a:lvl8pPr>
                      <a:lvl9pPr marL="3657600" algn="l" defTabSz="914400" rtl="0" eaLnBrk="1" latinLnBrk="0" hangingPunct="1">
                        <a:defRPr sz="1800" kern="1200">
                          <a:solidFill>
                            <a:schemeClr val="dk1"/>
                          </a:solidFill>
                          <a:latin typeface="Times New Roman"/>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1200" dirty="0">
                          <a:solidFill>
                            <a:schemeClr val="dk1"/>
                          </a:solidFill>
                          <a:latin typeface="Calibri" panose="020F0502020204030204" pitchFamily="34" charset="0"/>
                          <a:ea typeface="+mn-ea"/>
                          <a:cs typeface="+mn-cs"/>
                        </a:rPr>
                        <a:t>Conduct regular awareness for all drivers to emphasize  driving hours, rest hours, convoy procedure, and using of SWA for any deviation and re-enforce full rest period at agreed stop points and verify it by call between journey manager and driver, </a:t>
                      </a:r>
                      <a:r>
                        <a:rPr lang="en-GB" sz="900" kern="1200" dirty="0">
                          <a:solidFill>
                            <a:schemeClr val="accent1"/>
                          </a:solidFill>
                          <a:latin typeface="Calibri" panose="020F0502020204030204" pitchFamily="34" charset="0"/>
                          <a:ea typeface="+mn-ea"/>
                          <a:cs typeface="+mn-cs"/>
                        </a:rPr>
                        <a:t>maintain weekly sessions with engagement of Supervisor with all drivers</a:t>
                      </a:r>
                    </a:p>
                  </a:txBody>
                  <a:tcPr marL="53932" marR="53932" marT="42438" marB="42438"/>
                </a:tc>
                <a:tc>
                  <a:txBody>
                    <a:bodyPr/>
                    <a:lstStyle>
                      <a:lvl1pPr marL="0" algn="l" defTabSz="914400" rtl="0" eaLnBrk="1" latinLnBrk="0" hangingPunct="1">
                        <a:defRPr sz="1800" kern="1200">
                          <a:solidFill>
                            <a:schemeClr val="dk1"/>
                          </a:solidFill>
                          <a:latin typeface="Times New Roman"/>
                        </a:defRPr>
                      </a:lvl1pPr>
                      <a:lvl2pPr marL="457200" algn="l" defTabSz="914400" rtl="0" eaLnBrk="1" latinLnBrk="0" hangingPunct="1">
                        <a:defRPr sz="1800" kern="1200">
                          <a:solidFill>
                            <a:schemeClr val="dk1"/>
                          </a:solidFill>
                          <a:latin typeface="Times New Roman"/>
                        </a:defRPr>
                      </a:lvl2pPr>
                      <a:lvl3pPr marL="914400" algn="l" defTabSz="914400" rtl="0" eaLnBrk="1" latinLnBrk="0" hangingPunct="1">
                        <a:defRPr sz="1800" kern="1200">
                          <a:solidFill>
                            <a:schemeClr val="dk1"/>
                          </a:solidFill>
                          <a:latin typeface="Times New Roman"/>
                        </a:defRPr>
                      </a:lvl3pPr>
                      <a:lvl4pPr marL="1371600" algn="l" defTabSz="914400" rtl="0" eaLnBrk="1" latinLnBrk="0" hangingPunct="1">
                        <a:defRPr sz="1800" kern="1200">
                          <a:solidFill>
                            <a:schemeClr val="dk1"/>
                          </a:solidFill>
                          <a:latin typeface="Times New Roman"/>
                        </a:defRPr>
                      </a:lvl4pPr>
                      <a:lvl5pPr marL="1828800" algn="l" defTabSz="914400" rtl="0" eaLnBrk="1" latinLnBrk="0" hangingPunct="1">
                        <a:defRPr sz="1800" kern="1200">
                          <a:solidFill>
                            <a:schemeClr val="dk1"/>
                          </a:solidFill>
                          <a:latin typeface="Times New Roman"/>
                        </a:defRPr>
                      </a:lvl5pPr>
                      <a:lvl6pPr marL="2286000" algn="l" defTabSz="914400" rtl="0" eaLnBrk="1" latinLnBrk="0" hangingPunct="1">
                        <a:defRPr sz="1800" kern="1200">
                          <a:solidFill>
                            <a:schemeClr val="dk1"/>
                          </a:solidFill>
                          <a:latin typeface="Times New Roman"/>
                        </a:defRPr>
                      </a:lvl6pPr>
                      <a:lvl7pPr marL="2743200" algn="l" defTabSz="914400" rtl="0" eaLnBrk="1" latinLnBrk="0" hangingPunct="1">
                        <a:defRPr sz="1800" kern="1200">
                          <a:solidFill>
                            <a:schemeClr val="dk1"/>
                          </a:solidFill>
                          <a:latin typeface="Times New Roman"/>
                        </a:defRPr>
                      </a:lvl7pPr>
                      <a:lvl8pPr marL="3200400" algn="l" defTabSz="914400" rtl="0" eaLnBrk="1" latinLnBrk="0" hangingPunct="1">
                        <a:defRPr sz="1800" kern="1200">
                          <a:solidFill>
                            <a:schemeClr val="dk1"/>
                          </a:solidFill>
                          <a:latin typeface="Times New Roman"/>
                        </a:defRPr>
                      </a:lvl8pPr>
                      <a:lvl9pPr marL="3657600" algn="l" defTabSz="914400" rtl="0" eaLnBrk="1" latinLnBrk="0" hangingPunct="1">
                        <a:defRPr sz="1800" kern="1200">
                          <a:solidFill>
                            <a:schemeClr val="dk1"/>
                          </a:solidFill>
                          <a:latin typeface="Times New Roman"/>
                        </a:defRPr>
                      </a:lvl9pPr>
                    </a:lstStyle>
                    <a:p>
                      <a:pPr marL="0" marR="0" algn="just">
                        <a:lnSpc>
                          <a:spcPct val="125000"/>
                        </a:lnSpc>
                        <a:spcBef>
                          <a:spcPts val="0"/>
                        </a:spcBef>
                        <a:spcAft>
                          <a:spcPts val="0"/>
                        </a:spcAft>
                      </a:pPr>
                      <a:r>
                        <a:rPr lang="en-US" sz="900" kern="1200" dirty="0">
                          <a:solidFill>
                            <a:schemeClr val="dk1"/>
                          </a:solidFill>
                          <a:latin typeface="+mn-lt"/>
                          <a:ea typeface="+mn-ea"/>
                          <a:cs typeface="+mn-cs"/>
                        </a:rPr>
                        <a:t>15/12/2024</a:t>
                      </a:r>
                    </a:p>
                  </a:txBody>
                  <a:tcPr marL="53932" marR="53932" marT="42438" marB="42438"/>
                </a:tc>
                <a:tc>
                  <a:txBody>
                    <a:bodyPr/>
                    <a:lstStyle>
                      <a:lvl1pPr marL="0" algn="l" defTabSz="914400" rtl="0" eaLnBrk="1" latinLnBrk="0" hangingPunct="1">
                        <a:defRPr sz="1800" kern="1200">
                          <a:solidFill>
                            <a:schemeClr val="dk1"/>
                          </a:solidFill>
                          <a:latin typeface="Times New Roman"/>
                        </a:defRPr>
                      </a:lvl1pPr>
                      <a:lvl2pPr marL="457200" algn="l" defTabSz="914400" rtl="0" eaLnBrk="1" latinLnBrk="0" hangingPunct="1">
                        <a:defRPr sz="1800" kern="1200">
                          <a:solidFill>
                            <a:schemeClr val="dk1"/>
                          </a:solidFill>
                          <a:latin typeface="Times New Roman"/>
                        </a:defRPr>
                      </a:lvl2pPr>
                      <a:lvl3pPr marL="914400" algn="l" defTabSz="914400" rtl="0" eaLnBrk="1" latinLnBrk="0" hangingPunct="1">
                        <a:defRPr sz="1800" kern="1200">
                          <a:solidFill>
                            <a:schemeClr val="dk1"/>
                          </a:solidFill>
                          <a:latin typeface="Times New Roman"/>
                        </a:defRPr>
                      </a:lvl3pPr>
                      <a:lvl4pPr marL="1371600" algn="l" defTabSz="914400" rtl="0" eaLnBrk="1" latinLnBrk="0" hangingPunct="1">
                        <a:defRPr sz="1800" kern="1200">
                          <a:solidFill>
                            <a:schemeClr val="dk1"/>
                          </a:solidFill>
                          <a:latin typeface="Times New Roman"/>
                        </a:defRPr>
                      </a:lvl4pPr>
                      <a:lvl5pPr marL="1828800" algn="l" defTabSz="914400" rtl="0" eaLnBrk="1" latinLnBrk="0" hangingPunct="1">
                        <a:defRPr sz="1800" kern="1200">
                          <a:solidFill>
                            <a:schemeClr val="dk1"/>
                          </a:solidFill>
                          <a:latin typeface="Times New Roman"/>
                        </a:defRPr>
                      </a:lvl5pPr>
                      <a:lvl6pPr marL="2286000" algn="l" defTabSz="914400" rtl="0" eaLnBrk="1" latinLnBrk="0" hangingPunct="1">
                        <a:defRPr sz="1800" kern="1200">
                          <a:solidFill>
                            <a:schemeClr val="dk1"/>
                          </a:solidFill>
                          <a:latin typeface="Times New Roman"/>
                        </a:defRPr>
                      </a:lvl6pPr>
                      <a:lvl7pPr marL="2743200" algn="l" defTabSz="914400" rtl="0" eaLnBrk="1" latinLnBrk="0" hangingPunct="1">
                        <a:defRPr sz="1800" kern="1200">
                          <a:solidFill>
                            <a:schemeClr val="dk1"/>
                          </a:solidFill>
                          <a:latin typeface="Times New Roman"/>
                        </a:defRPr>
                      </a:lvl7pPr>
                      <a:lvl8pPr marL="3200400" algn="l" defTabSz="914400" rtl="0" eaLnBrk="1" latinLnBrk="0" hangingPunct="1">
                        <a:defRPr sz="1800" kern="1200">
                          <a:solidFill>
                            <a:schemeClr val="dk1"/>
                          </a:solidFill>
                          <a:latin typeface="Times New Roman"/>
                        </a:defRPr>
                      </a:lvl8pPr>
                      <a:lvl9pPr marL="3657600" algn="l" defTabSz="914400" rtl="0" eaLnBrk="1" latinLnBrk="0" hangingPunct="1">
                        <a:defRPr sz="1800" kern="1200">
                          <a:solidFill>
                            <a:schemeClr val="dk1"/>
                          </a:solidFill>
                          <a:latin typeface="Times New Roman"/>
                        </a:defRPr>
                      </a:lvl9pPr>
                    </a:lstStyle>
                    <a:p>
                      <a:pPr marL="0" marR="0" lvl="0" indent="0" algn="just" defTabSz="914400" rtl="0" eaLnBrk="1" fontAlgn="auto" latinLnBrk="0" hangingPunct="1">
                        <a:lnSpc>
                          <a:spcPct val="125000"/>
                        </a:lnSpc>
                        <a:spcBef>
                          <a:spcPts val="0"/>
                        </a:spcBef>
                        <a:spcAft>
                          <a:spcPts val="0"/>
                        </a:spcAft>
                        <a:buClrTx/>
                        <a:buSzTx/>
                        <a:buFontTx/>
                        <a:buNone/>
                        <a:tabLst/>
                        <a:defRPr/>
                      </a:pPr>
                      <a:r>
                        <a:rPr lang="en-US" sz="900" kern="1200" dirty="0">
                          <a:solidFill>
                            <a:schemeClr val="dk1"/>
                          </a:solidFill>
                          <a:latin typeface="+mn-lt"/>
                          <a:ea typeface="+mn-ea"/>
                          <a:cs typeface="+mn-cs"/>
                        </a:rPr>
                        <a:t>Halliburton &amp;Third party</a:t>
                      </a:r>
                    </a:p>
                  </a:txBody>
                  <a:tcPr marL="53932" marR="53932" marT="42438" marB="42438"/>
                </a:tc>
                <a:tc>
                  <a:txBody>
                    <a:bodyPr/>
                    <a:lstStyle>
                      <a:lvl1pPr marL="0" algn="l" defTabSz="914400" rtl="0" eaLnBrk="1" latinLnBrk="0" hangingPunct="1">
                        <a:defRPr sz="1800" kern="1200">
                          <a:solidFill>
                            <a:schemeClr val="dk1"/>
                          </a:solidFill>
                          <a:latin typeface="Times New Roman"/>
                        </a:defRPr>
                      </a:lvl1pPr>
                      <a:lvl2pPr marL="457200" algn="l" defTabSz="914400" rtl="0" eaLnBrk="1" latinLnBrk="0" hangingPunct="1">
                        <a:defRPr sz="1800" kern="1200">
                          <a:solidFill>
                            <a:schemeClr val="dk1"/>
                          </a:solidFill>
                          <a:latin typeface="Times New Roman"/>
                        </a:defRPr>
                      </a:lvl2pPr>
                      <a:lvl3pPr marL="914400" algn="l" defTabSz="914400" rtl="0" eaLnBrk="1" latinLnBrk="0" hangingPunct="1">
                        <a:defRPr sz="1800" kern="1200">
                          <a:solidFill>
                            <a:schemeClr val="dk1"/>
                          </a:solidFill>
                          <a:latin typeface="Times New Roman"/>
                        </a:defRPr>
                      </a:lvl3pPr>
                      <a:lvl4pPr marL="1371600" algn="l" defTabSz="914400" rtl="0" eaLnBrk="1" latinLnBrk="0" hangingPunct="1">
                        <a:defRPr sz="1800" kern="1200">
                          <a:solidFill>
                            <a:schemeClr val="dk1"/>
                          </a:solidFill>
                          <a:latin typeface="Times New Roman"/>
                        </a:defRPr>
                      </a:lvl4pPr>
                      <a:lvl5pPr marL="1828800" algn="l" defTabSz="914400" rtl="0" eaLnBrk="1" latinLnBrk="0" hangingPunct="1">
                        <a:defRPr sz="1800" kern="1200">
                          <a:solidFill>
                            <a:schemeClr val="dk1"/>
                          </a:solidFill>
                          <a:latin typeface="Times New Roman"/>
                        </a:defRPr>
                      </a:lvl5pPr>
                      <a:lvl6pPr marL="2286000" algn="l" defTabSz="914400" rtl="0" eaLnBrk="1" latinLnBrk="0" hangingPunct="1">
                        <a:defRPr sz="1800" kern="1200">
                          <a:solidFill>
                            <a:schemeClr val="dk1"/>
                          </a:solidFill>
                          <a:latin typeface="Times New Roman"/>
                        </a:defRPr>
                      </a:lvl6pPr>
                      <a:lvl7pPr marL="2743200" algn="l" defTabSz="914400" rtl="0" eaLnBrk="1" latinLnBrk="0" hangingPunct="1">
                        <a:defRPr sz="1800" kern="1200">
                          <a:solidFill>
                            <a:schemeClr val="dk1"/>
                          </a:solidFill>
                          <a:latin typeface="Times New Roman"/>
                        </a:defRPr>
                      </a:lvl7pPr>
                      <a:lvl8pPr marL="3200400" algn="l" defTabSz="914400" rtl="0" eaLnBrk="1" latinLnBrk="0" hangingPunct="1">
                        <a:defRPr sz="1800" kern="1200">
                          <a:solidFill>
                            <a:schemeClr val="dk1"/>
                          </a:solidFill>
                          <a:latin typeface="Times New Roman"/>
                        </a:defRPr>
                      </a:lvl8pPr>
                      <a:lvl9pPr marL="3657600" algn="l" defTabSz="914400" rtl="0" eaLnBrk="1" latinLnBrk="0" hangingPunct="1">
                        <a:defRPr sz="1800" kern="1200">
                          <a:solidFill>
                            <a:schemeClr val="dk1"/>
                          </a:solidFill>
                          <a:latin typeface="Times New Roman"/>
                        </a:defRPr>
                      </a:lvl9pPr>
                    </a:lstStyle>
                    <a:p>
                      <a:pPr marL="0" marR="0" lvl="0" indent="0" algn="just" defTabSz="914400" rtl="0" eaLnBrk="1" fontAlgn="auto" latinLnBrk="0" hangingPunct="1">
                        <a:lnSpc>
                          <a:spcPct val="125000"/>
                        </a:lnSpc>
                        <a:spcBef>
                          <a:spcPts val="0"/>
                        </a:spcBef>
                        <a:spcAft>
                          <a:spcPts val="0"/>
                        </a:spcAft>
                        <a:buClrTx/>
                        <a:buSzTx/>
                        <a:buFontTx/>
                        <a:buNone/>
                        <a:tabLst/>
                        <a:defRPr/>
                      </a:pPr>
                      <a:r>
                        <a:rPr lang="en-US" sz="900" kern="1200" dirty="0">
                          <a:solidFill>
                            <a:schemeClr val="dk1"/>
                          </a:solidFill>
                          <a:latin typeface="+mn-lt"/>
                          <a:ea typeface="+mn-ea"/>
                          <a:cs typeface="+mn-cs"/>
                        </a:rPr>
                        <a:t>UIK</a:t>
                      </a:r>
                    </a:p>
                  </a:txBody>
                  <a:tcPr marL="53932" marR="53932" marT="42438" marB="42438"/>
                </a:tc>
                <a:tc>
                  <a:txBody>
                    <a:bodyPr/>
                    <a:lstStyle>
                      <a:lvl1pPr marL="0" algn="l" defTabSz="914400" rtl="0" eaLnBrk="1" latinLnBrk="0" hangingPunct="1">
                        <a:defRPr sz="1800" kern="1200">
                          <a:solidFill>
                            <a:schemeClr val="dk1"/>
                          </a:solidFill>
                          <a:latin typeface="Times New Roman"/>
                        </a:defRPr>
                      </a:lvl1pPr>
                      <a:lvl2pPr marL="457200" algn="l" defTabSz="914400" rtl="0" eaLnBrk="1" latinLnBrk="0" hangingPunct="1">
                        <a:defRPr sz="1800" kern="1200">
                          <a:solidFill>
                            <a:schemeClr val="dk1"/>
                          </a:solidFill>
                          <a:latin typeface="Times New Roman"/>
                        </a:defRPr>
                      </a:lvl2pPr>
                      <a:lvl3pPr marL="914400" algn="l" defTabSz="914400" rtl="0" eaLnBrk="1" latinLnBrk="0" hangingPunct="1">
                        <a:defRPr sz="1800" kern="1200">
                          <a:solidFill>
                            <a:schemeClr val="dk1"/>
                          </a:solidFill>
                          <a:latin typeface="Times New Roman"/>
                        </a:defRPr>
                      </a:lvl3pPr>
                      <a:lvl4pPr marL="1371600" algn="l" defTabSz="914400" rtl="0" eaLnBrk="1" latinLnBrk="0" hangingPunct="1">
                        <a:defRPr sz="1800" kern="1200">
                          <a:solidFill>
                            <a:schemeClr val="dk1"/>
                          </a:solidFill>
                          <a:latin typeface="Times New Roman"/>
                        </a:defRPr>
                      </a:lvl4pPr>
                      <a:lvl5pPr marL="1828800" algn="l" defTabSz="914400" rtl="0" eaLnBrk="1" latinLnBrk="0" hangingPunct="1">
                        <a:defRPr sz="1800" kern="1200">
                          <a:solidFill>
                            <a:schemeClr val="dk1"/>
                          </a:solidFill>
                          <a:latin typeface="Times New Roman"/>
                        </a:defRPr>
                      </a:lvl5pPr>
                      <a:lvl6pPr marL="2286000" algn="l" defTabSz="914400" rtl="0" eaLnBrk="1" latinLnBrk="0" hangingPunct="1">
                        <a:defRPr sz="1800" kern="1200">
                          <a:solidFill>
                            <a:schemeClr val="dk1"/>
                          </a:solidFill>
                          <a:latin typeface="Times New Roman"/>
                        </a:defRPr>
                      </a:lvl6pPr>
                      <a:lvl7pPr marL="2743200" algn="l" defTabSz="914400" rtl="0" eaLnBrk="1" latinLnBrk="0" hangingPunct="1">
                        <a:defRPr sz="1800" kern="1200">
                          <a:solidFill>
                            <a:schemeClr val="dk1"/>
                          </a:solidFill>
                          <a:latin typeface="Times New Roman"/>
                        </a:defRPr>
                      </a:lvl7pPr>
                      <a:lvl8pPr marL="3200400" algn="l" defTabSz="914400" rtl="0" eaLnBrk="1" latinLnBrk="0" hangingPunct="1">
                        <a:defRPr sz="1800" kern="1200">
                          <a:solidFill>
                            <a:schemeClr val="dk1"/>
                          </a:solidFill>
                          <a:latin typeface="Times New Roman"/>
                        </a:defRPr>
                      </a:lvl8pPr>
                      <a:lvl9pPr marL="3657600" algn="l" defTabSz="914400" rtl="0" eaLnBrk="1" latinLnBrk="0" hangingPunct="1">
                        <a:defRPr sz="1800" kern="1200">
                          <a:solidFill>
                            <a:schemeClr val="dk1"/>
                          </a:solidFill>
                          <a:latin typeface="Times New Roman"/>
                        </a:defRPr>
                      </a:lvl9pPr>
                    </a:lstStyle>
                    <a:p>
                      <a:pPr marL="0" marR="0" algn="just">
                        <a:lnSpc>
                          <a:spcPct val="125000"/>
                        </a:lnSpc>
                        <a:spcBef>
                          <a:spcPts val="0"/>
                        </a:spcBef>
                        <a:spcAft>
                          <a:spcPts val="0"/>
                        </a:spcAft>
                      </a:pPr>
                      <a:endParaRPr lang="en-US" sz="900" b="0" dirty="0">
                        <a:solidFill>
                          <a:srgbClr val="FF0000"/>
                        </a:solidFill>
                        <a:effectLst/>
                        <a:latin typeface="Calibri" panose="020F0502020204030204" pitchFamily="34" charset="0"/>
                        <a:ea typeface="Times New Roman"/>
                        <a:cs typeface="Times New Roman"/>
                      </a:endParaRPr>
                    </a:p>
                  </a:txBody>
                  <a:tcPr marL="53932" marR="53932" marT="42438" marB="42438"/>
                </a:tc>
                <a:tc>
                  <a:txBody>
                    <a:bodyPr/>
                    <a:lstStyle>
                      <a:lvl1pPr marL="0" algn="l" defTabSz="914400" rtl="0" eaLnBrk="1" latinLnBrk="0" hangingPunct="1">
                        <a:defRPr sz="1800" kern="1200">
                          <a:solidFill>
                            <a:schemeClr val="dk1"/>
                          </a:solidFill>
                          <a:latin typeface="Times New Roman"/>
                        </a:defRPr>
                      </a:lvl1pPr>
                      <a:lvl2pPr marL="457200" algn="l" defTabSz="914400" rtl="0" eaLnBrk="1" latinLnBrk="0" hangingPunct="1">
                        <a:defRPr sz="1800" kern="1200">
                          <a:solidFill>
                            <a:schemeClr val="dk1"/>
                          </a:solidFill>
                          <a:latin typeface="Times New Roman"/>
                        </a:defRPr>
                      </a:lvl2pPr>
                      <a:lvl3pPr marL="914400" algn="l" defTabSz="914400" rtl="0" eaLnBrk="1" latinLnBrk="0" hangingPunct="1">
                        <a:defRPr sz="1800" kern="1200">
                          <a:solidFill>
                            <a:schemeClr val="dk1"/>
                          </a:solidFill>
                          <a:latin typeface="Times New Roman"/>
                        </a:defRPr>
                      </a:lvl3pPr>
                      <a:lvl4pPr marL="1371600" algn="l" defTabSz="914400" rtl="0" eaLnBrk="1" latinLnBrk="0" hangingPunct="1">
                        <a:defRPr sz="1800" kern="1200">
                          <a:solidFill>
                            <a:schemeClr val="dk1"/>
                          </a:solidFill>
                          <a:latin typeface="Times New Roman"/>
                        </a:defRPr>
                      </a:lvl4pPr>
                      <a:lvl5pPr marL="1828800" algn="l" defTabSz="914400" rtl="0" eaLnBrk="1" latinLnBrk="0" hangingPunct="1">
                        <a:defRPr sz="1800" kern="1200">
                          <a:solidFill>
                            <a:schemeClr val="dk1"/>
                          </a:solidFill>
                          <a:latin typeface="Times New Roman"/>
                        </a:defRPr>
                      </a:lvl5pPr>
                      <a:lvl6pPr marL="2286000" algn="l" defTabSz="914400" rtl="0" eaLnBrk="1" latinLnBrk="0" hangingPunct="1">
                        <a:defRPr sz="1800" kern="1200">
                          <a:solidFill>
                            <a:schemeClr val="dk1"/>
                          </a:solidFill>
                          <a:latin typeface="Times New Roman"/>
                        </a:defRPr>
                      </a:lvl6pPr>
                      <a:lvl7pPr marL="2743200" algn="l" defTabSz="914400" rtl="0" eaLnBrk="1" latinLnBrk="0" hangingPunct="1">
                        <a:defRPr sz="1800" kern="1200">
                          <a:solidFill>
                            <a:schemeClr val="dk1"/>
                          </a:solidFill>
                          <a:latin typeface="Times New Roman"/>
                        </a:defRPr>
                      </a:lvl7pPr>
                      <a:lvl8pPr marL="3200400" algn="l" defTabSz="914400" rtl="0" eaLnBrk="1" latinLnBrk="0" hangingPunct="1">
                        <a:defRPr sz="1800" kern="1200">
                          <a:solidFill>
                            <a:schemeClr val="dk1"/>
                          </a:solidFill>
                          <a:latin typeface="Times New Roman"/>
                        </a:defRPr>
                      </a:lvl8pPr>
                      <a:lvl9pPr marL="3657600" algn="l" defTabSz="914400" rtl="0" eaLnBrk="1" latinLnBrk="0" hangingPunct="1">
                        <a:defRPr sz="1800" kern="1200">
                          <a:solidFill>
                            <a:schemeClr val="dk1"/>
                          </a:solidFill>
                          <a:latin typeface="Times New Roman"/>
                        </a:defRPr>
                      </a:lvl9pPr>
                    </a:lstStyle>
                    <a:p>
                      <a:pPr marL="0" marR="0" algn="just">
                        <a:lnSpc>
                          <a:spcPct val="125000"/>
                        </a:lnSpc>
                        <a:spcBef>
                          <a:spcPts val="0"/>
                        </a:spcBef>
                        <a:spcAft>
                          <a:spcPts val="0"/>
                        </a:spcAft>
                      </a:pPr>
                      <a:endParaRPr lang="en-US" sz="900" b="0" dirty="0">
                        <a:solidFill>
                          <a:srgbClr val="FF0000"/>
                        </a:solidFill>
                        <a:effectLst/>
                        <a:latin typeface="Calibri" panose="020F0502020204030204" pitchFamily="34" charset="0"/>
                        <a:ea typeface="Times New Roman"/>
                        <a:cs typeface="Times New Roman"/>
                      </a:endParaRPr>
                    </a:p>
                  </a:txBody>
                  <a:tcPr marL="53932" marR="53932" marT="42438" marB="42438"/>
                </a:tc>
                <a:tc>
                  <a:txBody>
                    <a:bodyPr/>
                    <a:lstStyle>
                      <a:lvl1pPr marL="0" algn="l" defTabSz="914400" rtl="0" eaLnBrk="1" latinLnBrk="0" hangingPunct="1">
                        <a:defRPr sz="1800" kern="1200">
                          <a:solidFill>
                            <a:schemeClr val="dk1"/>
                          </a:solidFill>
                          <a:latin typeface="Times New Roman"/>
                        </a:defRPr>
                      </a:lvl1pPr>
                      <a:lvl2pPr marL="457200" algn="l" defTabSz="914400" rtl="0" eaLnBrk="1" latinLnBrk="0" hangingPunct="1">
                        <a:defRPr sz="1800" kern="1200">
                          <a:solidFill>
                            <a:schemeClr val="dk1"/>
                          </a:solidFill>
                          <a:latin typeface="Times New Roman"/>
                        </a:defRPr>
                      </a:lvl2pPr>
                      <a:lvl3pPr marL="914400" algn="l" defTabSz="914400" rtl="0" eaLnBrk="1" latinLnBrk="0" hangingPunct="1">
                        <a:defRPr sz="1800" kern="1200">
                          <a:solidFill>
                            <a:schemeClr val="dk1"/>
                          </a:solidFill>
                          <a:latin typeface="Times New Roman"/>
                        </a:defRPr>
                      </a:lvl3pPr>
                      <a:lvl4pPr marL="1371600" algn="l" defTabSz="914400" rtl="0" eaLnBrk="1" latinLnBrk="0" hangingPunct="1">
                        <a:defRPr sz="1800" kern="1200">
                          <a:solidFill>
                            <a:schemeClr val="dk1"/>
                          </a:solidFill>
                          <a:latin typeface="Times New Roman"/>
                        </a:defRPr>
                      </a:lvl4pPr>
                      <a:lvl5pPr marL="1828800" algn="l" defTabSz="914400" rtl="0" eaLnBrk="1" latinLnBrk="0" hangingPunct="1">
                        <a:defRPr sz="1800" kern="1200">
                          <a:solidFill>
                            <a:schemeClr val="dk1"/>
                          </a:solidFill>
                          <a:latin typeface="Times New Roman"/>
                        </a:defRPr>
                      </a:lvl5pPr>
                      <a:lvl6pPr marL="2286000" algn="l" defTabSz="914400" rtl="0" eaLnBrk="1" latinLnBrk="0" hangingPunct="1">
                        <a:defRPr sz="1800" kern="1200">
                          <a:solidFill>
                            <a:schemeClr val="dk1"/>
                          </a:solidFill>
                          <a:latin typeface="Times New Roman"/>
                        </a:defRPr>
                      </a:lvl6pPr>
                      <a:lvl7pPr marL="2743200" algn="l" defTabSz="914400" rtl="0" eaLnBrk="1" latinLnBrk="0" hangingPunct="1">
                        <a:defRPr sz="1800" kern="1200">
                          <a:solidFill>
                            <a:schemeClr val="dk1"/>
                          </a:solidFill>
                          <a:latin typeface="Times New Roman"/>
                        </a:defRPr>
                      </a:lvl7pPr>
                      <a:lvl8pPr marL="3200400" algn="l" defTabSz="914400" rtl="0" eaLnBrk="1" latinLnBrk="0" hangingPunct="1">
                        <a:defRPr sz="1800" kern="1200">
                          <a:solidFill>
                            <a:schemeClr val="dk1"/>
                          </a:solidFill>
                          <a:latin typeface="Times New Roman"/>
                        </a:defRPr>
                      </a:lvl8pPr>
                      <a:lvl9pPr marL="3657600" algn="l" defTabSz="914400" rtl="0" eaLnBrk="1" latinLnBrk="0" hangingPunct="1">
                        <a:defRPr sz="1800" kern="1200">
                          <a:solidFill>
                            <a:schemeClr val="dk1"/>
                          </a:solidFill>
                          <a:latin typeface="Times New Roman"/>
                        </a:defRPr>
                      </a:lvl9pPr>
                    </a:lstStyle>
                    <a:p>
                      <a:pPr marL="0" marR="0" lvl="0" indent="0" algn="just" defTabSz="914400" rtl="0" eaLnBrk="1" fontAlgn="auto" latinLnBrk="0" hangingPunct="1">
                        <a:lnSpc>
                          <a:spcPct val="125000"/>
                        </a:lnSpc>
                        <a:spcBef>
                          <a:spcPts val="0"/>
                        </a:spcBef>
                        <a:spcAft>
                          <a:spcPts val="0"/>
                        </a:spcAft>
                        <a:buClrTx/>
                        <a:buSzTx/>
                        <a:buFontTx/>
                        <a:buNone/>
                        <a:tabLst/>
                        <a:defRPr/>
                      </a:pPr>
                      <a:endParaRPr lang="en-US" sz="900" b="0" kern="1200" dirty="0">
                        <a:solidFill>
                          <a:schemeClr val="tx1"/>
                        </a:solidFill>
                        <a:effectLst/>
                        <a:latin typeface="Calibri" panose="020F0502020204030204" pitchFamily="34" charset="0"/>
                        <a:ea typeface="Times New Roman"/>
                        <a:cs typeface="Times New Roman"/>
                      </a:endParaRPr>
                    </a:p>
                  </a:txBody>
                  <a:tcPr marL="53932" marR="53932" marT="42438" marB="42438"/>
                </a:tc>
                <a:tc>
                  <a:txBody>
                    <a:bodyPr/>
                    <a:lstStyle>
                      <a:lvl1pPr marL="0" algn="l" defTabSz="914400" rtl="0" eaLnBrk="1" latinLnBrk="0" hangingPunct="1">
                        <a:defRPr sz="1800" kern="1200">
                          <a:solidFill>
                            <a:schemeClr val="dk1"/>
                          </a:solidFill>
                          <a:latin typeface="Times New Roman"/>
                        </a:defRPr>
                      </a:lvl1pPr>
                      <a:lvl2pPr marL="457200" algn="l" defTabSz="914400" rtl="0" eaLnBrk="1" latinLnBrk="0" hangingPunct="1">
                        <a:defRPr sz="1800" kern="1200">
                          <a:solidFill>
                            <a:schemeClr val="dk1"/>
                          </a:solidFill>
                          <a:latin typeface="Times New Roman"/>
                        </a:defRPr>
                      </a:lvl2pPr>
                      <a:lvl3pPr marL="914400" algn="l" defTabSz="914400" rtl="0" eaLnBrk="1" latinLnBrk="0" hangingPunct="1">
                        <a:defRPr sz="1800" kern="1200">
                          <a:solidFill>
                            <a:schemeClr val="dk1"/>
                          </a:solidFill>
                          <a:latin typeface="Times New Roman"/>
                        </a:defRPr>
                      </a:lvl3pPr>
                      <a:lvl4pPr marL="1371600" algn="l" defTabSz="914400" rtl="0" eaLnBrk="1" latinLnBrk="0" hangingPunct="1">
                        <a:defRPr sz="1800" kern="1200">
                          <a:solidFill>
                            <a:schemeClr val="dk1"/>
                          </a:solidFill>
                          <a:latin typeface="Times New Roman"/>
                        </a:defRPr>
                      </a:lvl4pPr>
                      <a:lvl5pPr marL="1828800" algn="l" defTabSz="914400" rtl="0" eaLnBrk="1" latinLnBrk="0" hangingPunct="1">
                        <a:defRPr sz="1800" kern="1200">
                          <a:solidFill>
                            <a:schemeClr val="dk1"/>
                          </a:solidFill>
                          <a:latin typeface="Times New Roman"/>
                        </a:defRPr>
                      </a:lvl5pPr>
                      <a:lvl6pPr marL="2286000" algn="l" defTabSz="914400" rtl="0" eaLnBrk="1" latinLnBrk="0" hangingPunct="1">
                        <a:defRPr sz="1800" kern="1200">
                          <a:solidFill>
                            <a:schemeClr val="dk1"/>
                          </a:solidFill>
                          <a:latin typeface="Times New Roman"/>
                        </a:defRPr>
                      </a:lvl6pPr>
                      <a:lvl7pPr marL="2743200" algn="l" defTabSz="914400" rtl="0" eaLnBrk="1" latinLnBrk="0" hangingPunct="1">
                        <a:defRPr sz="1800" kern="1200">
                          <a:solidFill>
                            <a:schemeClr val="dk1"/>
                          </a:solidFill>
                          <a:latin typeface="Times New Roman"/>
                        </a:defRPr>
                      </a:lvl7pPr>
                      <a:lvl8pPr marL="3200400" algn="l" defTabSz="914400" rtl="0" eaLnBrk="1" latinLnBrk="0" hangingPunct="1">
                        <a:defRPr sz="1800" kern="1200">
                          <a:solidFill>
                            <a:schemeClr val="dk1"/>
                          </a:solidFill>
                          <a:latin typeface="Times New Roman"/>
                        </a:defRPr>
                      </a:lvl8pPr>
                      <a:lvl9pPr marL="3657600" algn="l" defTabSz="914400" rtl="0" eaLnBrk="1" latinLnBrk="0" hangingPunct="1">
                        <a:defRPr sz="1800" kern="1200">
                          <a:solidFill>
                            <a:schemeClr val="dk1"/>
                          </a:solidFill>
                          <a:latin typeface="Times New Roman"/>
                        </a:defRPr>
                      </a:lvl9pPr>
                    </a:lstStyle>
                    <a:p>
                      <a:pPr marL="0" marR="0" algn="just">
                        <a:lnSpc>
                          <a:spcPct val="125000"/>
                        </a:lnSpc>
                        <a:spcBef>
                          <a:spcPts val="0"/>
                        </a:spcBef>
                        <a:spcAft>
                          <a:spcPts val="0"/>
                        </a:spcAft>
                      </a:pPr>
                      <a:endParaRPr lang="en-US" sz="900" b="1" dirty="0">
                        <a:effectLst/>
                        <a:latin typeface="Calibri" panose="020F0502020204030204" pitchFamily="34" charset="0"/>
                        <a:ea typeface="Times New Roman"/>
                        <a:cs typeface="Times New Roman"/>
                      </a:endParaRPr>
                    </a:p>
                  </a:txBody>
                  <a:tcPr marL="53932" marR="53932" marT="42438" marB="42438"/>
                </a:tc>
                <a:extLst>
                  <a:ext uri="{0D108BD9-81ED-4DB2-BD59-A6C34878D82A}">
                    <a16:rowId xmlns:a16="http://schemas.microsoft.com/office/drawing/2014/main" val="10005"/>
                  </a:ext>
                </a:extLst>
              </a:tr>
              <a:tr h="0">
                <a:tc>
                  <a:txBody>
                    <a:bodyPr/>
                    <a:lstStyle/>
                    <a:p>
                      <a:pPr marL="0" marR="0" algn="ctr">
                        <a:lnSpc>
                          <a:spcPct val="125000"/>
                        </a:lnSpc>
                        <a:spcBef>
                          <a:spcPts val="0"/>
                        </a:spcBef>
                        <a:spcAft>
                          <a:spcPts val="0"/>
                        </a:spcAft>
                      </a:pPr>
                      <a:r>
                        <a:rPr lang="en-US" sz="900" b="1" kern="1200" dirty="0">
                          <a:solidFill>
                            <a:schemeClr val="bg1"/>
                          </a:solidFill>
                          <a:effectLst/>
                          <a:latin typeface="+mn-lt"/>
                          <a:ea typeface="+mn-ea"/>
                          <a:cs typeface="+mn-cs"/>
                        </a:rPr>
                        <a:t>3</a:t>
                      </a:r>
                    </a:p>
                  </a:txBody>
                  <a:tcPr marL="53932" marR="53932" marT="42438" marB="4243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1200" dirty="0">
                          <a:solidFill>
                            <a:schemeClr val="dk1"/>
                          </a:solidFill>
                          <a:latin typeface="Calibri" panose="020F0502020204030204" pitchFamily="34" charset="0"/>
                          <a:ea typeface="+mn-ea"/>
                          <a:cs typeface="+mn-cs"/>
                        </a:rPr>
                        <a:t>Carry out assessment to similar journeys, if distance more than 500 KM, assign two competent driver for the trip or split the journey for two days and provide accommodation for driver in </a:t>
                      </a:r>
                      <a:r>
                        <a:rPr lang="en-GB" sz="900" kern="1200" dirty="0" err="1">
                          <a:solidFill>
                            <a:schemeClr val="dk1"/>
                          </a:solidFill>
                          <a:latin typeface="Calibri" panose="020F0502020204030204" pitchFamily="34" charset="0"/>
                          <a:ea typeface="+mn-ea"/>
                          <a:cs typeface="+mn-cs"/>
                        </a:rPr>
                        <a:t>Haima</a:t>
                      </a:r>
                      <a:r>
                        <a:rPr lang="en-GB" sz="900" kern="1200" dirty="0">
                          <a:solidFill>
                            <a:schemeClr val="dk1"/>
                          </a:solidFill>
                          <a:latin typeface="Calibri" panose="020F0502020204030204" pitchFamily="34" charset="0"/>
                          <a:ea typeface="+mn-ea"/>
                          <a:cs typeface="+mn-cs"/>
                        </a:rPr>
                        <a:t>, </a:t>
                      </a:r>
                      <a:r>
                        <a:rPr lang="en-GB" sz="900" kern="1200" dirty="0">
                          <a:solidFill>
                            <a:schemeClr val="accent1"/>
                          </a:solidFill>
                          <a:latin typeface="Calibri" panose="020F0502020204030204" pitchFamily="34" charset="0"/>
                          <a:ea typeface="+mn-ea"/>
                          <a:cs typeface="+mn-cs"/>
                        </a:rPr>
                        <a:t>maintain up to date register of Rig site locations and review it based on call outs, communication with Rig sites </a:t>
                      </a:r>
                    </a:p>
                  </a:txBody>
                  <a:tcPr marL="53932" marR="53932" marT="42438" marB="42438"/>
                </a:tc>
                <a:tc>
                  <a:txBody>
                    <a:bodyPr/>
                    <a:lstStyle/>
                    <a:p>
                      <a:pPr marL="0" marR="0" algn="just">
                        <a:lnSpc>
                          <a:spcPct val="125000"/>
                        </a:lnSpc>
                        <a:spcBef>
                          <a:spcPts val="0"/>
                        </a:spcBef>
                        <a:spcAft>
                          <a:spcPts val="0"/>
                        </a:spcAft>
                      </a:pPr>
                      <a:r>
                        <a:rPr lang="en-US" sz="900" kern="1200" dirty="0">
                          <a:solidFill>
                            <a:schemeClr val="dk1"/>
                          </a:solidFill>
                          <a:latin typeface="+mn-lt"/>
                          <a:ea typeface="+mn-ea"/>
                          <a:cs typeface="+mn-cs"/>
                        </a:rPr>
                        <a:t>15/12/2024</a:t>
                      </a:r>
                    </a:p>
                  </a:txBody>
                  <a:tcPr marL="53932" marR="53932" marT="42438" marB="42438"/>
                </a:tc>
                <a:tc>
                  <a:txBody>
                    <a:bodyPr/>
                    <a:lstStyle/>
                    <a:p>
                      <a:pPr marL="0" marR="0" lvl="0" indent="0" algn="just" defTabSz="914400" rtl="0" eaLnBrk="1" fontAlgn="auto" latinLnBrk="0" hangingPunct="1">
                        <a:lnSpc>
                          <a:spcPct val="125000"/>
                        </a:lnSpc>
                        <a:spcBef>
                          <a:spcPts val="0"/>
                        </a:spcBef>
                        <a:spcAft>
                          <a:spcPts val="0"/>
                        </a:spcAft>
                        <a:buClrTx/>
                        <a:buSzTx/>
                        <a:buFontTx/>
                        <a:buNone/>
                        <a:tabLst/>
                        <a:defRPr/>
                      </a:pPr>
                      <a:r>
                        <a:rPr lang="en-US" sz="900" kern="1200" dirty="0">
                          <a:solidFill>
                            <a:schemeClr val="dk1"/>
                          </a:solidFill>
                          <a:latin typeface="+mn-lt"/>
                          <a:ea typeface="+mn-ea"/>
                          <a:cs typeface="+mn-cs"/>
                        </a:rPr>
                        <a:t>Halliburton &amp;Third party</a:t>
                      </a:r>
                    </a:p>
                    <a:p>
                      <a:pPr marL="0" marR="0" lvl="0" indent="0" algn="just" defTabSz="914400" rtl="0" eaLnBrk="1" fontAlgn="auto" latinLnBrk="0" hangingPunct="1">
                        <a:lnSpc>
                          <a:spcPct val="125000"/>
                        </a:lnSpc>
                        <a:spcBef>
                          <a:spcPts val="0"/>
                        </a:spcBef>
                        <a:spcAft>
                          <a:spcPts val="0"/>
                        </a:spcAft>
                        <a:buClrTx/>
                        <a:buSzTx/>
                        <a:buFontTx/>
                        <a:buNone/>
                        <a:tabLst/>
                        <a:defRPr/>
                      </a:pPr>
                      <a:endParaRPr lang="en-US" sz="900" kern="1200" dirty="0">
                        <a:solidFill>
                          <a:schemeClr val="dk1"/>
                        </a:solidFill>
                        <a:latin typeface="+mn-lt"/>
                        <a:ea typeface="+mn-ea"/>
                        <a:cs typeface="+mn-cs"/>
                      </a:endParaRPr>
                    </a:p>
                  </a:txBody>
                  <a:tcPr marL="53932" marR="53932" marT="42438" marB="42438"/>
                </a:tc>
                <a:tc>
                  <a:txBody>
                    <a:bodyPr/>
                    <a:lstStyle/>
                    <a:p>
                      <a:pPr marL="0" marR="0" lvl="0" indent="0" algn="just" defTabSz="914400" rtl="0" eaLnBrk="1" fontAlgn="auto" latinLnBrk="0" hangingPunct="1">
                        <a:lnSpc>
                          <a:spcPct val="125000"/>
                        </a:lnSpc>
                        <a:spcBef>
                          <a:spcPts val="0"/>
                        </a:spcBef>
                        <a:spcAft>
                          <a:spcPts val="0"/>
                        </a:spcAft>
                        <a:buClrTx/>
                        <a:buSzTx/>
                        <a:buFontTx/>
                        <a:buNone/>
                        <a:tabLst/>
                        <a:defRPr/>
                      </a:pPr>
                      <a:r>
                        <a:rPr lang="en-US" sz="900" kern="1200" dirty="0">
                          <a:solidFill>
                            <a:schemeClr val="dk1"/>
                          </a:solidFill>
                          <a:latin typeface="+mn-lt"/>
                          <a:ea typeface="+mn-ea"/>
                          <a:cs typeface="+mn-cs"/>
                        </a:rPr>
                        <a:t>UIK</a:t>
                      </a:r>
                    </a:p>
                  </a:txBody>
                  <a:tcPr marL="53932" marR="53932" marT="42438" marB="42438"/>
                </a:tc>
                <a:tc>
                  <a:txBody>
                    <a:bodyPr/>
                    <a:lstStyle/>
                    <a:p>
                      <a:pPr marL="0" marR="0" algn="just">
                        <a:lnSpc>
                          <a:spcPct val="125000"/>
                        </a:lnSpc>
                        <a:spcBef>
                          <a:spcPts val="0"/>
                        </a:spcBef>
                        <a:spcAft>
                          <a:spcPts val="0"/>
                        </a:spcAft>
                      </a:pPr>
                      <a:endParaRPr lang="en-US" sz="900" b="0" dirty="0">
                        <a:solidFill>
                          <a:srgbClr val="FF0000"/>
                        </a:solidFill>
                        <a:effectLst/>
                        <a:latin typeface="Calibri" panose="020F0502020204030204" pitchFamily="34" charset="0"/>
                        <a:ea typeface="Times New Roman"/>
                        <a:cs typeface="Times New Roman"/>
                      </a:endParaRPr>
                    </a:p>
                  </a:txBody>
                  <a:tcPr marL="53932" marR="53932" marT="42438" marB="42438"/>
                </a:tc>
                <a:tc>
                  <a:txBody>
                    <a:bodyPr/>
                    <a:lstStyle/>
                    <a:p>
                      <a:pPr marL="0" marR="0" algn="just">
                        <a:lnSpc>
                          <a:spcPct val="125000"/>
                        </a:lnSpc>
                        <a:spcBef>
                          <a:spcPts val="0"/>
                        </a:spcBef>
                        <a:spcAft>
                          <a:spcPts val="0"/>
                        </a:spcAft>
                      </a:pPr>
                      <a:endParaRPr lang="en-US" sz="900" b="0" dirty="0">
                        <a:solidFill>
                          <a:srgbClr val="FF0000"/>
                        </a:solidFill>
                        <a:effectLst/>
                        <a:latin typeface="Calibri" panose="020F0502020204030204" pitchFamily="34" charset="0"/>
                        <a:ea typeface="Times New Roman"/>
                        <a:cs typeface="Times New Roman"/>
                      </a:endParaRPr>
                    </a:p>
                  </a:txBody>
                  <a:tcPr marL="53932" marR="53932" marT="42438" marB="42438"/>
                </a:tc>
                <a:tc>
                  <a:txBody>
                    <a:bodyPr/>
                    <a:lstStyle/>
                    <a:p>
                      <a:pPr marL="0" marR="0" lvl="0" indent="0" algn="just" defTabSz="914400" rtl="0" eaLnBrk="1" fontAlgn="auto" latinLnBrk="0" hangingPunct="1">
                        <a:lnSpc>
                          <a:spcPct val="125000"/>
                        </a:lnSpc>
                        <a:spcBef>
                          <a:spcPts val="0"/>
                        </a:spcBef>
                        <a:spcAft>
                          <a:spcPts val="0"/>
                        </a:spcAft>
                        <a:buClrTx/>
                        <a:buSzTx/>
                        <a:buFontTx/>
                        <a:buNone/>
                        <a:tabLst/>
                        <a:defRPr/>
                      </a:pPr>
                      <a:endParaRPr lang="en-US" sz="900" b="0" kern="1200" dirty="0">
                        <a:solidFill>
                          <a:schemeClr val="tx1"/>
                        </a:solidFill>
                        <a:effectLst/>
                        <a:latin typeface="Calibri" panose="020F0502020204030204" pitchFamily="34" charset="0"/>
                        <a:ea typeface="Times New Roman"/>
                        <a:cs typeface="Times New Roman"/>
                      </a:endParaRPr>
                    </a:p>
                  </a:txBody>
                  <a:tcPr marL="53932" marR="53932" marT="42438" marB="42438"/>
                </a:tc>
                <a:tc>
                  <a:txBody>
                    <a:bodyPr/>
                    <a:lstStyle/>
                    <a:p>
                      <a:pPr marL="0" marR="0" algn="just">
                        <a:lnSpc>
                          <a:spcPct val="125000"/>
                        </a:lnSpc>
                        <a:spcBef>
                          <a:spcPts val="0"/>
                        </a:spcBef>
                        <a:spcAft>
                          <a:spcPts val="0"/>
                        </a:spcAft>
                      </a:pPr>
                      <a:endParaRPr lang="en-US" sz="900" b="1" dirty="0">
                        <a:effectLst/>
                        <a:latin typeface="Calibri" panose="020F0502020204030204" pitchFamily="34" charset="0"/>
                        <a:ea typeface="Times New Roman"/>
                        <a:cs typeface="Times New Roman"/>
                      </a:endParaRPr>
                    </a:p>
                  </a:txBody>
                  <a:tcPr marL="53932" marR="53932" marT="42438" marB="42438"/>
                </a:tc>
                <a:extLst>
                  <a:ext uri="{0D108BD9-81ED-4DB2-BD59-A6C34878D82A}">
                    <a16:rowId xmlns:a16="http://schemas.microsoft.com/office/drawing/2014/main" val="1442804774"/>
                  </a:ext>
                </a:extLst>
              </a:tr>
              <a:tr h="213888">
                <a:tc>
                  <a:txBody>
                    <a:bodyPr/>
                    <a:lstStyle/>
                    <a:p>
                      <a:pPr marL="0" marR="0" algn="ctr" defTabSz="914400" rtl="0" eaLnBrk="1" latinLnBrk="0" hangingPunct="1">
                        <a:lnSpc>
                          <a:spcPct val="125000"/>
                        </a:lnSpc>
                        <a:spcBef>
                          <a:spcPts val="0"/>
                        </a:spcBef>
                        <a:spcAft>
                          <a:spcPts val="0"/>
                        </a:spcAft>
                      </a:pPr>
                      <a:r>
                        <a:rPr lang="en-US" sz="900" b="1" kern="1200" dirty="0">
                          <a:solidFill>
                            <a:schemeClr val="bg1"/>
                          </a:solidFill>
                          <a:effectLst/>
                          <a:latin typeface="+mn-lt"/>
                          <a:ea typeface="+mn-ea"/>
                          <a:cs typeface="+mn-cs"/>
                        </a:rPr>
                        <a:t>4</a:t>
                      </a:r>
                    </a:p>
                  </a:txBody>
                  <a:tcPr marL="53932" marR="53932" marT="42438" marB="42438"/>
                </a:tc>
                <a:tc>
                  <a:txBody>
                    <a:bodyPr/>
                    <a:lstStyle/>
                    <a:p>
                      <a:pPr marL="0" marR="0" lvl="0" indent="0" algn="just" defTabSz="914400" rtl="0" eaLnBrk="1" fontAlgn="auto" latinLnBrk="0" hangingPunct="1">
                        <a:lnSpc>
                          <a:spcPct val="125000"/>
                        </a:lnSpc>
                        <a:spcBef>
                          <a:spcPts val="0"/>
                        </a:spcBef>
                        <a:spcAft>
                          <a:spcPts val="0"/>
                        </a:spcAft>
                        <a:buClrTx/>
                        <a:buSzTx/>
                        <a:buFontTx/>
                        <a:buNone/>
                        <a:tabLst/>
                        <a:defRPr/>
                      </a:pPr>
                      <a:r>
                        <a:rPr lang="en-GB" sz="900" kern="1200" dirty="0">
                          <a:solidFill>
                            <a:schemeClr val="accent1"/>
                          </a:solidFill>
                          <a:latin typeface="Calibri" panose="020F0502020204030204" pitchFamily="34" charset="0"/>
                          <a:ea typeface="+mn-ea"/>
                          <a:cs typeface="+mn-cs"/>
                        </a:rPr>
                        <a:t>Ensure journey management system audited every year and records check at least once per month </a:t>
                      </a:r>
                      <a:r>
                        <a:rPr lang="en-GB" sz="900" kern="1200" dirty="0">
                          <a:solidFill>
                            <a:schemeClr val="dk1"/>
                          </a:solidFill>
                          <a:latin typeface="Calibri" panose="020F0502020204030204" pitchFamily="34" charset="0"/>
                          <a:ea typeface="+mn-ea"/>
                          <a:cs typeface="+mn-cs"/>
                        </a:rPr>
                        <a:t>focusing on JM process, communication processes, fatigue management as part of journey management verifications </a:t>
                      </a:r>
                    </a:p>
                  </a:txBody>
                  <a:tcPr marL="53932" marR="53932" marT="42438" marB="42438"/>
                </a:tc>
                <a:tc>
                  <a:txBody>
                    <a:bodyPr/>
                    <a:lstStyle/>
                    <a:p>
                      <a:pPr marL="0" marR="0" algn="just">
                        <a:lnSpc>
                          <a:spcPct val="125000"/>
                        </a:lnSpc>
                        <a:spcBef>
                          <a:spcPts val="0"/>
                        </a:spcBef>
                        <a:spcAft>
                          <a:spcPts val="0"/>
                        </a:spcAft>
                      </a:pPr>
                      <a:r>
                        <a:rPr lang="en-US" sz="900" kern="1200" dirty="0">
                          <a:solidFill>
                            <a:schemeClr val="dk1"/>
                          </a:solidFill>
                          <a:latin typeface="+mn-lt"/>
                          <a:ea typeface="+mn-ea"/>
                          <a:cs typeface="+mn-cs"/>
                        </a:rPr>
                        <a:t>31/01/2025</a:t>
                      </a:r>
                    </a:p>
                  </a:txBody>
                  <a:tcPr marL="53932" marR="53932" marT="42438" marB="42438"/>
                </a:tc>
                <a:tc>
                  <a:txBody>
                    <a:bodyPr/>
                    <a:lstStyle/>
                    <a:p>
                      <a:pPr marL="0" marR="0" lvl="0" indent="0" algn="just" defTabSz="914400" rtl="0" eaLnBrk="1" fontAlgn="auto" latinLnBrk="0" hangingPunct="1">
                        <a:lnSpc>
                          <a:spcPct val="125000"/>
                        </a:lnSpc>
                        <a:spcBef>
                          <a:spcPts val="0"/>
                        </a:spcBef>
                        <a:spcAft>
                          <a:spcPts val="0"/>
                        </a:spcAft>
                        <a:buClrTx/>
                        <a:buSzTx/>
                        <a:buFontTx/>
                        <a:buNone/>
                        <a:tabLst/>
                        <a:defRPr/>
                      </a:pPr>
                      <a:r>
                        <a:rPr lang="en-US" sz="900" kern="1200" dirty="0">
                          <a:solidFill>
                            <a:schemeClr val="dk1"/>
                          </a:solidFill>
                          <a:latin typeface="+mn-lt"/>
                          <a:ea typeface="+mn-ea"/>
                          <a:cs typeface="+mn-cs"/>
                        </a:rPr>
                        <a:t>Halliburton &amp;Third party</a:t>
                      </a:r>
                    </a:p>
                  </a:txBody>
                  <a:tcPr marL="53932" marR="53932" marT="42438" marB="42438"/>
                </a:tc>
                <a:tc>
                  <a:txBody>
                    <a:bodyPr/>
                    <a:lstStyle/>
                    <a:p>
                      <a:pPr marL="0" marR="0" lvl="0" indent="0" algn="just" defTabSz="914400" rtl="0" eaLnBrk="1" fontAlgn="auto" latinLnBrk="0" hangingPunct="1">
                        <a:lnSpc>
                          <a:spcPct val="125000"/>
                        </a:lnSpc>
                        <a:spcBef>
                          <a:spcPts val="0"/>
                        </a:spcBef>
                        <a:spcAft>
                          <a:spcPts val="0"/>
                        </a:spcAft>
                        <a:buClrTx/>
                        <a:buSzTx/>
                        <a:buFontTx/>
                        <a:buNone/>
                        <a:tabLst/>
                        <a:defRPr/>
                      </a:pPr>
                      <a:r>
                        <a:rPr lang="en-US" sz="900" kern="1200" dirty="0">
                          <a:solidFill>
                            <a:schemeClr val="dk1"/>
                          </a:solidFill>
                          <a:latin typeface="+mn-lt"/>
                          <a:ea typeface="+mn-ea"/>
                          <a:cs typeface="+mn-cs"/>
                        </a:rPr>
                        <a:t>UIK</a:t>
                      </a:r>
                    </a:p>
                  </a:txBody>
                  <a:tcPr marL="53932" marR="53932" marT="42438" marB="42438"/>
                </a:tc>
                <a:tc>
                  <a:txBody>
                    <a:bodyPr/>
                    <a:lstStyle/>
                    <a:p>
                      <a:pPr marL="0" marR="0" algn="just">
                        <a:lnSpc>
                          <a:spcPct val="125000"/>
                        </a:lnSpc>
                        <a:spcBef>
                          <a:spcPts val="0"/>
                        </a:spcBef>
                        <a:spcAft>
                          <a:spcPts val="0"/>
                        </a:spcAft>
                      </a:pPr>
                      <a:endParaRPr lang="en-US" sz="900" b="0" dirty="0">
                        <a:solidFill>
                          <a:srgbClr val="FF0000"/>
                        </a:solidFill>
                        <a:effectLst/>
                        <a:latin typeface="Calibri" panose="020F0502020204030204" pitchFamily="34" charset="0"/>
                        <a:ea typeface="Times New Roman"/>
                        <a:cs typeface="Times New Roman"/>
                      </a:endParaRPr>
                    </a:p>
                  </a:txBody>
                  <a:tcPr marL="53932" marR="53932" marT="42438" marB="42438"/>
                </a:tc>
                <a:tc>
                  <a:txBody>
                    <a:bodyPr/>
                    <a:lstStyle/>
                    <a:p>
                      <a:pPr marL="0" marR="0" algn="just">
                        <a:lnSpc>
                          <a:spcPct val="125000"/>
                        </a:lnSpc>
                        <a:spcBef>
                          <a:spcPts val="0"/>
                        </a:spcBef>
                        <a:spcAft>
                          <a:spcPts val="0"/>
                        </a:spcAft>
                      </a:pPr>
                      <a:endParaRPr lang="en-US" sz="900" b="0" dirty="0">
                        <a:solidFill>
                          <a:srgbClr val="FF0000"/>
                        </a:solidFill>
                        <a:effectLst/>
                        <a:latin typeface="Calibri" panose="020F0502020204030204" pitchFamily="34" charset="0"/>
                        <a:ea typeface="Times New Roman"/>
                        <a:cs typeface="Times New Roman"/>
                      </a:endParaRPr>
                    </a:p>
                  </a:txBody>
                  <a:tcPr marL="53932" marR="53932" marT="42438" marB="42438"/>
                </a:tc>
                <a:tc>
                  <a:txBody>
                    <a:bodyPr/>
                    <a:lstStyle/>
                    <a:p>
                      <a:pPr marL="0" marR="0" lvl="0" indent="0" algn="just" defTabSz="914400" rtl="0" eaLnBrk="1" fontAlgn="auto" latinLnBrk="0" hangingPunct="1">
                        <a:lnSpc>
                          <a:spcPct val="125000"/>
                        </a:lnSpc>
                        <a:spcBef>
                          <a:spcPts val="0"/>
                        </a:spcBef>
                        <a:spcAft>
                          <a:spcPts val="0"/>
                        </a:spcAft>
                        <a:buClrTx/>
                        <a:buSzTx/>
                        <a:buFontTx/>
                        <a:buNone/>
                        <a:tabLst/>
                        <a:defRPr/>
                      </a:pPr>
                      <a:endParaRPr lang="en-US" sz="900" b="0" kern="1200" dirty="0">
                        <a:solidFill>
                          <a:schemeClr val="tx1"/>
                        </a:solidFill>
                        <a:effectLst/>
                        <a:latin typeface="Calibri" panose="020F0502020204030204" pitchFamily="34" charset="0"/>
                        <a:ea typeface="Times New Roman"/>
                        <a:cs typeface="Times New Roman"/>
                      </a:endParaRPr>
                    </a:p>
                  </a:txBody>
                  <a:tcPr marL="53932" marR="53932" marT="42438" marB="42438"/>
                </a:tc>
                <a:tc>
                  <a:txBody>
                    <a:bodyPr/>
                    <a:lstStyle/>
                    <a:p>
                      <a:pPr marL="0" marR="0" algn="just">
                        <a:lnSpc>
                          <a:spcPct val="125000"/>
                        </a:lnSpc>
                        <a:spcBef>
                          <a:spcPts val="0"/>
                        </a:spcBef>
                        <a:spcAft>
                          <a:spcPts val="0"/>
                        </a:spcAft>
                      </a:pPr>
                      <a:endParaRPr lang="en-US" sz="900" b="1" dirty="0">
                        <a:effectLst/>
                        <a:latin typeface="Calibri" panose="020F0502020204030204" pitchFamily="34" charset="0"/>
                        <a:ea typeface="Times New Roman"/>
                        <a:cs typeface="Times New Roman"/>
                      </a:endParaRPr>
                    </a:p>
                  </a:txBody>
                  <a:tcPr marL="53932" marR="53932" marT="42438" marB="42438"/>
                </a:tc>
                <a:extLst>
                  <a:ext uri="{0D108BD9-81ED-4DB2-BD59-A6C34878D82A}">
                    <a16:rowId xmlns:a16="http://schemas.microsoft.com/office/drawing/2014/main" val="359364106"/>
                  </a:ext>
                </a:extLst>
              </a:tr>
              <a:tr h="585372">
                <a:tc>
                  <a:txBody>
                    <a:bodyPr/>
                    <a:lstStyle/>
                    <a:p>
                      <a:pPr marL="0" marR="0" algn="ctr" defTabSz="914400" rtl="0" eaLnBrk="1" latinLnBrk="0" hangingPunct="1">
                        <a:lnSpc>
                          <a:spcPct val="125000"/>
                        </a:lnSpc>
                        <a:spcBef>
                          <a:spcPts val="0"/>
                        </a:spcBef>
                        <a:spcAft>
                          <a:spcPts val="0"/>
                        </a:spcAft>
                      </a:pPr>
                      <a:r>
                        <a:rPr lang="en-US" sz="900" b="1" kern="1200" dirty="0">
                          <a:solidFill>
                            <a:schemeClr val="bg1"/>
                          </a:solidFill>
                          <a:effectLst/>
                          <a:latin typeface="+mn-lt"/>
                          <a:ea typeface="+mn-ea"/>
                          <a:cs typeface="+mn-cs"/>
                        </a:rPr>
                        <a:t>5</a:t>
                      </a:r>
                    </a:p>
                  </a:txBody>
                  <a:tcPr marL="53932" marR="53932" marT="42438" marB="42438"/>
                </a:tc>
                <a:tc>
                  <a:txBody>
                    <a:bodyPr/>
                    <a:lstStyle/>
                    <a:p>
                      <a:r>
                        <a:rPr lang="en-GB" sz="900" kern="1200" dirty="0">
                          <a:solidFill>
                            <a:schemeClr val="dk1"/>
                          </a:solidFill>
                          <a:latin typeface="Calibri" panose="020F0502020204030204" pitchFamily="34" charset="0"/>
                          <a:ea typeface="+mn-ea"/>
                          <a:cs typeface="+mn-cs"/>
                        </a:rPr>
                        <a:t>Conduct refresher training on defensive driving approach to manage different situations fatigue, sleep, collision, other road safety emergencies </a:t>
                      </a:r>
                      <a:r>
                        <a:rPr lang="en-GB" sz="900" kern="1200" dirty="0">
                          <a:solidFill>
                            <a:schemeClr val="accent1"/>
                          </a:solidFill>
                          <a:latin typeface="Calibri" panose="020F0502020204030204" pitchFamily="34" charset="0"/>
                          <a:ea typeface="+mn-ea"/>
                          <a:cs typeface="+mn-cs"/>
                        </a:rPr>
                        <a:t>and align it in annual in-house training schedule</a:t>
                      </a:r>
                    </a:p>
                  </a:txBody>
                  <a:tcPr marL="53932" marR="53932" marT="42438" marB="42438"/>
                </a:tc>
                <a:tc>
                  <a:txBody>
                    <a:bodyPr/>
                    <a:lstStyle/>
                    <a:p>
                      <a:pPr marL="0" marR="0" algn="just">
                        <a:lnSpc>
                          <a:spcPct val="125000"/>
                        </a:lnSpc>
                        <a:spcBef>
                          <a:spcPts val="0"/>
                        </a:spcBef>
                        <a:spcAft>
                          <a:spcPts val="0"/>
                        </a:spcAft>
                      </a:pPr>
                      <a:r>
                        <a:rPr lang="en-US" sz="900" kern="1200" dirty="0">
                          <a:solidFill>
                            <a:schemeClr val="dk1"/>
                          </a:solidFill>
                          <a:latin typeface="+mn-lt"/>
                          <a:ea typeface="+mn-ea"/>
                          <a:cs typeface="+mn-cs"/>
                        </a:rPr>
                        <a:t>31/12/2024</a:t>
                      </a:r>
                    </a:p>
                  </a:txBody>
                  <a:tcPr marL="53932" marR="53932" marT="42438" marB="42438"/>
                </a:tc>
                <a:tc>
                  <a:txBody>
                    <a:bodyPr/>
                    <a:lstStyle/>
                    <a:p>
                      <a:pPr marL="0" marR="0" lvl="0" indent="0" algn="just" defTabSz="914400" rtl="0" eaLnBrk="1" fontAlgn="auto" latinLnBrk="0" hangingPunct="1">
                        <a:lnSpc>
                          <a:spcPct val="125000"/>
                        </a:lnSpc>
                        <a:spcBef>
                          <a:spcPts val="0"/>
                        </a:spcBef>
                        <a:spcAft>
                          <a:spcPts val="0"/>
                        </a:spcAft>
                        <a:buClrTx/>
                        <a:buSzTx/>
                        <a:buFontTx/>
                        <a:buNone/>
                        <a:tabLst/>
                        <a:defRPr/>
                      </a:pPr>
                      <a:r>
                        <a:rPr lang="en-US" sz="900" kern="1200" dirty="0">
                          <a:solidFill>
                            <a:schemeClr val="dk1"/>
                          </a:solidFill>
                          <a:latin typeface="+mn-lt"/>
                          <a:ea typeface="+mn-ea"/>
                          <a:cs typeface="+mn-cs"/>
                        </a:rPr>
                        <a:t>Halliburton &amp;Third party</a:t>
                      </a:r>
                    </a:p>
                  </a:txBody>
                  <a:tcPr marL="53932" marR="53932" marT="42438" marB="42438"/>
                </a:tc>
                <a:tc>
                  <a:txBody>
                    <a:bodyPr/>
                    <a:lstStyle/>
                    <a:p>
                      <a:pPr marL="0" marR="0" lvl="0" indent="0" algn="just" defTabSz="914400" rtl="0" eaLnBrk="1" fontAlgn="auto" latinLnBrk="0" hangingPunct="1">
                        <a:lnSpc>
                          <a:spcPct val="125000"/>
                        </a:lnSpc>
                        <a:spcBef>
                          <a:spcPts val="0"/>
                        </a:spcBef>
                        <a:spcAft>
                          <a:spcPts val="0"/>
                        </a:spcAft>
                        <a:buClrTx/>
                        <a:buSzTx/>
                        <a:buFontTx/>
                        <a:buNone/>
                        <a:tabLst/>
                        <a:defRPr/>
                      </a:pPr>
                      <a:r>
                        <a:rPr lang="en-US" sz="900" kern="1200" dirty="0">
                          <a:solidFill>
                            <a:schemeClr val="dk1"/>
                          </a:solidFill>
                          <a:latin typeface="+mn-lt"/>
                          <a:ea typeface="+mn-ea"/>
                          <a:cs typeface="+mn-cs"/>
                        </a:rPr>
                        <a:t>UIK</a:t>
                      </a:r>
                    </a:p>
                  </a:txBody>
                  <a:tcPr marL="53932" marR="53932" marT="42438" marB="42438"/>
                </a:tc>
                <a:tc>
                  <a:txBody>
                    <a:bodyPr/>
                    <a:lstStyle/>
                    <a:p>
                      <a:pPr marL="0" marR="0" algn="just">
                        <a:lnSpc>
                          <a:spcPct val="125000"/>
                        </a:lnSpc>
                        <a:spcBef>
                          <a:spcPts val="0"/>
                        </a:spcBef>
                        <a:spcAft>
                          <a:spcPts val="0"/>
                        </a:spcAft>
                      </a:pPr>
                      <a:endParaRPr lang="en-US" sz="900" b="0" dirty="0">
                        <a:solidFill>
                          <a:srgbClr val="FF0000"/>
                        </a:solidFill>
                        <a:effectLst/>
                        <a:latin typeface="Calibri" panose="020F0502020204030204" pitchFamily="34" charset="0"/>
                        <a:ea typeface="Times New Roman"/>
                        <a:cs typeface="Times New Roman"/>
                      </a:endParaRPr>
                    </a:p>
                  </a:txBody>
                  <a:tcPr marL="53932" marR="53932" marT="42438" marB="42438"/>
                </a:tc>
                <a:tc>
                  <a:txBody>
                    <a:bodyPr/>
                    <a:lstStyle/>
                    <a:p>
                      <a:pPr marL="0" marR="0" algn="just">
                        <a:lnSpc>
                          <a:spcPct val="125000"/>
                        </a:lnSpc>
                        <a:spcBef>
                          <a:spcPts val="0"/>
                        </a:spcBef>
                        <a:spcAft>
                          <a:spcPts val="0"/>
                        </a:spcAft>
                      </a:pPr>
                      <a:endParaRPr lang="en-US" sz="900" b="0" dirty="0">
                        <a:solidFill>
                          <a:srgbClr val="FF0000"/>
                        </a:solidFill>
                        <a:effectLst/>
                        <a:latin typeface="Calibri" panose="020F0502020204030204" pitchFamily="34" charset="0"/>
                        <a:ea typeface="Times New Roman"/>
                        <a:cs typeface="Times New Roman"/>
                      </a:endParaRPr>
                    </a:p>
                  </a:txBody>
                  <a:tcPr marL="53932" marR="53932" marT="42438" marB="42438"/>
                </a:tc>
                <a:tc>
                  <a:txBody>
                    <a:bodyPr/>
                    <a:lstStyle/>
                    <a:p>
                      <a:pPr marL="0" marR="0" lvl="0" indent="0" algn="just" defTabSz="914400" rtl="0" eaLnBrk="1" fontAlgn="auto" latinLnBrk="0" hangingPunct="1">
                        <a:lnSpc>
                          <a:spcPct val="125000"/>
                        </a:lnSpc>
                        <a:spcBef>
                          <a:spcPts val="0"/>
                        </a:spcBef>
                        <a:spcAft>
                          <a:spcPts val="0"/>
                        </a:spcAft>
                        <a:buClrTx/>
                        <a:buSzTx/>
                        <a:buFontTx/>
                        <a:buNone/>
                        <a:tabLst/>
                        <a:defRPr/>
                      </a:pPr>
                      <a:endParaRPr lang="en-US" sz="900" b="0" kern="1200" dirty="0">
                        <a:solidFill>
                          <a:schemeClr val="tx1"/>
                        </a:solidFill>
                        <a:effectLst/>
                        <a:latin typeface="Calibri" panose="020F0502020204030204" pitchFamily="34" charset="0"/>
                        <a:ea typeface="Times New Roman"/>
                        <a:cs typeface="Times New Roman"/>
                      </a:endParaRPr>
                    </a:p>
                  </a:txBody>
                  <a:tcPr marL="53932" marR="53932" marT="42438" marB="42438"/>
                </a:tc>
                <a:tc>
                  <a:txBody>
                    <a:bodyPr/>
                    <a:lstStyle/>
                    <a:p>
                      <a:pPr marL="0" marR="0" algn="just">
                        <a:lnSpc>
                          <a:spcPct val="125000"/>
                        </a:lnSpc>
                        <a:spcBef>
                          <a:spcPts val="0"/>
                        </a:spcBef>
                        <a:spcAft>
                          <a:spcPts val="0"/>
                        </a:spcAft>
                      </a:pPr>
                      <a:endParaRPr lang="en-US" sz="900" b="1" dirty="0">
                        <a:effectLst/>
                        <a:latin typeface="Calibri" panose="020F0502020204030204" pitchFamily="34" charset="0"/>
                        <a:ea typeface="Times New Roman"/>
                        <a:cs typeface="Times New Roman"/>
                      </a:endParaRPr>
                    </a:p>
                  </a:txBody>
                  <a:tcPr marL="53932" marR="53932" marT="42438" marB="42438"/>
                </a:tc>
                <a:extLst>
                  <a:ext uri="{0D108BD9-81ED-4DB2-BD59-A6C34878D82A}">
                    <a16:rowId xmlns:a16="http://schemas.microsoft.com/office/drawing/2014/main" val="71281537"/>
                  </a:ext>
                </a:extLst>
              </a:tr>
              <a:tr h="165914">
                <a:tc>
                  <a:txBody>
                    <a:bodyPr/>
                    <a:lstStyle/>
                    <a:p>
                      <a:pPr marL="0" marR="0" algn="ctr" defTabSz="914400" rtl="0" eaLnBrk="1" latinLnBrk="0" hangingPunct="1">
                        <a:lnSpc>
                          <a:spcPct val="125000"/>
                        </a:lnSpc>
                        <a:spcBef>
                          <a:spcPts val="0"/>
                        </a:spcBef>
                        <a:spcAft>
                          <a:spcPts val="0"/>
                        </a:spcAft>
                      </a:pPr>
                      <a:r>
                        <a:rPr lang="en-US" sz="900" b="1" kern="1200" dirty="0">
                          <a:solidFill>
                            <a:schemeClr val="bg1"/>
                          </a:solidFill>
                          <a:effectLst/>
                          <a:latin typeface="+mn-lt"/>
                          <a:ea typeface="+mn-ea"/>
                          <a:cs typeface="+mn-cs"/>
                        </a:rPr>
                        <a:t>6</a:t>
                      </a:r>
                    </a:p>
                  </a:txBody>
                  <a:tcPr marL="53932" marR="53932" marT="42438" marB="42438"/>
                </a:tc>
                <a:tc>
                  <a:txBody>
                    <a:bodyPr/>
                    <a:lstStyle/>
                    <a:p>
                      <a:pPr marL="0" marR="0" lvl="0" indent="0" algn="just" defTabSz="914400" rtl="0" eaLnBrk="1" fontAlgn="auto" latinLnBrk="0" hangingPunct="1">
                        <a:lnSpc>
                          <a:spcPct val="125000"/>
                        </a:lnSpc>
                        <a:spcBef>
                          <a:spcPts val="0"/>
                        </a:spcBef>
                        <a:spcAft>
                          <a:spcPts val="0"/>
                        </a:spcAft>
                        <a:buClrTx/>
                        <a:buSzTx/>
                        <a:buFontTx/>
                        <a:buNone/>
                        <a:tabLst/>
                        <a:defRPr/>
                      </a:pPr>
                      <a:r>
                        <a:rPr lang="en-GB" sz="900" kern="1200" dirty="0">
                          <a:solidFill>
                            <a:schemeClr val="dk1"/>
                          </a:solidFill>
                          <a:latin typeface="Calibri" panose="020F0502020204030204" pitchFamily="34" charset="0"/>
                          <a:ea typeface="+mn-ea"/>
                          <a:cs typeface="+mn-cs"/>
                        </a:rPr>
                        <a:t>Re-enforce the SWA empowerment to all crew, best transportation SWA after evaluation will receive an award part of best SWA of the month.</a:t>
                      </a:r>
                    </a:p>
                  </a:txBody>
                  <a:tcPr marL="53932" marR="53932" marT="42438" marB="42438"/>
                </a:tc>
                <a:tc>
                  <a:txBody>
                    <a:bodyPr/>
                    <a:lstStyle/>
                    <a:p>
                      <a:pPr marL="0" marR="0" algn="just">
                        <a:lnSpc>
                          <a:spcPct val="125000"/>
                        </a:lnSpc>
                        <a:spcBef>
                          <a:spcPts val="0"/>
                        </a:spcBef>
                        <a:spcAft>
                          <a:spcPts val="0"/>
                        </a:spcAft>
                      </a:pPr>
                      <a:r>
                        <a:rPr lang="en-US" sz="900" kern="1200" dirty="0">
                          <a:solidFill>
                            <a:schemeClr val="dk1"/>
                          </a:solidFill>
                          <a:latin typeface="+mn-lt"/>
                          <a:ea typeface="+mn-ea"/>
                          <a:cs typeface="+mn-cs"/>
                        </a:rPr>
                        <a:t>15/12/2024</a:t>
                      </a:r>
                    </a:p>
                  </a:txBody>
                  <a:tcPr marL="53932" marR="53932" marT="42438" marB="42438"/>
                </a:tc>
                <a:tc>
                  <a:txBody>
                    <a:bodyPr/>
                    <a:lstStyle/>
                    <a:p>
                      <a:pPr marL="0" marR="0" lvl="0" indent="0" algn="just" defTabSz="914400" rtl="0" eaLnBrk="1" fontAlgn="auto" latinLnBrk="0" hangingPunct="1">
                        <a:lnSpc>
                          <a:spcPct val="125000"/>
                        </a:lnSpc>
                        <a:spcBef>
                          <a:spcPts val="0"/>
                        </a:spcBef>
                        <a:spcAft>
                          <a:spcPts val="0"/>
                        </a:spcAft>
                        <a:buClrTx/>
                        <a:buSzTx/>
                        <a:buFontTx/>
                        <a:buNone/>
                        <a:tabLst/>
                        <a:defRPr/>
                      </a:pPr>
                      <a:r>
                        <a:rPr lang="en-US" sz="900" kern="1200" dirty="0">
                          <a:solidFill>
                            <a:schemeClr val="dk1"/>
                          </a:solidFill>
                          <a:latin typeface="+mn-lt"/>
                          <a:ea typeface="+mn-ea"/>
                          <a:cs typeface="+mn-cs"/>
                        </a:rPr>
                        <a:t>Halliburton &amp;Third party</a:t>
                      </a:r>
                    </a:p>
                  </a:txBody>
                  <a:tcPr marL="53932" marR="53932" marT="42438" marB="42438"/>
                </a:tc>
                <a:tc>
                  <a:txBody>
                    <a:bodyPr/>
                    <a:lstStyle/>
                    <a:p>
                      <a:pPr marL="0" marR="0" lvl="0" indent="0" algn="just" defTabSz="914400" rtl="0" eaLnBrk="1" fontAlgn="auto" latinLnBrk="0" hangingPunct="1">
                        <a:lnSpc>
                          <a:spcPct val="125000"/>
                        </a:lnSpc>
                        <a:spcBef>
                          <a:spcPts val="0"/>
                        </a:spcBef>
                        <a:spcAft>
                          <a:spcPts val="0"/>
                        </a:spcAft>
                        <a:buClrTx/>
                        <a:buSzTx/>
                        <a:buFontTx/>
                        <a:buNone/>
                        <a:tabLst/>
                        <a:defRPr/>
                      </a:pPr>
                      <a:r>
                        <a:rPr lang="en-US" sz="900" kern="1200" dirty="0">
                          <a:solidFill>
                            <a:schemeClr val="dk1"/>
                          </a:solidFill>
                          <a:latin typeface="+mn-lt"/>
                          <a:ea typeface="+mn-ea"/>
                          <a:cs typeface="+mn-cs"/>
                        </a:rPr>
                        <a:t>UIK</a:t>
                      </a:r>
                    </a:p>
                  </a:txBody>
                  <a:tcPr marL="53932" marR="53932" marT="42438" marB="42438"/>
                </a:tc>
                <a:tc>
                  <a:txBody>
                    <a:bodyPr/>
                    <a:lstStyle/>
                    <a:p>
                      <a:pPr marL="0" marR="0" algn="just">
                        <a:lnSpc>
                          <a:spcPct val="125000"/>
                        </a:lnSpc>
                        <a:spcBef>
                          <a:spcPts val="0"/>
                        </a:spcBef>
                        <a:spcAft>
                          <a:spcPts val="0"/>
                        </a:spcAft>
                      </a:pPr>
                      <a:endParaRPr lang="en-US" sz="900" b="0" dirty="0">
                        <a:solidFill>
                          <a:srgbClr val="FF0000"/>
                        </a:solidFill>
                        <a:effectLst/>
                        <a:latin typeface="Calibri" panose="020F0502020204030204" pitchFamily="34" charset="0"/>
                        <a:ea typeface="Times New Roman"/>
                        <a:cs typeface="Times New Roman"/>
                      </a:endParaRPr>
                    </a:p>
                  </a:txBody>
                  <a:tcPr marL="53932" marR="53932" marT="42438" marB="42438"/>
                </a:tc>
                <a:tc>
                  <a:txBody>
                    <a:bodyPr/>
                    <a:lstStyle/>
                    <a:p>
                      <a:pPr marL="0" marR="0" algn="just">
                        <a:lnSpc>
                          <a:spcPct val="125000"/>
                        </a:lnSpc>
                        <a:spcBef>
                          <a:spcPts val="0"/>
                        </a:spcBef>
                        <a:spcAft>
                          <a:spcPts val="0"/>
                        </a:spcAft>
                      </a:pPr>
                      <a:endParaRPr lang="en-US" sz="900" b="0" dirty="0">
                        <a:solidFill>
                          <a:srgbClr val="FF0000"/>
                        </a:solidFill>
                        <a:effectLst/>
                        <a:latin typeface="Calibri" panose="020F0502020204030204" pitchFamily="34" charset="0"/>
                        <a:ea typeface="Times New Roman"/>
                        <a:cs typeface="Times New Roman"/>
                      </a:endParaRPr>
                    </a:p>
                  </a:txBody>
                  <a:tcPr marL="53932" marR="53932" marT="42438" marB="42438"/>
                </a:tc>
                <a:tc>
                  <a:txBody>
                    <a:bodyPr/>
                    <a:lstStyle/>
                    <a:p>
                      <a:pPr marL="0" marR="0" lvl="0" indent="0" algn="just" defTabSz="914400" rtl="0" eaLnBrk="1" fontAlgn="auto" latinLnBrk="0" hangingPunct="1">
                        <a:lnSpc>
                          <a:spcPct val="125000"/>
                        </a:lnSpc>
                        <a:spcBef>
                          <a:spcPts val="0"/>
                        </a:spcBef>
                        <a:spcAft>
                          <a:spcPts val="0"/>
                        </a:spcAft>
                        <a:buClrTx/>
                        <a:buSzTx/>
                        <a:buFontTx/>
                        <a:buNone/>
                        <a:tabLst/>
                        <a:defRPr/>
                      </a:pPr>
                      <a:endParaRPr lang="en-US" sz="900" b="0" kern="1200" dirty="0">
                        <a:solidFill>
                          <a:schemeClr val="tx1"/>
                        </a:solidFill>
                        <a:effectLst/>
                        <a:latin typeface="Calibri" panose="020F0502020204030204" pitchFamily="34" charset="0"/>
                        <a:ea typeface="Times New Roman"/>
                        <a:cs typeface="Times New Roman"/>
                      </a:endParaRPr>
                    </a:p>
                  </a:txBody>
                  <a:tcPr marL="53932" marR="53932" marT="42438" marB="42438"/>
                </a:tc>
                <a:tc>
                  <a:txBody>
                    <a:bodyPr/>
                    <a:lstStyle/>
                    <a:p>
                      <a:pPr marL="0" marR="0" algn="just">
                        <a:lnSpc>
                          <a:spcPct val="125000"/>
                        </a:lnSpc>
                        <a:spcBef>
                          <a:spcPts val="0"/>
                        </a:spcBef>
                        <a:spcAft>
                          <a:spcPts val="0"/>
                        </a:spcAft>
                      </a:pPr>
                      <a:endParaRPr lang="en-US" sz="900" b="1" dirty="0">
                        <a:effectLst/>
                        <a:latin typeface="Calibri" panose="020F0502020204030204" pitchFamily="34" charset="0"/>
                        <a:ea typeface="Times New Roman"/>
                        <a:cs typeface="Times New Roman"/>
                      </a:endParaRPr>
                    </a:p>
                  </a:txBody>
                  <a:tcPr marL="53932" marR="53932" marT="42438" marB="42438"/>
                </a:tc>
                <a:extLst>
                  <a:ext uri="{0D108BD9-81ED-4DB2-BD59-A6C34878D82A}">
                    <a16:rowId xmlns:a16="http://schemas.microsoft.com/office/drawing/2014/main" val="1025107331"/>
                  </a:ext>
                </a:extLst>
              </a:tr>
              <a:tr h="165914">
                <a:tc>
                  <a:txBody>
                    <a:bodyPr/>
                    <a:lstStyle/>
                    <a:p>
                      <a:pPr marL="0" marR="0" algn="ctr" defTabSz="914400" rtl="0" eaLnBrk="1" latinLnBrk="0" hangingPunct="1">
                        <a:lnSpc>
                          <a:spcPct val="125000"/>
                        </a:lnSpc>
                        <a:spcBef>
                          <a:spcPts val="0"/>
                        </a:spcBef>
                        <a:spcAft>
                          <a:spcPts val="0"/>
                        </a:spcAft>
                      </a:pPr>
                      <a:r>
                        <a:rPr lang="en-US" sz="900" b="1" kern="1200" dirty="0">
                          <a:solidFill>
                            <a:schemeClr val="bg1"/>
                          </a:solidFill>
                          <a:effectLst/>
                          <a:latin typeface="+mn-lt"/>
                          <a:ea typeface="+mn-ea"/>
                          <a:cs typeface="+mn-cs"/>
                        </a:rPr>
                        <a:t>7</a:t>
                      </a:r>
                    </a:p>
                  </a:txBody>
                  <a:tcPr marL="53932" marR="53932" marT="42438" marB="42438"/>
                </a:tc>
                <a:tc>
                  <a:txBody>
                    <a:bodyPr/>
                    <a:lstStyle/>
                    <a:p>
                      <a:pPr marL="0" marR="0" lvl="0" indent="0" algn="just" defTabSz="914400" rtl="0" eaLnBrk="1" fontAlgn="auto" latinLnBrk="0" hangingPunct="1">
                        <a:lnSpc>
                          <a:spcPct val="125000"/>
                        </a:lnSpc>
                        <a:spcBef>
                          <a:spcPts val="0"/>
                        </a:spcBef>
                        <a:spcAft>
                          <a:spcPts val="0"/>
                        </a:spcAft>
                        <a:buClrTx/>
                        <a:buSzTx/>
                        <a:buFontTx/>
                        <a:buNone/>
                        <a:tabLst/>
                        <a:defRPr/>
                      </a:pPr>
                      <a:r>
                        <a:rPr lang="en-GB" sz="900" kern="1200" dirty="0">
                          <a:solidFill>
                            <a:schemeClr val="dk1"/>
                          </a:solidFill>
                          <a:latin typeface="Calibri" panose="020F0502020204030204" pitchFamily="34" charset="0"/>
                          <a:ea typeface="+mn-ea"/>
                          <a:cs typeface="+mn-cs"/>
                        </a:rPr>
                        <a:t>Review roles and responsibilities of the team dispatcher and Journey Manager and work on manage the task to create balance and more effectiveness at execution </a:t>
                      </a:r>
                    </a:p>
                  </a:txBody>
                  <a:tcPr marL="53932" marR="53932" marT="42438" marB="42438"/>
                </a:tc>
                <a:tc>
                  <a:txBody>
                    <a:bodyPr/>
                    <a:lstStyle/>
                    <a:p>
                      <a:pPr marL="0" marR="0" algn="just">
                        <a:lnSpc>
                          <a:spcPct val="125000"/>
                        </a:lnSpc>
                        <a:spcBef>
                          <a:spcPts val="0"/>
                        </a:spcBef>
                        <a:spcAft>
                          <a:spcPts val="0"/>
                        </a:spcAft>
                      </a:pPr>
                      <a:r>
                        <a:rPr lang="en-US" sz="900" kern="1200" dirty="0">
                          <a:solidFill>
                            <a:schemeClr val="dk1"/>
                          </a:solidFill>
                          <a:latin typeface="+mn-lt"/>
                          <a:ea typeface="+mn-ea"/>
                          <a:cs typeface="+mn-cs"/>
                        </a:rPr>
                        <a:t>15/12/2024</a:t>
                      </a:r>
                    </a:p>
                  </a:txBody>
                  <a:tcPr marL="53932" marR="53932" marT="42438" marB="42438"/>
                </a:tc>
                <a:tc>
                  <a:txBody>
                    <a:bodyPr/>
                    <a:lstStyle/>
                    <a:p>
                      <a:pPr marL="0" marR="0" lvl="0" indent="0" algn="just" defTabSz="914400" rtl="0" eaLnBrk="1" fontAlgn="auto" latinLnBrk="0" hangingPunct="1">
                        <a:lnSpc>
                          <a:spcPct val="125000"/>
                        </a:lnSpc>
                        <a:spcBef>
                          <a:spcPts val="0"/>
                        </a:spcBef>
                        <a:spcAft>
                          <a:spcPts val="0"/>
                        </a:spcAft>
                        <a:buClrTx/>
                        <a:buSzTx/>
                        <a:buFontTx/>
                        <a:buNone/>
                        <a:tabLst/>
                        <a:defRPr/>
                      </a:pPr>
                      <a:r>
                        <a:rPr lang="en-US" sz="900" kern="1200" dirty="0">
                          <a:solidFill>
                            <a:schemeClr val="dk1"/>
                          </a:solidFill>
                          <a:latin typeface="+mn-lt"/>
                          <a:ea typeface="+mn-ea"/>
                          <a:cs typeface="+mn-cs"/>
                        </a:rPr>
                        <a:t>Halliburton</a:t>
                      </a:r>
                    </a:p>
                  </a:txBody>
                  <a:tcPr marL="53932" marR="53932" marT="42438" marB="42438"/>
                </a:tc>
                <a:tc>
                  <a:txBody>
                    <a:bodyPr/>
                    <a:lstStyle/>
                    <a:p>
                      <a:pPr marL="0" marR="0" lvl="0" indent="0" algn="just" defTabSz="914400" rtl="0" eaLnBrk="1" fontAlgn="auto" latinLnBrk="0" hangingPunct="1">
                        <a:lnSpc>
                          <a:spcPct val="125000"/>
                        </a:lnSpc>
                        <a:spcBef>
                          <a:spcPts val="0"/>
                        </a:spcBef>
                        <a:spcAft>
                          <a:spcPts val="0"/>
                        </a:spcAft>
                        <a:buClrTx/>
                        <a:buSzTx/>
                        <a:buFontTx/>
                        <a:buNone/>
                        <a:tabLst/>
                        <a:defRPr/>
                      </a:pPr>
                      <a:r>
                        <a:rPr lang="en-US" sz="900" kern="1200" dirty="0">
                          <a:solidFill>
                            <a:schemeClr val="dk1"/>
                          </a:solidFill>
                          <a:latin typeface="+mn-lt"/>
                          <a:ea typeface="+mn-ea"/>
                          <a:cs typeface="+mn-cs"/>
                        </a:rPr>
                        <a:t>UIK</a:t>
                      </a:r>
                    </a:p>
                  </a:txBody>
                  <a:tcPr marL="53932" marR="53932" marT="42438" marB="42438"/>
                </a:tc>
                <a:tc>
                  <a:txBody>
                    <a:bodyPr/>
                    <a:lstStyle/>
                    <a:p>
                      <a:pPr marL="0" marR="0" algn="just">
                        <a:lnSpc>
                          <a:spcPct val="125000"/>
                        </a:lnSpc>
                        <a:spcBef>
                          <a:spcPts val="0"/>
                        </a:spcBef>
                        <a:spcAft>
                          <a:spcPts val="0"/>
                        </a:spcAft>
                      </a:pPr>
                      <a:endParaRPr lang="en-US" sz="900" b="0" dirty="0">
                        <a:solidFill>
                          <a:srgbClr val="FF0000"/>
                        </a:solidFill>
                        <a:effectLst/>
                        <a:latin typeface="Calibri" panose="020F0502020204030204" pitchFamily="34" charset="0"/>
                        <a:ea typeface="Times New Roman"/>
                        <a:cs typeface="Times New Roman"/>
                      </a:endParaRPr>
                    </a:p>
                  </a:txBody>
                  <a:tcPr marL="53932" marR="53932" marT="42438" marB="42438"/>
                </a:tc>
                <a:tc>
                  <a:txBody>
                    <a:bodyPr/>
                    <a:lstStyle/>
                    <a:p>
                      <a:pPr marL="0" marR="0" algn="just">
                        <a:lnSpc>
                          <a:spcPct val="125000"/>
                        </a:lnSpc>
                        <a:spcBef>
                          <a:spcPts val="0"/>
                        </a:spcBef>
                        <a:spcAft>
                          <a:spcPts val="0"/>
                        </a:spcAft>
                      </a:pPr>
                      <a:endParaRPr lang="en-US" sz="900" b="0" dirty="0">
                        <a:solidFill>
                          <a:srgbClr val="FF0000"/>
                        </a:solidFill>
                        <a:effectLst/>
                        <a:latin typeface="Calibri" panose="020F0502020204030204" pitchFamily="34" charset="0"/>
                        <a:ea typeface="Times New Roman"/>
                        <a:cs typeface="Times New Roman"/>
                      </a:endParaRPr>
                    </a:p>
                  </a:txBody>
                  <a:tcPr marL="53932" marR="53932" marT="42438" marB="42438"/>
                </a:tc>
                <a:tc>
                  <a:txBody>
                    <a:bodyPr/>
                    <a:lstStyle/>
                    <a:p>
                      <a:pPr marL="0" marR="0" lvl="0" indent="0" algn="just" defTabSz="914400" rtl="0" eaLnBrk="1" fontAlgn="auto" latinLnBrk="0" hangingPunct="1">
                        <a:lnSpc>
                          <a:spcPct val="125000"/>
                        </a:lnSpc>
                        <a:spcBef>
                          <a:spcPts val="0"/>
                        </a:spcBef>
                        <a:spcAft>
                          <a:spcPts val="0"/>
                        </a:spcAft>
                        <a:buClrTx/>
                        <a:buSzTx/>
                        <a:buFontTx/>
                        <a:buNone/>
                        <a:tabLst/>
                        <a:defRPr/>
                      </a:pPr>
                      <a:endParaRPr lang="en-US" sz="900" b="0" kern="1200" dirty="0">
                        <a:solidFill>
                          <a:schemeClr val="tx1"/>
                        </a:solidFill>
                        <a:effectLst/>
                        <a:latin typeface="Calibri" panose="020F0502020204030204" pitchFamily="34" charset="0"/>
                        <a:ea typeface="Times New Roman"/>
                        <a:cs typeface="Times New Roman"/>
                      </a:endParaRPr>
                    </a:p>
                  </a:txBody>
                  <a:tcPr marL="53932" marR="53932" marT="42438" marB="42438"/>
                </a:tc>
                <a:tc>
                  <a:txBody>
                    <a:bodyPr/>
                    <a:lstStyle/>
                    <a:p>
                      <a:pPr marL="0" marR="0" algn="just">
                        <a:lnSpc>
                          <a:spcPct val="125000"/>
                        </a:lnSpc>
                        <a:spcBef>
                          <a:spcPts val="0"/>
                        </a:spcBef>
                        <a:spcAft>
                          <a:spcPts val="0"/>
                        </a:spcAft>
                      </a:pPr>
                      <a:endParaRPr lang="en-US" sz="900" b="1" dirty="0">
                        <a:effectLst/>
                        <a:latin typeface="Calibri" panose="020F0502020204030204" pitchFamily="34" charset="0"/>
                        <a:ea typeface="Times New Roman"/>
                        <a:cs typeface="Times New Roman"/>
                      </a:endParaRPr>
                    </a:p>
                  </a:txBody>
                  <a:tcPr marL="53932" marR="53932" marT="42438" marB="42438"/>
                </a:tc>
                <a:extLst>
                  <a:ext uri="{0D108BD9-81ED-4DB2-BD59-A6C34878D82A}">
                    <a16:rowId xmlns:a16="http://schemas.microsoft.com/office/drawing/2014/main" val="3878383026"/>
                  </a:ext>
                </a:extLst>
              </a:tr>
            </a:tbl>
          </a:graphicData>
        </a:graphic>
      </p:graphicFrame>
      <p:sp>
        <p:nvSpPr>
          <p:cNvPr id="4" name="Footer Placeholder 4">
            <a:extLst>
              <a:ext uri="{FF2B5EF4-FFF2-40B4-BE49-F238E27FC236}">
                <a16:creationId xmlns:a16="http://schemas.microsoft.com/office/drawing/2014/main" id="{5F4BA27C-8FC8-67AF-7B51-7D592E0DEF17}"/>
              </a:ext>
            </a:extLst>
          </p:cNvPr>
          <p:cNvSpPr txBox="1">
            <a:spLocks/>
          </p:cNvSpPr>
          <p:nvPr/>
        </p:nvSpPr>
        <p:spPr bwMode="auto">
          <a:xfrm>
            <a:off x="3160835" y="6600092"/>
            <a:ext cx="5870331" cy="2579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a:lstStyle>
          <a:p>
            <a:pPr>
              <a:defRPr/>
            </a:pPr>
            <a:r>
              <a:rPr lang="en-US" dirty="0">
                <a:solidFill>
                  <a:srgbClr val="000000"/>
                </a:solidFill>
                <a:latin typeface="Calibri" panose="020F0502020204030204" pitchFamily="34" charset="0"/>
              </a:rPr>
              <a:t>Confidential - Not to be shared outside of PDO/PDO contractors </a:t>
            </a:r>
          </a:p>
        </p:txBody>
      </p:sp>
      <p:sp>
        <p:nvSpPr>
          <p:cNvPr id="2" name="Rectangle 1">
            <a:extLst>
              <a:ext uri="{FF2B5EF4-FFF2-40B4-BE49-F238E27FC236}">
                <a16:creationId xmlns:a16="http://schemas.microsoft.com/office/drawing/2014/main" id="{0C3345DE-FB11-B3E7-ED64-22B04271E4C1}"/>
              </a:ext>
            </a:extLst>
          </p:cNvPr>
          <p:cNvSpPr/>
          <p:nvPr/>
        </p:nvSpPr>
        <p:spPr>
          <a:xfrm>
            <a:off x="399258" y="467402"/>
            <a:ext cx="4139775" cy="523220"/>
          </a:xfrm>
          <a:prstGeom prst="rect">
            <a:avLst/>
          </a:prstGeom>
        </p:spPr>
        <p:txBody>
          <a:bodyPr wrap="square">
            <a:spAutoFit/>
          </a:bodyPr>
          <a:lstStyle/>
          <a:p>
            <a:pPr>
              <a:spcBef>
                <a:spcPct val="50000"/>
              </a:spcBef>
              <a:defRPr/>
            </a:pPr>
            <a:r>
              <a:rPr lang="en-GB" sz="2800" b="1" dirty="0">
                <a:latin typeface="Calibri" panose="020F0502020204030204" pitchFamily="34" charset="0"/>
                <a:cs typeface="Calibri" panose="020F0502020204030204" pitchFamily="34" charset="0"/>
              </a:rPr>
              <a:t>Remedial Action Plan:</a:t>
            </a:r>
            <a:endParaRPr lang="en-GB" sz="2800" dirty="0">
              <a:latin typeface="Calibri" panose="020F0502020204030204" pitchFamily="34" charset="0"/>
            </a:endParaRPr>
          </a:p>
        </p:txBody>
      </p:sp>
      <p:sp>
        <p:nvSpPr>
          <p:cNvPr id="5" name="Rectangle 4">
            <a:extLst>
              <a:ext uri="{FF2B5EF4-FFF2-40B4-BE49-F238E27FC236}">
                <a16:creationId xmlns:a16="http://schemas.microsoft.com/office/drawing/2014/main" id="{F065B6FA-EC55-495F-DF85-6EF973329AE3}"/>
              </a:ext>
            </a:extLst>
          </p:cNvPr>
          <p:cNvSpPr/>
          <p:nvPr/>
        </p:nvSpPr>
        <p:spPr>
          <a:xfrm>
            <a:off x="204281" y="0"/>
            <a:ext cx="11987719" cy="523220"/>
          </a:xfrm>
          <a:prstGeom prst="rect">
            <a:avLst/>
          </a:prstGeom>
          <a:solidFill>
            <a:srgbClr val="FFC715"/>
          </a:solidFill>
        </p:spPr>
        <p:txBody>
          <a:bodyPr wrap="square">
            <a:spAutoFit/>
          </a:bodyPr>
          <a:lstStyle/>
          <a:p>
            <a:pPr lvl="0" algn="ctr">
              <a:defRPr/>
            </a:pPr>
            <a:r>
              <a:rPr lang="en-GB" sz="2800" b="1" dirty="0">
                <a:solidFill>
                  <a:srgbClr val="00B050"/>
                </a:solidFill>
                <a:latin typeface="Calibri" panose="020F0502020204030204" pitchFamily="34" charset="0"/>
                <a:ea typeface="MS PGothic" pitchFamily="34" charset="-128"/>
                <a:cs typeface="+mj-cs"/>
              </a:rPr>
              <a:t>HiPo#35, PIM # 1170964, 01-October-2024, Halliburton</a:t>
            </a:r>
            <a:endParaRPr lang="en-US" sz="2800" kern="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5045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B2BC4E6-EE5F-48CA-918E-B304C81BCC30}"/>
              </a:ext>
            </a:extLst>
          </p:cNvPr>
          <p:cNvSpPr/>
          <p:nvPr/>
        </p:nvSpPr>
        <p:spPr>
          <a:xfrm>
            <a:off x="577191" y="566786"/>
            <a:ext cx="4139775" cy="523220"/>
          </a:xfrm>
          <a:prstGeom prst="rect">
            <a:avLst/>
          </a:prstGeom>
        </p:spPr>
        <p:txBody>
          <a:bodyPr wrap="square">
            <a:spAutoFit/>
          </a:bodyPr>
          <a:lstStyle/>
          <a:p>
            <a:pPr>
              <a:spcBef>
                <a:spcPct val="50000"/>
              </a:spcBef>
              <a:defRPr/>
            </a:pPr>
            <a:r>
              <a:rPr lang="en-GB" sz="2800" b="1">
                <a:latin typeface="Calibri" panose="020F0502020204030204" pitchFamily="34" charset="0"/>
                <a:cs typeface="Calibri" panose="020F0502020204030204" pitchFamily="34" charset="0"/>
              </a:rPr>
              <a:t>Immediate actions taken:</a:t>
            </a:r>
            <a:endParaRPr lang="en-GB" sz="2800">
              <a:latin typeface="Calibri" panose="020F0502020204030204" pitchFamily="34" charset="0"/>
            </a:endParaRPr>
          </a:p>
        </p:txBody>
      </p:sp>
      <p:graphicFrame>
        <p:nvGraphicFramePr>
          <p:cNvPr id="6" name="Table Placeholder 6">
            <a:extLst>
              <a:ext uri="{FF2B5EF4-FFF2-40B4-BE49-F238E27FC236}">
                <a16:creationId xmlns:a16="http://schemas.microsoft.com/office/drawing/2014/main" id="{F902F3DF-325B-442E-9C14-F91A6D2C915E}"/>
              </a:ext>
            </a:extLst>
          </p:cNvPr>
          <p:cNvGraphicFramePr>
            <a:graphicFrameLocks/>
          </p:cNvGraphicFramePr>
          <p:nvPr>
            <p:extLst>
              <p:ext uri="{D42A27DB-BD31-4B8C-83A1-F6EECF244321}">
                <p14:modId xmlns:p14="http://schemas.microsoft.com/office/powerpoint/2010/main" val="2956093955"/>
              </p:ext>
            </p:extLst>
          </p:nvPr>
        </p:nvGraphicFramePr>
        <p:xfrm>
          <a:off x="577190" y="1142999"/>
          <a:ext cx="11188089" cy="4660373"/>
        </p:xfrm>
        <a:graphic>
          <a:graphicData uri="http://schemas.openxmlformats.org/drawingml/2006/table">
            <a:tbl>
              <a:tblPr firstRow="1" firstCol="1" bandRow="1">
                <a:tableStyleId>{93296810-A885-4BE3-A3E7-6D5BEEA58F35}</a:tableStyleId>
              </a:tblPr>
              <a:tblGrid>
                <a:gridCol w="650470">
                  <a:extLst>
                    <a:ext uri="{9D8B030D-6E8A-4147-A177-3AD203B41FA5}">
                      <a16:colId xmlns:a16="http://schemas.microsoft.com/office/drawing/2014/main" val="20000"/>
                    </a:ext>
                  </a:extLst>
                </a:gridCol>
                <a:gridCol w="5194161">
                  <a:extLst>
                    <a:ext uri="{9D8B030D-6E8A-4147-A177-3AD203B41FA5}">
                      <a16:colId xmlns:a16="http://schemas.microsoft.com/office/drawing/2014/main" val="20001"/>
                    </a:ext>
                  </a:extLst>
                </a:gridCol>
                <a:gridCol w="1961010">
                  <a:extLst>
                    <a:ext uri="{9D8B030D-6E8A-4147-A177-3AD203B41FA5}">
                      <a16:colId xmlns:a16="http://schemas.microsoft.com/office/drawing/2014/main" val="20002"/>
                    </a:ext>
                  </a:extLst>
                </a:gridCol>
                <a:gridCol w="1691224">
                  <a:extLst>
                    <a:ext uri="{9D8B030D-6E8A-4147-A177-3AD203B41FA5}">
                      <a16:colId xmlns:a16="http://schemas.microsoft.com/office/drawing/2014/main" val="20003"/>
                    </a:ext>
                  </a:extLst>
                </a:gridCol>
                <a:gridCol w="1691224">
                  <a:extLst>
                    <a:ext uri="{9D8B030D-6E8A-4147-A177-3AD203B41FA5}">
                      <a16:colId xmlns:a16="http://schemas.microsoft.com/office/drawing/2014/main" val="20004"/>
                    </a:ext>
                  </a:extLst>
                </a:gridCol>
              </a:tblGrid>
              <a:tr h="529748">
                <a:tc>
                  <a:txBody>
                    <a:bodyPr/>
                    <a:lstStyle/>
                    <a:p>
                      <a:pPr marL="0" marR="0" algn="ctr">
                        <a:lnSpc>
                          <a:spcPct val="125000"/>
                        </a:lnSpc>
                        <a:spcBef>
                          <a:spcPts val="0"/>
                        </a:spcBef>
                        <a:spcAft>
                          <a:spcPts val="0"/>
                        </a:spcAft>
                      </a:pPr>
                      <a:endParaRPr lang="en-US" sz="1600" b="1">
                        <a:solidFill>
                          <a:schemeClr val="tx1"/>
                        </a:solidFill>
                        <a:effectLst/>
                        <a:latin typeface="Calibri" panose="020F0502020204030204" pitchFamily="34" charset="0"/>
                        <a:ea typeface="Times New Roman"/>
                        <a:cs typeface="Times New Roman"/>
                      </a:endParaRPr>
                    </a:p>
                  </a:txBody>
                  <a:tcPr marL="53932" marR="53932" marT="42438" marB="42438"/>
                </a:tc>
                <a:tc>
                  <a:txBody>
                    <a:bodyPr/>
                    <a:lstStyle/>
                    <a:p>
                      <a:pPr marL="0" marR="0" algn="ctr">
                        <a:lnSpc>
                          <a:spcPct val="125000"/>
                        </a:lnSpc>
                        <a:spcBef>
                          <a:spcPts val="0"/>
                        </a:spcBef>
                        <a:spcAft>
                          <a:spcPts val="0"/>
                        </a:spcAft>
                      </a:pPr>
                      <a:r>
                        <a:rPr lang="en-US" sz="1600">
                          <a:effectLst/>
                        </a:rPr>
                        <a:t>Actions taken</a:t>
                      </a:r>
                      <a:endParaRPr lang="en-US" sz="1600" b="1">
                        <a:solidFill>
                          <a:schemeClr val="tx1"/>
                        </a:solidFill>
                        <a:effectLst/>
                        <a:latin typeface="Calibri" panose="020F0502020204030204" pitchFamily="34" charset="0"/>
                        <a:ea typeface="Times New Roman"/>
                        <a:cs typeface="Times New Roman"/>
                      </a:endParaRPr>
                    </a:p>
                  </a:txBody>
                  <a:tcPr marL="53932" marR="53932" marT="42438" marB="42438"/>
                </a:tc>
                <a:tc>
                  <a:txBody>
                    <a:bodyPr/>
                    <a:lstStyle/>
                    <a:p>
                      <a:pPr marL="0" marR="0" algn="ctr">
                        <a:lnSpc>
                          <a:spcPct val="125000"/>
                        </a:lnSpc>
                        <a:spcBef>
                          <a:spcPts val="0"/>
                        </a:spcBef>
                        <a:spcAft>
                          <a:spcPts val="0"/>
                        </a:spcAft>
                      </a:pPr>
                      <a:r>
                        <a:rPr lang="en-US" sz="1600">
                          <a:effectLst/>
                        </a:rPr>
                        <a:t>Date</a:t>
                      </a:r>
                      <a:endParaRPr lang="en-US" sz="1600" b="1">
                        <a:solidFill>
                          <a:schemeClr val="tx1"/>
                        </a:solidFill>
                        <a:effectLst/>
                        <a:latin typeface="Calibri" panose="020F0502020204030204" pitchFamily="34" charset="0"/>
                        <a:ea typeface="Times New Roman"/>
                        <a:cs typeface="Calibri" panose="020F0502020204030204" pitchFamily="34" charset="0"/>
                      </a:endParaRPr>
                    </a:p>
                  </a:txBody>
                  <a:tcPr marL="53932" marR="53932" marT="42438" marB="42438"/>
                </a:tc>
                <a:tc>
                  <a:txBody>
                    <a:bodyPr/>
                    <a:lstStyle/>
                    <a:p>
                      <a:pPr marL="0" marR="0" algn="ctr">
                        <a:lnSpc>
                          <a:spcPct val="125000"/>
                        </a:lnSpc>
                        <a:spcBef>
                          <a:spcPts val="0"/>
                        </a:spcBef>
                        <a:spcAft>
                          <a:spcPts val="0"/>
                        </a:spcAft>
                      </a:pPr>
                      <a:r>
                        <a:rPr lang="en-US" sz="1600">
                          <a:effectLst/>
                        </a:rPr>
                        <a:t>Action party</a:t>
                      </a:r>
                      <a:endParaRPr lang="en-US" sz="1600" b="1">
                        <a:solidFill>
                          <a:schemeClr val="tx1"/>
                        </a:solidFill>
                        <a:effectLst/>
                        <a:latin typeface="Calibri" panose="020F0502020204030204" pitchFamily="34" charset="0"/>
                        <a:ea typeface="Times New Roman"/>
                        <a:cs typeface="Calibri" panose="020F0502020204030204" pitchFamily="34" charset="0"/>
                      </a:endParaRPr>
                    </a:p>
                  </a:txBody>
                  <a:tcPr marL="53932" marR="53932" marT="42438" marB="42438"/>
                </a:tc>
                <a:tc>
                  <a:txBody>
                    <a:bodyPr/>
                    <a:lstStyle/>
                    <a:p>
                      <a:pPr marL="0" marR="0" algn="ctr">
                        <a:lnSpc>
                          <a:spcPct val="125000"/>
                        </a:lnSpc>
                        <a:spcBef>
                          <a:spcPts val="0"/>
                        </a:spcBef>
                        <a:spcAft>
                          <a:spcPts val="0"/>
                        </a:spcAft>
                      </a:pPr>
                      <a:r>
                        <a:rPr lang="en-US" sz="1600">
                          <a:effectLst/>
                        </a:rPr>
                        <a:t>Status</a:t>
                      </a:r>
                      <a:endParaRPr lang="en-US" sz="1600" b="1">
                        <a:solidFill>
                          <a:schemeClr val="tx1"/>
                        </a:solidFill>
                        <a:effectLst/>
                        <a:latin typeface="Calibri" panose="020F0502020204030204" pitchFamily="34" charset="0"/>
                        <a:ea typeface="Times New Roman"/>
                        <a:cs typeface="Calibri" panose="020F0502020204030204" pitchFamily="34" charset="0"/>
                      </a:endParaRPr>
                    </a:p>
                  </a:txBody>
                  <a:tcPr marL="53932" marR="53932" marT="42438" marB="42438"/>
                </a:tc>
                <a:extLst>
                  <a:ext uri="{0D108BD9-81ED-4DB2-BD59-A6C34878D82A}">
                    <a16:rowId xmlns:a16="http://schemas.microsoft.com/office/drawing/2014/main" val="10000"/>
                  </a:ext>
                </a:extLst>
              </a:tr>
              <a:tr h="828345">
                <a:tc>
                  <a:txBody>
                    <a:bodyPr/>
                    <a:lstStyle/>
                    <a:p>
                      <a:pPr marL="0" marR="0" algn="ctr">
                        <a:lnSpc>
                          <a:spcPct val="125000"/>
                        </a:lnSpc>
                        <a:spcBef>
                          <a:spcPts val="0"/>
                        </a:spcBef>
                        <a:spcAft>
                          <a:spcPts val="0"/>
                        </a:spcAft>
                      </a:pPr>
                      <a:r>
                        <a:rPr lang="en-US" sz="1600">
                          <a:effectLst/>
                        </a:rPr>
                        <a:t>1</a:t>
                      </a:r>
                      <a:endParaRPr lang="en-US" sz="1600" b="1">
                        <a:solidFill>
                          <a:schemeClr val="tx1"/>
                        </a:solidFill>
                        <a:effectLst/>
                        <a:latin typeface="Calibri" panose="020F0502020204030204" pitchFamily="34" charset="0"/>
                        <a:ea typeface="Times New Roman"/>
                        <a:cs typeface="Times New Roman"/>
                      </a:endParaRPr>
                    </a:p>
                  </a:txBody>
                  <a:tcPr marL="53932" marR="53932" marT="42438" marB="42438"/>
                </a:tc>
                <a:tc>
                  <a:txBody>
                    <a:bodyPr/>
                    <a:lstStyle/>
                    <a:p>
                      <a:pPr marL="0" marR="0" indent="0" algn="l" defTabSz="914400" rtl="0" eaLnBrk="1" fontAlgn="auto" latinLnBrk="0" hangingPunct="1">
                        <a:lnSpc>
                          <a:spcPct val="125000"/>
                        </a:lnSpc>
                        <a:spcBef>
                          <a:spcPts val="0"/>
                        </a:spcBef>
                        <a:spcAft>
                          <a:spcPts val="0"/>
                        </a:spcAft>
                        <a:buClrTx/>
                        <a:buSzTx/>
                        <a:buFontTx/>
                        <a:buNone/>
                        <a:tabLst/>
                        <a:defRPr/>
                      </a:pPr>
                      <a:r>
                        <a:rPr lang="en-US" sz="1600" b="0" kern="1200" dirty="0">
                          <a:solidFill>
                            <a:schemeClr val="tx1"/>
                          </a:solidFill>
                          <a:effectLst/>
                          <a:latin typeface="Calibri" panose="020F0502020204030204" pitchFamily="34" charset="0"/>
                          <a:ea typeface="+mn-ea"/>
                          <a:cs typeface="+mn-cs"/>
                        </a:rPr>
                        <a:t>Driver was sent to Nizwa Badr Al Sama</a:t>
                      </a:r>
                    </a:p>
                  </a:txBody>
                  <a:tcPr marL="53932" marR="53932" marT="42438" marB="42438"/>
                </a:tc>
                <a:tc>
                  <a:txBody>
                    <a:bodyPr/>
                    <a:lstStyle/>
                    <a:p>
                      <a:pPr marL="0" marR="0" algn="just">
                        <a:lnSpc>
                          <a:spcPct val="125000"/>
                        </a:lnSpc>
                        <a:spcBef>
                          <a:spcPts val="0"/>
                        </a:spcBef>
                        <a:spcAft>
                          <a:spcPts val="0"/>
                        </a:spcAft>
                      </a:pPr>
                      <a:r>
                        <a:rPr lang="en-US" sz="1600" b="0" dirty="0">
                          <a:effectLst/>
                          <a:latin typeface="Calibri" panose="020F0502020204030204" pitchFamily="34" charset="0"/>
                          <a:ea typeface="Times New Roman"/>
                          <a:cs typeface="Times New Roman"/>
                        </a:rPr>
                        <a:t>01/10/2024</a:t>
                      </a:r>
                    </a:p>
                  </a:txBody>
                  <a:tcPr marL="53932" marR="53932" marT="42438" marB="42438"/>
                </a:tc>
                <a:tc>
                  <a:txBody>
                    <a:bodyPr/>
                    <a:lstStyle/>
                    <a:p>
                      <a:pPr marL="0" marR="0" algn="just">
                        <a:lnSpc>
                          <a:spcPct val="125000"/>
                        </a:lnSpc>
                        <a:spcBef>
                          <a:spcPts val="0"/>
                        </a:spcBef>
                        <a:spcAft>
                          <a:spcPts val="0"/>
                        </a:spcAft>
                      </a:pPr>
                      <a:r>
                        <a:rPr lang="en-US" sz="1600" b="0" dirty="0">
                          <a:effectLst/>
                          <a:latin typeface="Calibri" panose="020F0502020204030204" pitchFamily="34" charset="0"/>
                          <a:ea typeface="Times New Roman"/>
                          <a:cs typeface="Times New Roman"/>
                        </a:rPr>
                        <a:t>PDO Emergency</a:t>
                      </a:r>
                    </a:p>
                  </a:txBody>
                  <a:tcPr marL="53932" marR="53932" marT="42438" marB="42438"/>
                </a:tc>
                <a:tc>
                  <a:txBody>
                    <a:bodyPr/>
                    <a:lstStyle/>
                    <a:p>
                      <a:pPr marL="0" marR="0" algn="just">
                        <a:lnSpc>
                          <a:spcPct val="125000"/>
                        </a:lnSpc>
                        <a:spcBef>
                          <a:spcPts val="0"/>
                        </a:spcBef>
                        <a:spcAft>
                          <a:spcPts val="0"/>
                        </a:spcAft>
                      </a:pPr>
                      <a:r>
                        <a:rPr lang="en-US" sz="1600" b="0" dirty="0">
                          <a:effectLst/>
                          <a:latin typeface="Calibri" panose="020F0502020204030204" pitchFamily="34" charset="0"/>
                          <a:ea typeface="Times New Roman"/>
                          <a:cs typeface="Times New Roman"/>
                        </a:rPr>
                        <a:t>Closed </a:t>
                      </a:r>
                    </a:p>
                  </a:txBody>
                  <a:tcPr marL="53932" marR="53932" marT="42438" marB="42438"/>
                </a:tc>
                <a:extLst>
                  <a:ext uri="{0D108BD9-81ED-4DB2-BD59-A6C34878D82A}">
                    <a16:rowId xmlns:a16="http://schemas.microsoft.com/office/drawing/2014/main" val="10001"/>
                  </a:ext>
                </a:extLst>
              </a:tr>
              <a:tr h="885920">
                <a:tc>
                  <a:txBody>
                    <a:bodyPr/>
                    <a:lstStyle/>
                    <a:p>
                      <a:pPr marL="0" marR="0" algn="ctr">
                        <a:lnSpc>
                          <a:spcPct val="125000"/>
                        </a:lnSpc>
                        <a:spcBef>
                          <a:spcPts val="0"/>
                        </a:spcBef>
                        <a:spcAft>
                          <a:spcPts val="0"/>
                        </a:spcAft>
                      </a:pPr>
                      <a:r>
                        <a:rPr lang="en-US" sz="1600">
                          <a:effectLst/>
                        </a:rPr>
                        <a:t>2</a:t>
                      </a:r>
                      <a:endParaRPr lang="en-US" sz="1600" b="1">
                        <a:solidFill>
                          <a:schemeClr val="tx1"/>
                        </a:solidFill>
                        <a:effectLst/>
                        <a:latin typeface="Calibri" panose="020F0502020204030204" pitchFamily="34" charset="0"/>
                        <a:ea typeface="Times New Roman"/>
                        <a:cs typeface="Times New Roman"/>
                      </a:endParaRPr>
                    </a:p>
                  </a:txBody>
                  <a:tcPr marL="53932" marR="53932" marT="42438" marB="42438"/>
                </a:tc>
                <a:tc>
                  <a:txBody>
                    <a:bodyPr/>
                    <a:lstStyle/>
                    <a:p>
                      <a:pPr marL="0" marR="0" indent="0" algn="just" rtl="0" eaLnBrk="1" fontAlgn="auto" latinLnBrk="0" hangingPunct="1">
                        <a:lnSpc>
                          <a:spcPct val="125000"/>
                        </a:lnSpc>
                        <a:spcBef>
                          <a:spcPts val="0"/>
                        </a:spcBef>
                        <a:spcAft>
                          <a:spcPts val="0"/>
                        </a:spcAft>
                        <a:buClrTx/>
                        <a:buSzTx/>
                        <a:buFontTx/>
                        <a:buNone/>
                      </a:pPr>
                      <a:r>
                        <a:rPr lang="en-US" sz="1600" b="0" kern="1200" dirty="0">
                          <a:solidFill>
                            <a:schemeClr val="tx1"/>
                          </a:solidFill>
                          <a:effectLst/>
                          <a:latin typeface="Calibri"/>
                          <a:ea typeface="+mn-ea"/>
                          <a:cs typeface="+mn-cs"/>
                        </a:rPr>
                        <a:t>Tanker and Primemover removed from the road</a:t>
                      </a:r>
                    </a:p>
                  </a:txBody>
                  <a:tcPr marL="53932" marR="53932" marT="42438" marB="42438"/>
                </a:tc>
                <a:tc>
                  <a:txBody>
                    <a:bodyPr/>
                    <a:lstStyle/>
                    <a:p>
                      <a:pPr marL="0" marR="0" algn="just">
                        <a:lnSpc>
                          <a:spcPct val="125000"/>
                        </a:lnSpc>
                        <a:spcBef>
                          <a:spcPts val="0"/>
                        </a:spcBef>
                        <a:spcAft>
                          <a:spcPts val="0"/>
                        </a:spcAft>
                      </a:pPr>
                      <a:r>
                        <a:rPr lang="en-US" sz="1600" b="0" dirty="0">
                          <a:effectLst/>
                          <a:latin typeface="Calibri" panose="020F0502020204030204" pitchFamily="34" charset="0"/>
                          <a:ea typeface="Times New Roman"/>
                          <a:cs typeface="Times New Roman"/>
                        </a:rPr>
                        <a:t>01/10/2024</a:t>
                      </a:r>
                    </a:p>
                  </a:txBody>
                  <a:tcPr marL="53932" marR="53932" marT="42438" marB="42438"/>
                </a:tc>
                <a:tc>
                  <a:txBody>
                    <a:bodyPr/>
                    <a:lstStyle/>
                    <a:p>
                      <a:pPr marL="0" marR="0" algn="just">
                        <a:lnSpc>
                          <a:spcPct val="125000"/>
                        </a:lnSpc>
                        <a:spcBef>
                          <a:spcPts val="0"/>
                        </a:spcBef>
                        <a:spcAft>
                          <a:spcPts val="0"/>
                        </a:spcAft>
                      </a:pPr>
                      <a:r>
                        <a:rPr lang="en-US" sz="1600" b="0" dirty="0">
                          <a:effectLst/>
                          <a:latin typeface="Calibri" panose="020F0502020204030204" pitchFamily="34" charset="0"/>
                          <a:ea typeface="Times New Roman"/>
                          <a:cs typeface="Times New Roman"/>
                        </a:rPr>
                        <a:t>PDO Emergency</a:t>
                      </a:r>
                    </a:p>
                  </a:txBody>
                  <a:tcPr marL="53932" marR="53932" marT="42438" marB="42438"/>
                </a:tc>
                <a:tc>
                  <a:txBody>
                    <a:bodyPr/>
                    <a:lstStyle/>
                    <a:p>
                      <a:pPr marL="0" marR="0" algn="just">
                        <a:lnSpc>
                          <a:spcPct val="125000"/>
                        </a:lnSpc>
                        <a:spcBef>
                          <a:spcPts val="0"/>
                        </a:spcBef>
                        <a:spcAft>
                          <a:spcPts val="0"/>
                        </a:spcAft>
                      </a:pPr>
                      <a:r>
                        <a:rPr lang="en-US" sz="1600" b="0" dirty="0">
                          <a:effectLst/>
                          <a:latin typeface="Calibri" panose="020F0502020204030204" pitchFamily="34" charset="0"/>
                          <a:ea typeface="Times New Roman"/>
                          <a:cs typeface="Times New Roman"/>
                        </a:rPr>
                        <a:t>Closed </a:t>
                      </a:r>
                    </a:p>
                  </a:txBody>
                  <a:tcPr marL="53932" marR="53932" marT="42438" marB="42438"/>
                </a:tc>
                <a:extLst>
                  <a:ext uri="{0D108BD9-81ED-4DB2-BD59-A6C34878D82A}">
                    <a16:rowId xmlns:a16="http://schemas.microsoft.com/office/drawing/2014/main" val="10002"/>
                  </a:ext>
                </a:extLst>
              </a:tr>
              <a:tr h="811974">
                <a:tc>
                  <a:txBody>
                    <a:bodyPr/>
                    <a:lstStyle/>
                    <a:p>
                      <a:pPr marL="0" marR="0" algn="ctr">
                        <a:lnSpc>
                          <a:spcPct val="125000"/>
                        </a:lnSpc>
                        <a:spcBef>
                          <a:spcPts val="0"/>
                        </a:spcBef>
                        <a:spcAft>
                          <a:spcPts val="0"/>
                        </a:spcAft>
                      </a:pPr>
                      <a:r>
                        <a:rPr lang="en-US" sz="1600">
                          <a:effectLst/>
                        </a:rPr>
                        <a:t>3</a:t>
                      </a:r>
                      <a:endParaRPr lang="en-US" sz="1600" b="1">
                        <a:solidFill>
                          <a:schemeClr val="tx1"/>
                        </a:solidFill>
                        <a:effectLst/>
                        <a:latin typeface="Calibri" panose="020F0502020204030204" pitchFamily="34" charset="0"/>
                        <a:ea typeface="Times New Roman"/>
                        <a:cs typeface="Times New Roman"/>
                      </a:endParaRPr>
                    </a:p>
                  </a:txBody>
                  <a:tcPr marL="53932" marR="53932" marT="42438" marB="42438"/>
                </a:tc>
                <a:tc>
                  <a:txBody>
                    <a:bodyPr/>
                    <a:lstStyle/>
                    <a:p>
                      <a:pPr marL="0" marR="0" indent="0" algn="just" defTabSz="914400" rtl="0" eaLnBrk="1" fontAlgn="auto" latinLnBrk="0" hangingPunct="1">
                        <a:lnSpc>
                          <a:spcPct val="125000"/>
                        </a:lnSpc>
                        <a:spcBef>
                          <a:spcPts val="0"/>
                        </a:spcBef>
                        <a:spcAft>
                          <a:spcPts val="0"/>
                        </a:spcAft>
                        <a:buClrTx/>
                        <a:buSzTx/>
                        <a:buFontTx/>
                        <a:buNone/>
                        <a:tabLst/>
                        <a:defRPr/>
                      </a:pPr>
                      <a:r>
                        <a:rPr lang="en-US" sz="1600" b="0" kern="1200" dirty="0">
                          <a:solidFill>
                            <a:schemeClr val="tx1"/>
                          </a:solidFill>
                          <a:effectLst/>
                          <a:latin typeface="Calibri"/>
                          <a:ea typeface="+mn-ea"/>
                          <a:cs typeface="+mn-cs"/>
                        </a:rPr>
                        <a:t>WBM spill covered by sand</a:t>
                      </a:r>
                    </a:p>
                  </a:txBody>
                  <a:tcPr marL="53932" marR="53932" marT="42438" marB="42438"/>
                </a:tc>
                <a:tc>
                  <a:txBody>
                    <a:bodyPr/>
                    <a:lstStyle/>
                    <a:p>
                      <a:pPr marL="0" marR="0" algn="just">
                        <a:lnSpc>
                          <a:spcPct val="125000"/>
                        </a:lnSpc>
                        <a:spcBef>
                          <a:spcPts val="0"/>
                        </a:spcBef>
                        <a:spcAft>
                          <a:spcPts val="0"/>
                        </a:spcAft>
                      </a:pPr>
                      <a:r>
                        <a:rPr lang="en-US" sz="1600" b="0" dirty="0">
                          <a:effectLst/>
                          <a:latin typeface="Calibri" panose="020F0502020204030204" pitchFamily="34" charset="0"/>
                          <a:ea typeface="Times New Roman"/>
                          <a:cs typeface="Times New Roman"/>
                        </a:rPr>
                        <a:t>02/10/2024</a:t>
                      </a:r>
                    </a:p>
                  </a:txBody>
                  <a:tcPr marL="53932" marR="53932" marT="42438" marB="42438"/>
                </a:tc>
                <a:tc>
                  <a:txBody>
                    <a:bodyPr/>
                    <a:lstStyle/>
                    <a:p>
                      <a:pPr marL="0" marR="0" indent="0" algn="just" defTabSz="914400" rtl="0" eaLnBrk="1" fontAlgn="auto" latinLnBrk="0" hangingPunct="1">
                        <a:lnSpc>
                          <a:spcPct val="125000"/>
                        </a:lnSpc>
                        <a:spcBef>
                          <a:spcPts val="0"/>
                        </a:spcBef>
                        <a:spcAft>
                          <a:spcPts val="0"/>
                        </a:spcAft>
                        <a:buClrTx/>
                        <a:buSzTx/>
                        <a:buFontTx/>
                        <a:buNone/>
                        <a:tabLst/>
                        <a:defRPr/>
                      </a:pPr>
                      <a:r>
                        <a:rPr lang="en-US" sz="1600" b="0" kern="1200" dirty="0">
                          <a:solidFill>
                            <a:schemeClr val="dk1"/>
                          </a:solidFill>
                          <a:effectLst/>
                          <a:latin typeface="Calibri" panose="020F0502020204030204" pitchFamily="34" charset="0"/>
                          <a:ea typeface="Times New Roman"/>
                          <a:cs typeface="Times New Roman"/>
                        </a:rPr>
                        <a:t>HLB/PL</a:t>
                      </a:r>
                    </a:p>
                  </a:txBody>
                  <a:tcPr marL="53932" marR="53932" marT="42438" marB="42438"/>
                </a:tc>
                <a:tc>
                  <a:txBody>
                    <a:bodyPr/>
                    <a:lstStyle/>
                    <a:p>
                      <a:pPr marL="0" marR="0" indent="0" algn="just" defTabSz="914400" rtl="0" eaLnBrk="1" fontAlgn="auto" latinLnBrk="0" hangingPunct="1">
                        <a:lnSpc>
                          <a:spcPct val="125000"/>
                        </a:lnSpc>
                        <a:spcBef>
                          <a:spcPts val="0"/>
                        </a:spcBef>
                        <a:spcAft>
                          <a:spcPts val="0"/>
                        </a:spcAft>
                        <a:buClrTx/>
                        <a:buSzTx/>
                        <a:buFontTx/>
                        <a:buNone/>
                        <a:tabLst/>
                        <a:defRPr/>
                      </a:pPr>
                      <a:r>
                        <a:rPr lang="en-US" sz="1600" b="0" dirty="0">
                          <a:effectLst/>
                          <a:latin typeface="Calibri" panose="020F0502020204030204" pitchFamily="34" charset="0"/>
                          <a:ea typeface="Times New Roman"/>
                          <a:cs typeface="Times New Roman"/>
                        </a:rPr>
                        <a:t>Closed</a:t>
                      </a:r>
                      <a:endParaRPr lang="en-US" sz="1600" b="0" kern="1200" dirty="0">
                        <a:solidFill>
                          <a:schemeClr val="dk1"/>
                        </a:solidFill>
                        <a:effectLst/>
                        <a:latin typeface="Calibri" panose="020F0502020204030204" pitchFamily="34" charset="0"/>
                        <a:ea typeface="Times New Roman"/>
                        <a:cs typeface="Times New Roman"/>
                      </a:endParaRPr>
                    </a:p>
                  </a:txBody>
                  <a:tcPr marL="53932" marR="53932" marT="42438" marB="42438"/>
                </a:tc>
                <a:extLst>
                  <a:ext uri="{0D108BD9-81ED-4DB2-BD59-A6C34878D82A}">
                    <a16:rowId xmlns:a16="http://schemas.microsoft.com/office/drawing/2014/main" val="10003"/>
                  </a:ext>
                </a:extLst>
              </a:tr>
              <a:tr h="742538">
                <a:tc>
                  <a:txBody>
                    <a:bodyPr/>
                    <a:lstStyle/>
                    <a:p>
                      <a:pPr marL="0" marR="0" algn="ctr">
                        <a:lnSpc>
                          <a:spcPct val="125000"/>
                        </a:lnSpc>
                        <a:spcBef>
                          <a:spcPts val="0"/>
                        </a:spcBef>
                        <a:spcAft>
                          <a:spcPts val="0"/>
                        </a:spcAft>
                      </a:pPr>
                      <a:r>
                        <a:rPr lang="en-US" sz="1600" kern="1200">
                          <a:effectLst/>
                        </a:rPr>
                        <a:t>4</a:t>
                      </a:r>
                      <a:endParaRPr lang="en-US" sz="1600" b="1" kern="1200">
                        <a:solidFill>
                          <a:schemeClr val="tx1"/>
                        </a:solidFill>
                        <a:effectLst/>
                        <a:latin typeface="Calibri" panose="020F0502020204030204" pitchFamily="34" charset="0"/>
                        <a:ea typeface="+mn-ea"/>
                        <a:cs typeface="+mn-cs"/>
                      </a:endParaRPr>
                    </a:p>
                  </a:txBody>
                  <a:tcPr marL="53932" marR="53932" marT="42438" marB="42438"/>
                </a:tc>
                <a:tc>
                  <a:txBody>
                    <a:bodyPr/>
                    <a:lstStyle/>
                    <a:p>
                      <a:pPr marL="0" marR="0" indent="0" algn="just" defTabSz="914400" rtl="0" eaLnBrk="1" fontAlgn="auto" latinLnBrk="0" hangingPunct="1">
                        <a:lnSpc>
                          <a:spcPct val="125000"/>
                        </a:lnSpc>
                        <a:spcBef>
                          <a:spcPts val="0"/>
                        </a:spcBef>
                        <a:spcAft>
                          <a:spcPts val="0"/>
                        </a:spcAft>
                        <a:buClrTx/>
                        <a:buSzTx/>
                        <a:buFontTx/>
                        <a:buNone/>
                        <a:tabLst/>
                        <a:defRPr/>
                      </a:pPr>
                      <a:r>
                        <a:rPr lang="en-US" sz="1600" b="0" kern="1200" dirty="0">
                          <a:solidFill>
                            <a:schemeClr val="tx1"/>
                          </a:solidFill>
                          <a:effectLst/>
                          <a:latin typeface="Calibri"/>
                          <a:ea typeface="+mn-ea"/>
                          <a:cs typeface="+mn-cs"/>
                        </a:rPr>
                        <a:t>Contaminated soil removed and disposed in approved yard in Fahud </a:t>
                      </a:r>
                    </a:p>
                  </a:txBody>
                  <a:tcPr marL="53932" marR="53932" marT="42438" marB="42438"/>
                </a:tc>
                <a:tc>
                  <a:txBody>
                    <a:bodyPr/>
                    <a:lstStyle/>
                    <a:p>
                      <a:pPr marL="0" marR="0" algn="just">
                        <a:lnSpc>
                          <a:spcPct val="125000"/>
                        </a:lnSpc>
                        <a:spcBef>
                          <a:spcPts val="0"/>
                        </a:spcBef>
                        <a:spcAft>
                          <a:spcPts val="0"/>
                        </a:spcAft>
                      </a:pPr>
                      <a:r>
                        <a:rPr lang="en-US" sz="1600" b="0" dirty="0">
                          <a:effectLst/>
                          <a:latin typeface="Calibri" panose="020F0502020204030204" pitchFamily="34" charset="0"/>
                          <a:ea typeface="Times New Roman"/>
                          <a:cs typeface="Times New Roman"/>
                        </a:rPr>
                        <a:t>03/10/2024</a:t>
                      </a:r>
                    </a:p>
                  </a:txBody>
                  <a:tcPr marL="53932" marR="53932" marT="42438" marB="42438"/>
                </a:tc>
                <a:tc>
                  <a:txBody>
                    <a:bodyPr/>
                    <a:lstStyle/>
                    <a:p>
                      <a:pPr marL="0" marR="0" indent="0" algn="just" defTabSz="914400" rtl="0" eaLnBrk="1" fontAlgn="auto" latinLnBrk="0" hangingPunct="1">
                        <a:lnSpc>
                          <a:spcPct val="125000"/>
                        </a:lnSpc>
                        <a:spcBef>
                          <a:spcPts val="0"/>
                        </a:spcBef>
                        <a:spcAft>
                          <a:spcPts val="0"/>
                        </a:spcAft>
                        <a:buClrTx/>
                        <a:buSzTx/>
                        <a:buFontTx/>
                        <a:buNone/>
                        <a:tabLst/>
                        <a:defRPr/>
                      </a:pPr>
                      <a:r>
                        <a:rPr lang="en-US" sz="1600" b="0" kern="1200" dirty="0">
                          <a:solidFill>
                            <a:schemeClr val="dk1"/>
                          </a:solidFill>
                          <a:effectLst/>
                          <a:latin typeface="Calibri" panose="020F0502020204030204" pitchFamily="34" charset="0"/>
                          <a:ea typeface="Times New Roman"/>
                          <a:cs typeface="Times New Roman"/>
                        </a:rPr>
                        <a:t>HLB/PL</a:t>
                      </a:r>
                    </a:p>
                  </a:txBody>
                  <a:tcPr marL="53932" marR="53932" marT="42438" marB="42438"/>
                </a:tc>
                <a:tc>
                  <a:txBody>
                    <a:bodyPr/>
                    <a:lstStyle/>
                    <a:p>
                      <a:pPr marL="0" marR="0" indent="0" algn="just" defTabSz="914400" rtl="0" eaLnBrk="1" fontAlgn="auto" latinLnBrk="0" hangingPunct="1">
                        <a:lnSpc>
                          <a:spcPct val="125000"/>
                        </a:lnSpc>
                        <a:spcBef>
                          <a:spcPts val="0"/>
                        </a:spcBef>
                        <a:spcAft>
                          <a:spcPts val="0"/>
                        </a:spcAft>
                        <a:buClrTx/>
                        <a:buSzTx/>
                        <a:buFontTx/>
                        <a:buNone/>
                        <a:tabLst/>
                        <a:defRPr/>
                      </a:pPr>
                      <a:r>
                        <a:rPr lang="en-US" sz="1600" b="0" kern="1200" dirty="0">
                          <a:solidFill>
                            <a:schemeClr val="dk1"/>
                          </a:solidFill>
                          <a:effectLst/>
                          <a:latin typeface="Calibri" panose="020F0502020204030204" pitchFamily="34" charset="0"/>
                          <a:ea typeface="Times New Roman"/>
                          <a:cs typeface="Times New Roman"/>
                        </a:rPr>
                        <a:t>Closed</a:t>
                      </a:r>
                    </a:p>
                  </a:txBody>
                  <a:tcPr marL="53932" marR="53932" marT="42438" marB="42438"/>
                </a:tc>
                <a:extLst>
                  <a:ext uri="{0D108BD9-81ED-4DB2-BD59-A6C34878D82A}">
                    <a16:rowId xmlns:a16="http://schemas.microsoft.com/office/drawing/2014/main" val="10004"/>
                  </a:ext>
                </a:extLst>
              </a:tr>
              <a:tr h="861848">
                <a:tc>
                  <a:txBody>
                    <a:bodyPr/>
                    <a:lstStyle/>
                    <a:p>
                      <a:pPr marL="0" marR="0" algn="ctr">
                        <a:lnSpc>
                          <a:spcPct val="125000"/>
                        </a:lnSpc>
                        <a:spcBef>
                          <a:spcPts val="0"/>
                        </a:spcBef>
                        <a:spcAft>
                          <a:spcPts val="0"/>
                        </a:spcAft>
                      </a:pPr>
                      <a:r>
                        <a:rPr lang="en-US" sz="1600" kern="1200">
                          <a:effectLst/>
                        </a:rPr>
                        <a:t>5</a:t>
                      </a:r>
                      <a:endParaRPr lang="en-US" sz="1600" b="1" kern="1200">
                        <a:solidFill>
                          <a:schemeClr val="tx1"/>
                        </a:solidFill>
                        <a:effectLst/>
                        <a:latin typeface="Calibri" panose="020F0502020204030204" pitchFamily="34" charset="0"/>
                        <a:ea typeface="+mn-ea"/>
                        <a:cs typeface="+mn-cs"/>
                      </a:endParaRPr>
                    </a:p>
                  </a:txBody>
                  <a:tcPr marL="53932" marR="53932" marT="42438" marB="42438"/>
                </a:tc>
                <a:tc>
                  <a:txBody>
                    <a:bodyPr/>
                    <a:lstStyle/>
                    <a:p>
                      <a:pPr marL="0" marR="0" indent="0" algn="just" rtl="0" eaLnBrk="1" fontAlgn="auto" latinLnBrk="0" hangingPunct="1">
                        <a:lnSpc>
                          <a:spcPct val="125000"/>
                        </a:lnSpc>
                        <a:spcBef>
                          <a:spcPts val="0"/>
                        </a:spcBef>
                        <a:spcAft>
                          <a:spcPts val="0"/>
                        </a:spcAft>
                        <a:buClrTx/>
                        <a:buSzTx/>
                        <a:buFontTx/>
                        <a:buNone/>
                      </a:pPr>
                      <a:r>
                        <a:rPr lang="en-US" sz="1600" b="0" kern="1200" dirty="0">
                          <a:solidFill>
                            <a:schemeClr val="tx1"/>
                          </a:solidFill>
                          <a:effectLst/>
                          <a:latin typeface="Calibri"/>
                          <a:ea typeface="+mn-ea"/>
                          <a:cs typeface="+mn-cs"/>
                        </a:rPr>
                        <a:t>Investigation started and evidence collected</a:t>
                      </a:r>
                    </a:p>
                  </a:txBody>
                  <a:tcPr marL="53932" marR="53932" marT="42438" marB="42438"/>
                </a:tc>
                <a:tc>
                  <a:txBody>
                    <a:bodyPr/>
                    <a:lstStyle/>
                    <a:p>
                      <a:pPr marL="0" marR="0" algn="just">
                        <a:lnSpc>
                          <a:spcPct val="125000"/>
                        </a:lnSpc>
                        <a:spcBef>
                          <a:spcPts val="0"/>
                        </a:spcBef>
                        <a:spcAft>
                          <a:spcPts val="0"/>
                        </a:spcAft>
                      </a:pPr>
                      <a:r>
                        <a:rPr lang="en-US" sz="1600" b="0" dirty="0">
                          <a:effectLst/>
                          <a:latin typeface="Calibri" panose="020F0502020204030204" pitchFamily="34" charset="0"/>
                          <a:ea typeface="Times New Roman"/>
                          <a:cs typeface="Times New Roman"/>
                        </a:rPr>
                        <a:t>03/10/2024</a:t>
                      </a:r>
                    </a:p>
                  </a:txBody>
                  <a:tcPr marL="53932" marR="53932" marT="42438" marB="42438"/>
                </a:tc>
                <a:tc>
                  <a:txBody>
                    <a:bodyPr/>
                    <a:lstStyle/>
                    <a:p>
                      <a:pPr marL="0" marR="0" algn="just">
                        <a:lnSpc>
                          <a:spcPct val="125000"/>
                        </a:lnSpc>
                        <a:spcBef>
                          <a:spcPts val="0"/>
                        </a:spcBef>
                        <a:spcAft>
                          <a:spcPts val="0"/>
                        </a:spcAft>
                      </a:pPr>
                      <a:r>
                        <a:rPr lang="en-US" sz="1600" b="0" dirty="0">
                          <a:effectLst/>
                          <a:latin typeface="Calibri" panose="020F0502020204030204" pitchFamily="34" charset="0"/>
                          <a:ea typeface="Times New Roman"/>
                          <a:cs typeface="Times New Roman"/>
                        </a:rPr>
                        <a:t>Halliburton </a:t>
                      </a:r>
                    </a:p>
                  </a:txBody>
                  <a:tcPr marL="53932" marR="53932" marT="42438" marB="42438"/>
                </a:tc>
                <a:tc>
                  <a:txBody>
                    <a:bodyPr/>
                    <a:lstStyle/>
                    <a:p>
                      <a:pPr marL="0" marR="0" algn="just">
                        <a:lnSpc>
                          <a:spcPct val="125000"/>
                        </a:lnSpc>
                        <a:spcBef>
                          <a:spcPts val="0"/>
                        </a:spcBef>
                        <a:spcAft>
                          <a:spcPts val="0"/>
                        </a:spcAft>
                      </a:pPr>
                      <a:r>
                        <a:rPr lang="en-US" sz="1600" b="0" dirty="0">
                          <a:effectLst/>
                          <a:latin typeface="Calibri" panose="020F0502020204030204" pitchFamily="34" charset="0"/>
                          <a:ea typeface="Times New Roman"/>
                          <a:cs typeface="Times New Roman"/>
                        </a:rPr>
                        <a:t>Closed </a:t>
                      </a:r>
                    </a:p>
                  </a:txBody>
                  <a:tcPr marL="53932" marR="53932" marT="42438" marB="42438"/>
                </a:tc>
                <a:extLst>
                  <a:ext uri="{0D108BD9-81ED-4DB2-BD59-A6C34878D82A}">
                    <a16:rowId xmlns:a16="http://schemas.microsoft.com/office/drawing/2014/main" val="10005"/>
                  </a:ext>
                </a:extLst>
              </a:tr>
            </a:tbl>
          </a:graphicData>
        </a:graphic>
      </p:graphicFrame>
      <p:sp>
        <p:nvSpPr>
          <p:cNvPr id="4" name="Footer Placeholder 4">
            <a:extLst>
              <a:ext uri="{FF2B5EF4-FFF2-40B4-BE49-F238E27FC236}">
                <a16:creationId xmlns:a16="http://schemas.microsoft.com/office/drawing/2014/main" id="{2148FC17-8F8E-2C7E-B942-C5C2C0E1EEDE}"/>
              </a:ext>
            </a:extLst>
          </p:cNvPr>
          <p:cNvSpPr txBox="1">
            <a:spLocks/>
          </p:cNvSpPr>
          <p:nvPr/>
        </p:nvSpPr>
        <p:spPr bwMode="auto">
          <a:xfrm>
            <a:off x="3160835" y="6600092"/>
            <a:ext cx="5870331" cy="2579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a:lstStyle>
          <a:p>
            <a:pPr>
              <a:defRPr/>
            </a:pPr>
            <a:r>
              <a:rPr lang="en-US">
                <a:solidFill>
                  <a:srgbClr val="000000"/>
                </a:solidFill>
                <a:latin typeface="Calibri" panose="020F0502020204030204" pitchFamily="34" charset="0"/>
              </a:rPr>
              <a:t>Confidential - Not to be shared outside of PDO/PDO contractors </a:t>
            </a:r>
          </a:p>
        </p:txBody>
      </p:sp>
      <p:sp>
        <p:nvSpPr>
          <p:cNvPr id="5" name="Rectangle 4">
            <a:extLst>
              <a:ext uri="{FF2B5EF4-FFF2-40B4-BE49-F238E27FC236}">
                <a16:creationId xmlns:a16="http://schemas.microsoft.com/office/drawing/2014/main" id="{47174A0E-095C-C2B4-B228-B8BF2B36A82F}"/>
              </a:ext>
            </a:extLst>
          </p:cNvPr>
          <p:cNvSpPr/>
          <p:nvPr/>
        </p:nvSpPr>
        <p:spPr>
          <a:xfrm>
            <a:off x="204281" y="0"/>
            <a:ext cx="11987719" cy="523220"/>
          </a:xfrm>
          <a:prstGeom prst="rect">
            <a:avLst/>
          </a:prstGeom>
          <a:solidFill>
            <a:srgbClr val="FFC715"/>
          </a:solidFill>
        </p:spPr>
        <p:txBody>
          <a:bodyPr wrap="square">
            <a:spAutoFit/>
          </a:bodyPr>
          <a:lstStyle/>
          <a:p>
            <a:pPr lvl="0" algn="ctr">
              <a:defRPr/>
            </a:pPr>
            <a:r>
              <a:rPr lang="en-GB" sz="2800" b="1" dirty="0">
                <a:solidFill>
                  <a:srgbClr val="00B050"/>
                </a:solidFill>
                <a:latin typeface="Calibri" panose="020F0502020204030204" pitchFamily="34" charset="0"/>
                <a:ea typeface="MS PGothic" pitchFamily="34" charset="-128"/>
                <a:cs typeface="+mj-cs"/>
              </a:rPr>
              <a:t>HiPo#35, PIM # 1170964, 01-October-2024, Halliburton</a:t>
            </a:r>
            <a:endParaRPr lang="en-US" sz="2800" kern="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33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7B0CE9-AFAB-148C-3169-E80C31E96673}"/>
              </a:ext>
            </a:extLst>
          </p:cNvPr>
          <p:cNvSpPr>
            <a:spLocks noGrp="1"/>
          </p:cNvSpPr>
          <p:nvPr>
            <p:ph idx="1"/>
          </p:nvPr>
        </p:nvSpPr>
        <p:spPr>
          <a:xfrm>
            <a:off x="482049" y="1253331"/>
            <a:ext cx="10515600" cy="4351338"/>
          </a:xfrm>
        </p:spPr>
        <p:txBody>
          <a:bodyPr>
            <a:normAutofit/>
          </a:bodyPr>
          <a:lstStyle/>
          <a:p>
            <a:r>
              <a:rPr lang="en-US" sz="1800" dirty="0"/>
              <a:t>The importance of </a:t>
            </a:r>
            <a:r>
              <a:rPr lang="en-US" sz="1800" kern="1200" dirty="0">
                <a:solidFill>
                  <a:schemeClr val="dk1"/>
                </a:solidFill>
                <a:latin typeface="Calibri" panose="020F0502020204030204" pitchFamily="34" charset="0"/>
                <a:ea typeface="+mn-ea"/>
                <a:cs typeface="+mn-cs"/>
              </a:rPr>
              <a:t>Installing Driver’s fatigue management system for all vehicles in operation</a:t>
            </a:r>
            <a:endParaRPr lang="en-GB" sz="1800" dirty="0">
              <a:solidFill>
                <a:schemeClr val="tx1"/>
              </a:solidFill>
              <a:latin typeface="+mn-lt"/>
            </a:endParaRPr>
          </a:p>
          <a:p>
            <a:r>
              <a:rPr lang="en-US" sz="1800" dirty="0"/>
              <a:t> Ensure to take sufficient rest during the trip for light and heavy vehicle drivers </a:t>
            </a:r>
          </a:p>
          <a:p>
            <a:r>
              <a:rPr lang="en-US" sz="1800" dirty="0"/>
              <a:t>Improve the IVMS system notification to alert responsible persons in case driver failed to take complete rest period </a:t>
            </a:r>
          </a:p>
          <a:p>
            <a:r>
              <a:rPr lang="en-US" sz="1800" dirty="0"/>
              <a:t>Proper risk assessment for the journey to identify the distance and driving hours </a:t>
            </a:r>
          </a:p>
          <a:p>
            <a:r>
              <a:rPr lang="en-US" sz="1800" dirty="0"/>
              <a:t>Increase driver awareness and adherence to convoy procedures</a:t>
            </a:r>
          </a:p>
          <a:p>
            <a:r>
              <a:rPr lang="en-US" sz="1800" dirty="0"/>
              <a:t>Improve communication system between the Journey Manager and Drivers </a:t>
            </a:r>
          </a:p>
          <a:p>
            <a:r>
              <a:rPr lang="en-US" sz="1800" dirty="0"/>
              <a:t>Improve road shoulders for emergency stops, breakdowns, rests.</a:t>
            </a:r>
          </a:p>
          <a:p>
            <a:r>
              <a:rPr lang="en-US" sz="1800" dirty="0"/>
              <a:t>Regular awareness sessions on assessing and reacting to situational road risks </a:t>
            </a:r>
          </a:p>
          <a:p>
            <a:r>
              <a:rPr lang="en-US" sz="1800" dirty="0"/>
              <a:t>Apply stop work authority in case of fatigue and report to Journey Manager</a:t>
            </a:r>
          </a:p>
          <a:p>
            <a:pPr marL="0" indent="0">
              <a:buNone/>
            </a:pPr>
            <a:endParaRPr lang="en-US" sz="1800" dirty="0"/>
          </a:p>
          <a:p>
            <a:endParaRPr lang="en-US" sz="1800" dirty="0"/>
          </a:p>
        </p:txBody>
      </p:sp>
      <p:sp>
        <p:nvSpPr>
          <p:cNvPr id="4" name="Footer Placeholder 4">
            <a:extLst>
              <a:ext uri="{FF2B5EF4-FFF2-40B4-BE49-F238E27FC236}">
                <a16:creationId xmlns:a16="http://schemas.microsoft.com/office/drawing/2014/main" id="{EF0AE2FE-9EA0-616C-F308-B3612A21A078}"/>
              </a:ext>
            </a:extLst>
          </p:cNvPr>
          <p:cNvSpPr txBox="1">
            <a:spLocks/>
          </p:cNvSpPr>
          <p:nvPr/>
        </p:nvSpPr>
        <p:spPr bwMode="auto">
          <a:xfrm>
            <a:off x="3160835" y="6600092"/>
            <a:ext cx="5870331" cy="2579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a:lstStyle>
          <a:p>
            <a:pPr>
              <a:defRPr/>
            </a:pPr>
            <a:r>
              <a:rPr lang="en-US">
                <a:solidFill>
                  <a:srgbClr val="000000"/>
                </a:solidFill>
                <a:latin typeface="Calibri" panose="020F0502020204030204" pitchFamily="34" charset="0"/>
              </a:rPr>
              <a:t>Confidential - Not to be shared outside of PDO/PDO contractors </a:t>
            </a:r>
          </a:p>
        </p:txBody>
      </p:sp>
      <p:sp>
        <p:nvSpPr>
          <p:cNvPr id="5" name="Title 4">
            <a:extLst>
              <a:ext uri="{FF2B5EF4-FFF2-40B4-BE49-F238E27FC236}">
                <a16:creationId xmlns:a16="http://schemas.microsoft.com/office/drawing/2014/main" id="{9E08FFFD-941F-0FF6-8DB7-C0969D985B61}"/>
              </a:ext>
            </a:extLst>
          </p:cNvPr>
          <p:cNvSpPr txBox="1">
            <a:spLocks/>
          </p:cNvSpPr>
          <p:nvPr/>
        </p:nvSpPr>
        <p:spPr>
          <a:xfrm>
            <a:off x="482049" y="551255"/>
            <a:ext cx="7860762" cy="400110"/>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a:lstStyle>
          <a:p>
            <a:r>
              <a:rPr lang="en-GB" sz="2800" b="1">
                <a:ea typeface="MS PGothic" pitchFamily="34" charset="-128"/>
              </a:rPr>
              <a:t>Key Insights From Incident</a:t>
            </a:r>
            <a:endParaRPr lang="en-US" sz="2800"/>
          </a:p>
        </p:txBody>
      </p:sp>
      <p:sp>
        <p:nvSpPr>
          <p:cNvPr id="2" name="Rectangle 1">
            <a:extLst>
              <a:ext uri="{FF2B5EF4-FFF2-40B4-BE49-F238E27FC236}">
                <a16:creationId xmlns:a16="http://schemas.microsoft.com/office/drawing/2014/main" id="{04EA1A69-8535-6028-711C-8D4C2B716411}"/>
              </a:ext>
            </a:extLst>
          </p:cNvPr>
          <p:cNvSpPr/>
          <p:nvPr/>
        </p:nvSpPr>
        <p:spPr>
          <a:xfrm>
            <a:off x="204281" y="0"/>
            <a:ext cx="11987719" cy="523220"/>
          </a:xfrm>
          <a:prstGeom prst="rect">
            <a:avLst/>
          </a:prstGeom>
          <a:solidFill>
            <a:srgbClr val="FFC715"/>
          </a:solidFill>
        </p:spPr>
        <p:txBody>
          <a:bodyPr wrap="square">
            <a:spAutoFit/>
          </a:bodyPr>
          <a:lstStyle/>
          <a:p>
            <a:pPr lvl="0" algn="ctr">
              <a:defRPr/>
            </a:pPr>
            <a:r>
              <a:rPr lang="en-GB" sz="2800" b="1" dirty="0">
                <a:solidFill>
                  <a:srgbClr val="00B050"/>
                </a:solidFill>
                <a:latin typeface="Calibri" panose="020F0502020204030204" pitchFamily="34" charset="0"/>
                <a:ea typeface="MS PGothic" pitchFamily="34" charset="-128"/>
                <a:cs typeface="+mj-cs"/>
              </a:rPr>
              <a:t>HiPo#35, PIM # 1170964, 01-October-2024, Halliburton</a:t>
            </a:r>
            <a:endParaRPr lang="en-US" sz="2800" kern="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4729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503384" y="1252084"/>
            <a:ext cx="7791263" cy="5670783"/>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Tahoma" pitchFamily="34" charset="0"/>
                <a:ea typeface="+mn-ea"/>
                <a:cs typeface="+mn-cs"/>
              </a:rPr>
              <a:t>What happened?</a:t>
            </a:r>
            <a:endParaRPr kumimoji="0" lang="en-US" sz="1600" b="1" i="0" u="none" strike="noStrike" kern="1200" cap="none" spc="0" normalizeH="0" baseline="0" noProof="0" dirty="0">
              <a:ln>
                <a:noFill/>
              </a:ln>
              <a:solidFill>
                <a:schemeClr val="accent1"/>
              </a:solidFill>
              <a:effectLst/>
              <a:uLnTx/>
              <a:uFillTx/>
              <a:latin typeface="Tahoma" pitchFamily="34" charset="0"/>
              <a:ea typeface="+mn-ea"/>
              <a:cs typeface="+mn-cs"/>
            </a:endParaRP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Tahoma" pitchFamily="34" charset="0"/>
              <a:ea typeface="+mn-ea"/>
              <a:cs typeface="+mn-cs"/>
            </a:endParaRPr>
          </a:p>
          <a:p>
            <a:pPr algn="just"/>
            <a:r>
              <a:rPr lang="en-US" sz="1200" dirty="0">
                <a:solidFill>
                  <a:prstClr val="black"/>
                </a:solidFill>
                <a:latin typeface="Calibri" panose="020F0502020204030204" pitchFamily="34" charset="0"/>
                <a:cs typeface="Tahoma" pitchFamily="34" charset="0"/>
              </a:rPr>
              <a:t>On 01 Oct 2024, a third-party chemical tanker </a:t>
            </a:r>
            <a:r>
              <a:rPr lang="en-US" sz="1200" dirty="0"/>
              <a:t>completed loading Water-Based Mud from Rig-63 located in Burhan, the driver started from the rig heading to Fahud LMP. On his way back to Fahud LMP, over Burhan-</a:t>
            </a:r>
            <a:r>
              <a:rPr lang="en-US" sz="1200" dirty="0" err="1"/>
              <a:t>Awaifia</a:t>
            </a:r>
            <a:r>
              <a:rPr lang="en-US" sz="1200" dirty="0"/>
              <a:t> road @1626hrs, the driver fall a sleep during driving and suddenly the tanker partially deviated outside of the road then immediately he steered back the tanker to main road and applied harsh braking leading to loss control and tanker rollover.</a:t>
            </a:r>
          </a:p>
          <a:p>
            <a:pPr algn="just"/>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prstClr val="black"/>
                </a:solidFill>
                <a:effectLst/>
                <a:uLnTx/>
                <a:uFillTx/>
                <a:latin typeface="Tahoma" pitchFamily="34" charset="0"/>
                <a:ea typeface="宋体" panose="02010600030101010101" pitchFamily="2" charset="-122"/>
                <a:cs typeface="+mn-cs"/>
              </a:rPr>
              <a:t>Why it happened/Finding</a:t>
            </a:r>
          </a:p>
          <a:p>
            <a:pPr marL="342900" indent="-173736">
              <a:buFont typeface="Arial" pitchFamily="34" charset="0"/>
              <a:buChar char="•"/>
              <a:defRPr/>
            </a:pPr>
            <a:r>
              <a:rPr lang="en-US" sz="1200" kern="1200" dirty="0">
                <a:solidFill>
                  <a:schemeClr val="dk1"/>
                </a:solidFill>
                <a:latin typeface="Calibri" panose="020F0502020204030204" pitchFamily="34" charset="0"/>
                <a:ea typeface="+mn-ea"/>
                <a:cs typeface="+mn-cs"/>
              </a:rPr>
              <a:t>Working hours for the driver was 10 hours till the incident occur</a:t>
            </a:r>
          </a:p>
          <a:p>
            <a:pPr marL="342900" indent="-173736">
              <a:buFont typeface="Arial" pitchFamily="34" charset="0"/>
              <a:buChar char="•"/>
              <a:defRPr/>
            </a:pPr>
            <a:r>
              <a:rPr lang="en-US" sz="1200" kern="1200" dirty="0">
                <a:solidFill>
                  <a:schemeClr val="dk1"/>
                </a:solidFill>
                <a:latin typeface="Calibri" panose="020F0502020204030204" pitchFamily="34" charset="0"/>
                <a:ea typeface="+mn-ea"/>
                <a:cs typeface="+mn-cs"/>
              </a:rPr>
              <a:t>4 hours driving/ 1 hour rest not implemented, driver took only 12 minutes break after 3 hours of continuous driving (SP-2000 V5)</a:t>
            </a:r>
          </a:p>
          <a:p>
            <a:pPr marL="342900" marR="0" lvl="0" indent="-173736"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a:solidFill>
                  <a:schemeClr val="dk1"/>
                </a:solidFill>
                <a:latin typeface="Calibri" panose="020F0502020204030204" pitchFamily="34" charset="0"/>
                <a:ea typeface="+mn-ea"/>
                <a:cs typeface="+mn-cs"/>
              </a:rPr>
              <a:t>Driver’s fatigue management system (DFMS) not in place </a:t>
            </a:r>
          </a:p>
          <a:p>
            <a:pPr marL="342900" indent="-173736">
              <a:buFont typeface="Arial" pitchFamily="34" charset="0"/>
              <a:buChar char="•"/>
              <a:defRPr/>
            </a:pPr>
            <a:r>
              <a:rPr lang="en-US" sz="1200" kern="1200" dirty="0">
                <a:solidFill>
                  <a:schemeClr val="dk1"/>
                </a:solidFill>
                <a:latin typeface="Calibri" panose="020F0502020204030204" pitchFamily="34" charset="0"/>
                <a:ea typeface="+mn-ea"/>
                <a:cs typeface="+mn-cs"/>
              </a:rPr>
              <a:t>Improper journey plan risk assessment for the task, the distance from Rig-132 to Fahud is 550KM, and journey plan stated the distance of 350 KM.</a:t>
            </a:r>
          </a:p>
          <a:p>
            <a:pPr marL="342900" indent="-173736">
              <a:buFont typeface="Arial" pitchFamily="34" charset="0"/>
              <a:buChar char="•"/>
              <a:defRPr/>
            </a:pPr>
            <a:r>
              <a:rPr lang="en-US" sz="1200" dirty="0">
                <a:solidFill>
                  <a:schemeClr val="dk1"/>
                </a:solidFill>
                <a:latin typeface="Calibri" panose="020F0502020204030204" pitchFamily="34" charset="0"/>
              </a:rPr>
              <a:t>Driver not familiar with similar situation, and how to react to road emergencies safely</a:t>
            </a:r>
          </a:p>
          <a:p>
            <a:pPr marL="342900" indent="-173736">
              <a:buFont typeface="Arial" pitchFamily="34" charset="0"/>
              <a:buChar char="•"/>
              <a:defRPr/>
            </a:pPr>
            <a:r>
              <a:rPr lang="en-US" sz="1200" kern="1200" dirty="0">
                <a:solidFill>
                  <a:schemeClr val="dk1"/>
                </a:solidFill>
                <a:latin typeface="Calibri" panose="020F0502020204030204" pitchFamily="34" charset="0"/>
                <a:ea typeface="+mn-ea"/>
                <a:cs typeface="+mn-cs"/>
              </a:rPr>
              <a:t>Convoy procedure not followed </a:t>
            </a:r>
          </a:p>
          <a:p>
            <a:pPr marL="342900" indent="-173736">
              <a:buFont typeface="Arial" pitchFamily="34" charset="0"/>
              <a:buChar char="•"/>
              <a:defRPr/>
            </a:pPr>
            <a:r>
              <a:rPr lang="en-US" sz="1200" b="0" kern="1200" dirty="0">
                <a:solidFill>
                  <a:schemeClr val="tx1"/>
                </a:solidFill>
                <a:latin typeface="Calibri" panose="020F0502020204030204" pitchFamily="34" charset="0"/>
                <a:ea typeface="+mn-ea"/>
                <a:cs typeface="+mn-cs"/>
              </a:rPr>
              <a:t>The road has no safe shoulders from both sides, difficult to park safely in case of emergency </a:t>
            </a:r>
          </a:p>
          <a:p>
            <a:pPr marL="342900" indent="-173736">
              <a:buFont typeface="Arial" pitchFamily="34" charset="0"/>
              <a:buChar char="•"/>
              <a:defRPr/>
            </a:pPr>
            <a:r>
              <a:rPr lang="en-US" sz="1200" dirty="0">
                <a:latin typeface="Calibri" panose="020F0502020204030204" pitchFamily="34" charset="0"/>
              </a:rPr>
              <a:t>Tanker loaded 75% of total capacity </a:t>
            </a:r>
            <a:endParaRPr lang="en-US" sz="1200" kern="1200" dirty="0">
              <a:solidFill>
                <a:schemeClr val="dk1"/>
              </a:solidFill>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tabLst/>
              <a:defRPr/>
            </a:pPr>
            <a:endParaRPr lang="en-US" sz="1200" dirty="0">
              <a:solidFill>
                <a:prstClr val="black"/>
              </a:solidFill>
              <a:latin typeface="Calibri" panose="020F0502020204030204" pitchFamily="34" charset="0"/>
              <a:cs typeface="Tahoma" pitchFamily="34" charset="0"/>
            </a:endParaRPr>
          </a:p>
          <a:p>
            <a:pPr marL="114300" indent="-114300" algn="just">
              <a:defRPr/>
            </a:pPr>
            <a:r>
              <a:rPr lang="en-US" sz="1600" b="1" dirty="0">
                <a:solidFill>
                  <a:prstClr val="black"/>
                </a:solidFill>
                <a:latin typeface="Tahoma" pitchFamily="34" charset="0"/>
                <a:ea typeface="宋体" panose="02010600030101010101" pitchFamily="2" charset="-122"/>
              </a:rPr>
              <a:t>Your learning from this incident</a:t>
            </a:r>
          </a:p>
          <a:p>
            <a:pPr marL="114300" indent="-114300" algn="just">
              <a:defRPr/>
            </a:pPr>
            <a:endParaRPr lang="en-US" sz="300" dirty="0">
              <a:solidFill>
                <a:srgbClr val="000000"/>
              </a:solidFill>
              <a:latin typeface="Calibri" panose="020F0502020204030204" pitchFamily="34" charset="0"/>
            </a:endParaRPr>
          </a:p>
          <a:p>
            <a:pPr indent="-171450">
              <a:buFont typeface="Arial" pitchFamily="34" charset="0"/>
              <a:buChar char="•"/>
              <a:defRPr/>
            </a:pPr>
            <a:r>
              <a:rPr lang="en-US" sz="1200" dirty="0">
                <a:solidFill>
                  <a:prstClr val="black"/>
                </a:solidFill>
                <a:latin typeface="Calibri" panose="020F0502020204030204" pitchFamily="34" charset="0"/>
                <a:cs typeface="Tahoma" pitchFamily="34" charset="0"/>
              </a:rPr>
              <a:t>Ensure driver well rested prior issuing the journey plan</a:t>
            </a:r>
          </a:p>
          <a:p>
            <a:pPr indent="-171450">
              <a:buFont typeface="Arial" pitchFamily="34" charset="0"/>
              <a:buChar char="•"/>
              <a:defRPr/>
            </a:pPr>
            <a:r>
              <a:rPr lang="en-US" sz="1200" dirty="0">
                <a:solidFill>
                  <a:prstClr val="black"/>
                </a:solidFill>
                <a:latin typeface="Calibri" panose="020F0502020204030204" pitchFamily="34" charset="0"/>
                <a:cs typeface="Tahoma" pitchFamily="34" charset="0"/>
              </a:rPr>
              <a:t>Monitor and ensure heavy &amp; light vehicle drivers take sufficient rest during the trip </a:t>
            </a:r>
          </a:p>
          <a:p>
            <a:pPr indent="-171450">
              <a:buFont typeface="Arial" pitchFamily="34" charset="0"/>
              <a:buChar char="•"/>
              <a:defRPr/>
            </a:pPr>
            <a:r>
              <a:rPr lang="en-US" sz="1200" dirty="0">
                <a:solidFill>
                  <a:prstClr val="black"/>
                </a:solidFill>
                <a:latin typeface="Calibri" panose="020F0502020204030204" pitchFamily="34" charset="0"/>
                <a:cs typeface="Tahoma" pitchFamily="34" charset="0"/>
              </a:rPr>
              <a:t>Proper risk assessment prior issuing the journey plan verifying the distance and driving hours </a:t>
            </a:r>
          </a:p>
          <a:p>
            <a:pPr indent="-171450">
              <a:buFont typeface="Arial" pitchFamily="34" charset="0"/>
              <a:buChar char="•"/>
              <a:defRPr/>
            </a:pPr>
            <a:r>
              <a:rPr lang="en-US" sz="1200" dirty="0">
                <a:solidFill>
                  <a:prstClr val="black"/>
                </a:solidFill>
                <a:latin typeface="Calibri" panose="020F0502020204030204" pitchFamily="34" charset="0"/>
                <a:cs typeface="Tahoma" pitchFamily="34" charset="0"/>
              </a:rPr>
              <a:t>Ensure to dispatch tankers either fully loaded or empty </a:t>
            </a:r>
          </a:p>
          <a:p>
            <a:pPr indent="-171450">
              <a:buFont typeface="Arial" pitchFamily="34" charset="0"/>
              <a:buChar char="•"/>
              <a:defRPr/>
            </a:pPr>
            <a:r>
              <a:rPr lang="en-US" sz="1200" dirty="0">
                <a:solidFill>
                  <a:prstClr val="black"/>
                </a:solidFill>
                <a:latin typeface="Calibri" panose="020F0502020204030204" pitchFamily="34" charset="0"/>
                <a:cs typeface="Tahoma" pitchFamily="34" charset="0"/>
              </a:rPr>
              <a:t>Ensure driver fatigue management system in place and working properly</a:t>
            </a:r>
          </a:p>
          <a:p>
            <a:pPr indent="-171450">
              <a:buFont typeface="Arial" pitchFamily="34" charset="0"/>
              <a:buChar char="•"/>
              <a:defRPr/>
            </a:pPr>
            <a:r>
              <a:rPr lang="en-US" sz="1200" dirty="0">
                <a:solidFill>
                  <a:prstClr val="black"/>
                </a:solidFill>
                <a:latin typeface="Calibri" panose="020F0502020204030204" pitchFamily="34" charset="0"/>
                <a:cs typeface="Tahoma" pitchFamily="34" charset="0"/>
              </a:rPr>
              <a:t> Enhance the empowerment of Stop Work Authority.</a:t>
            </a:r>
          </a:p>
          <a:p>
            <a:pPr marL="0" marR="0" lvl="0" indent="0" algn="l" defTabSz="914400" rtl="0" eaLnBrk="1" fontAlgn="auto" latinLnBrk="0" hangingPunct="1">
              <a:lnSpc>
                <a:spcPct val="100000"/>
              </a:lnSpc>
              <a:spcBef>
                <a:spcPts val="0"/>
              </a:spcBef>
              <a:spcAft>
                <a:spcPts val="0"/>
              </a:spcAft>
              <a:buClrTx/>
              <a:buSzTx/>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0" marR="0" lvl="0" indent="0" algn="l" defTabSz="914400" rtl="0" eaLnBrk="1" fontAlgn="auto" latinLnBrk="0" hangingPunct="1">
              <a:lnSpc>
                <a:spcPct val="100000"/>
              </a:lnSpc>
              <a:spcBef>
                <a:spcPts val="0"/>
              </a:spcBef>
              <a:spcAft>
                <a:spcPts val="0"/>
              </a:spcAft>
              <a:buClrTx/>
              <a:buSzTx/>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14" name="Rectangle 13">
            <a:extLst>
              <a:ext uri="{FF2B5EF4-FFF2-40B4-BE49-F238E27FC236}">
                <a16:creationId xmlns:a16="http://schemas.microsoft.com/office/drawing/2014/main" id="{27AC772E-6015-4076-A0DC-005445BF4556}"/>
              </a:ext>
            </a:extLst>
          </p:cNvPr>
          <p:cNvSpPr/>
          <p:nvPr/>
        </p:nvSpPr>
        <p:spPr>
          <a:xfrm>
            <a:off x="337487" y="823864"/>
            <a:ext cx="849895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Drilling, Logistics, Operation &amp; Construction </a:t>
            </a:r>
            <a:endParaRPr kumimoji="0" lang="en-US" sz="1800" b="1" i="0" u="none" strike="noStrike" kern="1200" cap="none" spc="0" normalizeH="0" baseline="0" noProof="0" dirty="0">
              <a:ln>
                <a:noFill/>
              </a:ln>
              <a:solidFill>
                <a:srgbClr val="0D38B3"/>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227558" y="0"/>
            <a:ext cx="11964442" cy="457200"/>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Calibri" panose="020F0502020204030204" pitchFamily="34" charset="0"/>
                <a:ea typeface="Tahoma" panose="020B0604030504040204" pitchFamily="34" charset="0"/>
                <a:cs typeface="Calibri" panose="020F0502020204030204" pitchFamily="34" charset="0"/>
              </a:rPr>
              <a:t>PDO Second Alert</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2" name="Picture 1">
            <a:extLst>
              <a:ext uri="{FF2B5EF4-FFF2-40B4-BE49-F238E27FC236}">
                <a16:creationId xmlns:a16="http://schemas.microsoft.com/office/drawing/2014/main" id="{80346FC4-3732-3098-DE53-CC4910A5FFB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35029" y="982726"/>
            <a:ext cx="3381651" cy="2309569"/>
          </a:xfrm>
          <a:prstGeom prst="rect">
            <a:avLst/>
          </a:prstGeom>
        </p:spPr>
      </p:pic>
      <p:sp>
        <p:nvSpPr>
          <p:cNvPr id="3" name="TextBox 2">
            <a:extLst>
              <a:ext uri="{FF2B5EF4-FFF2-40B4-BE49-F238E27FC236}">
                <a16:creationId xmlns:a16="http://schemas.microsoft.com/office/drawing/2014/main" id="{7347641C-050C-9BD8-AF11-CFF33DC4BA5C}"/>
              </a:ext>
            </a:extLst>
          </p:cNvPr>
          <p:cNvSpPr txBox="1"/>
          <p:nvPr/>
        </p:nvSpPr>
        <p:spPr>
          <a:xfrm>
            <a:off x="503384" y="6420330"/>
            <a:ext cx="7058704" cy="345981"/>
          </a:xfrm>
          <a:prstGeom prst="rect">
            <a:avLst/>
          </a:prstGeom>
          <a:solidFill>
            <a:schemeClr val="accent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Tahoma" pitchFamily="34" charset="0"/>
                <a:ea typeface="MS PGothic" pitchFamily="34" charset="-128"/>
                <a:cs typeface="+mn-cs"/>
              </a:rPr>
              <a:t>If feel fatigue, stop the driving and take rest</a:t>
            </a:r>
          </a:p>
        </p:txBody>
      </p:sp>
      <p:sp>
        <p:nvSpPr>
          <p:cNvPr id="5" name="Rectangle 8">
            <a:extLst>
              <a:ext uri="{FF2B5EF4-FFF2-40B4-BE49-F238E27FC236}">
                <a16:creationId xmlns:a16="http://schemas.microsoft.com/office/drawing/2014/main" id="{EC72B1D5-A9E5-D446-C49D-C3CD7BEE9018}"/>
              </a:ext>
            </a:extLst>
          </p:cNvPr>
          <p:cNvSpPr>
            <a:spLocks noChangeArrowheads="1"/>
          </p:cNvSpPr>
          <p:nvPr/>
        </p:nvSpPr>
        <p:spPr bwMode="auto">
          <a:xfrm>
            <a:off x="416361" y="458971"/>
            <a:ext cx="11626955" cy="307777"/>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lang="en-GB" sz="1200" b="1" dirty="0">
                <a:solidFill>
                  <a:srgbClr val="4472C4"/>
                </a:solidFill>
                <a:latin typeface="Tahoma" pitchFamily="34" charset="0"/>
              </a:rPr>
              <a:t>01/10</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lang="en-US" sz="1200" b="1" dirty="0">
                <a:solidFill>
                  <a:srgbClr val="4472C4"/>
                </a:solidFill>
                <a:latin typeface="Tahoma" pitchFamily="34" charset="0"/>
              </a:rPr>
              <a:t>Tanker Rollover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0070C0"/>
                </a:solidFill>
                <a:effectLst/>
                <a:uLnTx/>
                <a:uFillTx/>
                <a:latin typeface="Tahoma" pitchFamily="34" charset="0"/>
                <a:ea typeface="+mn-ea"/>
                <a:cs typeface="+mn-cs"/>
              </a:rPr>
              <a:t>MVI RO</a:t>
            </a:r>
            <a:r>
              <a:rPr lang="en-US" sz="1200" b="1" dirty="0">
                <a:solidFill>
                  <a:srgbClr val="0070C0"/>
                </a:solidFill>
                <a:latin typeface="Tahoma" pitchFamily="34" charset="0"/>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a:t>
            </a:r>
            <a:r>
              <a:rPr lang="en-US" sz="1400" b="1" dirty="0">
                <a:solidFill>
                  <a:srgbClr val="4472C4"/>
                </a:solidFill>
                <a:latin typeface="Tahoma" pitchFamily="34" charset="0"/>
              </a:rPr>
              <a:t> </a:t>
            </a:r>
            <a:r>
              <a:rPr lang="en-US" sz="1200" b="1" dirty="0">
                <a:solidFill>
                  <a:srgbClr val="4472C4"/>
                </a:solidFill>
                <a:latin typeface="Tahoma" pitchFamily="34" charset="0"/>
              </a:rPr>
              <a:t>C4P,  C3E   </a:t>
            </a:r>
            <a:r>
              <a:rPr lang="en-US" sz="1400" b="1" dirty="0">
                <a:solidFill>
                  <a:prstClr val="black"/>
                </a:solidFill>
                <a:latin typeface="Tahoma" pitchFamily="34" charset="0"/>
              </a:rPr>
              <a:t>Activity: </a:t>
            </a:r>
            <a:r>
              <a:rPr lang="en-US" sz="1200" b="1" dirty="0">
                <a:solidFill>
                  <a:srgbClr val="4472C4"/>
                </a:solidFill>
                <a:latin typeface="Tahoma" pitchFamily="34" charset="0"/>
              </a:rPr>
              <a:t>Transporting fluids </a:t>
            </a:r>
            <a:r>
              <a:rPr lang="en-US" sz="1400" b="1" dirty="0">
                <a:solidFill>
                  <a:prstClr val="black"/>
                </a:solidFill>
                <a:latin typeface="Tahoma" pitchFamily="34" charset="0"/>
              </a:rPr>
              <a:t>  </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pic>
        <p:nvPicPr>
          <p:cNvPr id="9" name="Picture 8">
            <a:extLst>
              <a:ext uri="{FF2B5EF4-FFF2-40B4-BE49-F238E27FC236}">
                <a16:creationId xmlns:a16="http://schemas.microsoft.com/office/drawing/2014/main" id="{DEE50B6A-6330-1404-2ED9-46034BEBE457}"/>
              </a:ext>
            </a:extLst>
          </p:cNvPr>
          <p:cNvPicPr>
            <a:picLocks noChangeAspect="1"/>
          </p:cNvPicPr>
          <p:nvPr/>
        </p:nvPicPr>
        <p:blipFill>
          <a:blip r:embed="rId4"/>
          <a:stretch>
            <a:fillRect/>
          </a:stretch>
        </p:blipFill>
        <p:spPr>
          <a:xfrm>
            <a:off x="8535029" y="3393409"/>
            <a:ext cx="3381651" cy="2640727"/>
          </a:xfrm>
          <a:prstGeom prst="rect">
            <a:avLst/>
          </a:prstGeom>
        </p:spPr>
      </p:pic>
      <p:pic>
        <p:nvPicPr>
          <p:cNvPr id="10" name="Picture 9">
            <a:extLst>
              <a:ext uri="{FF2B5EF4-FFF2-40B4-BE49-F238E27FC236}">
                <a16:creationId xmlns:a16="http://schemas.microsoft.com/office/drawing/2014/main" id="{DEC42383-DA10-5BF1-336E-76A7CBEF211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52328" y="5418520"/>
            <a:ext cx="664352" cy="615616"/>
          </a:xfrm>
          <a:prstGeom prst="rect">
            <a:avLst/>
          </a:prstGeom>
        </p:spPr>
      </p:pic>
      <p:pic>
        <p:nvPicPr>
          <p:cNvPr id="11" name="Picture 10">
            <a:extLst>
              <a:ext uri="{FF2B5EF4-FFF2-40B4-BE49-F238E27FC236}">
                <a16:creationId xmlns:a16="http://schemas.microsoft.com/office/drawing/2014/main" id="{A8D4CAC8-3043-A0F3-21B3-D571750BBD2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313608" y="2762768"/>
            <a:ext cx="603072" cy="529527"/>
          </a:xfrm>
          <a:prstGeom prst="rect">
            <a:avLst/>
          </a:prstGeom>
        </p:spPr>
      </p:pic>
    </p:spTree>
    <p:extLst>
      <p:ext uri="{BB962C8B-B14F-4D97-AF65-F5344CB8AC3E}">
        <p14:creationId xmlns:p14="http://schemas.microsoft.com/office/powerpoint/2010/main" val="1611345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pic>
        <p:nvPicPr>
          <p:cNvPr id="2" name="Picture 1">
            <a:extLst>
              <a:ext uri="{FF2B5EF4-FFF2-40B4-BE49-F238E27FC236}">
                <a16:creationId xmlns:a16="http://schemas.microsoft.com/office/drawing/2014/main" id="{49C83480-07FA-41ED-8967-2820327476A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00741" y="6434922"/>
            <a:ext cx="5590517" cy="377985"/>
          </a:xfrm>
          <a:prstGeom prst="rect">
            <a:avLst/>
          </a:prstGeom>
        </p:spPr>
      </p:pic>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2585323"/>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marL="342900" indent="-342900">
              <a:buAutoNum type="arabicPeriod"/>
              <a:defRPr/>
            </a:pPr>
            <a:r>
              <a:rPr lang="en-US" sz="1600" dirty="0">
                <a:latin typeface="Calibri" panose="020F0502020204030204" pitchFamily="34" charset="0"/>
                <a:sym typeface="Wingdings" pitchFamily="2" charset="2"/>
              </a:rPr>
              <a:t>Do you discuss the importance of fatigue management during the toolbox talks with driver? </a:t>
            </a:r>
            <a:endParaRPr lang="en-US" sz="1600" i="1" dirty="0">
              <a:latin typeface="Calibri" panose="020F0502020204030204" pitchFamily="34" charset="0"/>
              <a:sym typeface="Wingdings" pitchFamily="2" charset="2"/>
            </a:endParaRPr>
          </a:p>
          <a:p>
            <a:pPr marL="342900" indent="-342900">
              <a:buFont typeface="+mj-lt"/>
              <a:buAutoNum type="arabicPeriod" startAt="2"/>
              <a:defRPr/>
            </a:pPr>
            <a:r>
              <a:rPr lang="en-US" sz="1600" dirty="0">
                <a:latin typeface="Calibri" panose="020F0502020204030204" pitchFamily="34" charset="0"/>
                <a:sym typeface="Wingdings" pitchFamily="2" charset="2"/>
              </a:rPr>
              <a:t>Do you verify driver has sufficient rest prior issuing the journey plan? </a:t>
            </a:r>
            <a:endParaRPr lang="en-US" sz="1600" dirty="0">
              <a:solidFill>
                <a:srgbClr val="0000FF"/>
              </a:solidFill>
              <a:latin typeface="Calibri" panose="020F0502020204030204" pitchFamily="34" charset="0"/>
              <a:sym typeface="Wingdings" pitchFamily="2" charset="2"/>
            </a:endParaRPr>
          </a:p>
          <a:p>
            <a:pPr marL="342900" indent="-342900">
              <a:buFont typeface="+mj-lt"/>
              <a:buAutoNum type="arabicPeriod" startAt="3"/>
              <a:defRPr/>
            </a:pPr>
            <a:r>
              <a:rPr lang="en-US" sz="1600" dirty="0">
                <a:latin typeface="Calibri" panose="020F0502020204030204" pitchFamily="34" charset="0"/>
                <a:sym typeface="Wingdings" pitchFamily="2" charset="2"/>
              </a:rPr>
              <a:t>Do you ensure proper journey plan risk assessment in place for the trip?</a:t>
            </a:r>
          </a:p>
          <a:p>
            <a:pPr marL="342900" indent="-342900">
              <a:buAutoNum type="arabicPeriod" startAt="3"/>
              <a:defRPr/>
            </a:pPr>
            <a:r>
              <a:rPr lang="en-US" sz="1600" dirty="0">
                <a:latin typeface="Calibri" panose="020F0502020204030204" pitchFamily="34" charset="0"/>
                <a:sym typeface="Wingdings" pitchFamily="2" charset="2"/>
              </a:rPr>
              <a:t>Do you verify if the employee competent and aware for the assigned task? </a:t>
            </a: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p:txBody>
      </p:sp>
      <p:sp>
        <p:nvSpPr>
          <p:cNvPr id="3" name="Rectangle 8">
            <a:extLst>
              <a:ext uri="{FF2B5EF4-FFF2-40B4-BE49-F238E27FC236}">
                <a16:creationId xmlns:a16="http://schemas.microsoft.com/office/drawing/2014/main" id="{E0B70FE8-6B9E-85C0-BF64-9279CE2BEA92}"/>
              </a:ext>
            </a:extLst>
          </p:cNvPr>
          <p:cNvSpPr>
            <a:spLocks noChangeArrowheads="1"/>
          </p:cNvSpPr>
          <p:nvPr/>
        </p:nvSpPr>
        <p:spPr bwMode="auto">
          <a:xfrm>
            <a:off x="416361" y="630421"/>
            <a:ext cx="11626955" cy="307777"/>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lang="en-GB" sz="1200" b="1" dirty="0">
                <a:solidFill>
                  <a:srgbClr val="4472C4"/>
                </a:solidFill>
                <a:latin typeface="Tahoma" pitchFamily="34" charset="0"/>
              </a:rPr>
              <a:t>01/10</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lang="en-US" sz="1200" b="1" dirty="0">
                <a:solidFill>
                  <a:srgbClr val="4472C4"/>
                </a:solidFill>
                <a:latin typeface="Tahoma" pitchFamily="34" charset="0"/>
              </a:rPr>
              <a:t>Tanker Rollover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0070C0"/>
                </a:solidFill>
                <a:effectLst/>
                <a:uLnTx/>
                <a:uFillTx/>
                <a:latin typeface="Tahoma" pitchFamily="34" charset="0"/>
                <a:ea typeface="+mn-ea"/>
                <a:cs typeface="+mn-cs"/>
              </a:rPr>
              <a:t>MVI RO</a:t>
            </a:r>
            <a:r>
              <a:rPr lang="en-US" sz="1200" b="1" dirty="0">
                <a:solidFill>
                  <a:srgbClr val="0070C0"/>
                </a:solidFill>
                <a:latin typeface="Tahoma" pitchFamily="34" charset="0"/>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a:t>
            </a:r>
            <a:r>
              <a:rPr lang="en-US" sz="1400" b="1" dirty="0">
                <a:solidFill>
                  <a:srgbClr val="4472C4"/>
                </a:solidFill>
                <a:latin typeface="Tahoma" pitchFamily="34" charset="0"/>
              </a:rPr>
              <a:t> </a:t>
            </a:r>
            <a:r>
              <a:rPr lang="en-US" sz="1200" b="1" dirty="0">
                <a:solidFill>
                  <a:srgbClr val="4472C4"/>
                </a:solidFill>
                <a:latin typeface="Tahoma" pitchFamily="34" charset="0"/>
              </a:rPr>
              <a:t>C4P,  C3E   </a:t>
            </a:r>
            <a:r>
              <a:rPr lang="en-US" sz="1400" b="1" dirty="0">
                <a:solidFill>
                  <a:prstClr val="black"/>
                </a:solidFill>
                <a:latin typeface="Tahoma" pitchFamily="34" charset="0"/>
              </a:rPr>
              <a:t>Activity: </a:t>
            </a:r>
            <a:r>
              <a:rPr lang="en-US" sz="1200" b="1" dirty="0">
                <a:solidFill>
                  <a:srgbClr val="4472C4"/>
                </a:solidFill>
                <a:latin typeface="Tahoma" pitchFamily="34" charset="0"/>
              </a:rPr>
              <a:t>Transporting fluids </a:t>
            </a:r>
            <a:r>
              <a:rPr lang="en-US" sz="1400" b="1" dirty="0">
                <a:solidFill>
                  <a:prstClr val="black"/>
                </a:solidFill>
                <a:latin typeface="Tahoma" pitchFamily="34" charset="0"/>
              </a:rPr>
              <a:t>  </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Tree>
    <p:extLst>
      <p:ext uri="{BB962C8B-B14F-4D97-AF65-F5344CB8AC3E}">
        <p14:creationId xmlns:p14="http://schemas.microsoft.com/office/powerpoint/2010/main" val="25607175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B56AE8-5CBA-4AA9-B9AA-83C8422C7DE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07451" y="6492875"/>
            <a:ext cx="5590517" cy="377985"/>
          </a:xfrm>
          <a:prstGeom prst="rect">
            <a:avLst/>
          </a:prstGeom>
        </p:spPr>
      </p:pic>
      <p:sp>
        <p:nvSpPr>
          <p:cNvPr id="6" name="TextBox 5">
            <a:extLst>
              <a:ext uri="{FF2B5EF4-FFF2-40B4-BE49-F238E27FC236}">
                <a16:creationId xmlns:a16="http://schemas.microsoft.com/office/drawing/2014/main" id="{CA25792C-CF44-4B4F-B4E6-9176E86FB3C7}"/>
              </a:ext>
            </a:extLst>
          </p:cNvPr>
          <p:cNvSpPr txBox="1"/>
          <p:nvPr/>
        </p:nvSpPr>
        <p:spPr>
          <a:xfrm>
            <a:off x="3195812" y="2337247"/>
            <a:ext cx="8113046" cy="1754326"/>
          </a:xfrm>
          <a:prstGeom prst="rect">
            <a:avLst/>
          </a:prstGeom>
          <a:noFill/>
        </p:spPr>
        <p:txBody>
          <a:bodyPr wrap="square" rtlCol="0">
            <a:spAutoFit/>
          </a:bodyPr>
          <a:lstStyle/>
          <a:p>
            <a:endParaRPr lang="en-US" sz="5400">
              <a:latin typeface="Calibri" panose="020F0502020204030204" pitchFamily="34" charset="0"/>
            </a:endParaRPr>
          </a:p>
          <a:p>
            <a:pPr algn="ctr"/>
            <a:r>
              <a:rPr lang="en-US" sz="5400" i="1" kern="0">
                <a:latin typeface="Times New Roman" panose="02020603050405020304" pitchFamily="18" charset="0"/>
                <a:ea typeface="MS PGothic" pitchFamily="34" charset="-128"/>
                <a:cs typeface="Times New Roman" panose="02020603050405020304" pitchFamily="18" charset="0"/>
              </a:rPr>
              <a:t>END OF INVESTIGATION </a:t>
            </a:r>
          </a:p>
        </p:txBody>
      </p:sp>
      <p:grpSp>
        <p:nvGrpSpPr>
          <p:cNvPr id="7" name="Group 6">
            <a:extLst>
              <a:ext uri="{FF2B5EF4-FFF2-40B4-BE49-F238E27FC236}">
                <a16:creationId xmlns:a16="http://schemas.microsoft.com/office/drawing/2014/main" id="{0F7CD7B8-365A-4476-B6FA-DC62D7B5EC96}"/>
              </a:ext>
            </a:extLst>
          </p:cNvPr>
          <p:cNvGrpSpPr/>
          <p:nvPr/>
        </p:nvGrpSpPr>
        <p:grpSpPr>
          <a:xfrm>
            <a:off x="713531" y="1289868"/>
            <a:ext cx="2931113" cy="5256170"/>
            <a:chOff x="838200" y="490540"/>
            <a:chExt cx="3401095" cy="5456860"/>
          </a:xfrm>
        </p:grpSpPr>
        <p:sp>
          <p:nvSpPr>
            <p:cNvPr id="8" name="Freeform 11">
              <a:extLst>
                <a:ext uri="{FF2B5EF4-FFF2-40B4-BE49-F238E27FC236}">
                  <a16:creationId xmlns:a16="http://schemas.microsoft.com/office/drawing/2014/main" id="{76D935A6-2F93-4410-AA41-3E9A50346D45}"/>
                </a:ext>
              </a:extLst>
            </p:cNvPr>
            <p:cNvSpPr>
              <a:spLocks/>
            </p:cNvSpPr>
            <p:nvPr/>
          </p:nvSpPr>
          <p:spPr bwMode="auto">
            <a:xfrm>
              <a:off x="3200384" y="1731372"/>
              <a:ext cx="926292" cy="202714"/>
            </a:xfrm>
            <a:custGeom>
              <a:avLst/>
              <a:gdLst>
                <a:gd name="T0" fmla="*/ 658 w 658"/>
                <a:gd name="T1" fmla="*/ 0 h 144"/>
                <a:gd name="T2" fmla="*/ 658 w 658"/>
                <a:gd name="T3" fmla="*/ 144 h 144"/>
                <a:gd name="T4" fmla="*/ 0 w 658"/>
                <a:gd name="T5" fmla="*/ 116 h 144"/>
                <a:gd name="T6" fmla="*/ 0 w 658"/>
                <a:gd name="T7" fmla="*/ 0 h 144"/>
                <a:gd name="T8" fmla="*/ 658 w 658"/>
                <a:gd name="T9" fmla="*/ 0 h 144"/>
              </a:gdLst>
              <a:ahLst/>
              <a:cxnLst>
                <a:cxn ang="0">
                  <a:pos x="T0" y="T1"/>
                </a:cxn>
                <a:cxn ang="0">
                  <a:pos x="T2" y="T3"/>
                </a:cxn>
                <a:cxn ang="0">
                  <a:pos x="T4" y="T5"/>
                </a:cxn>
                <a:cxn ang="0">
                  <a:pos x="T6" y="T7"/>
                </a:cxn>
                <a:cxn ang="0">
                  <a:pos x="T8" y="T9"/>
                </a:cxn>
              </a:cxnLst>
              <a:rect l="0" t="0" r="r" b="b"/>
              <a:pathLst>
                <a:path w="658" h="144">
                  <a:moveTo>
                    <a:pt x="658" y="0"/>
                  </a:moveTo>
                  <a:lnTo>
                    <a:pt x="658" y="144"/>
                  </a:lnTo>
                  <a:lnTo>
                    <a:pt x="0" y="116"/>
                  </a:lnTo>
                  <a:lnTo>
                    <a:pt x="0" y="0"/>
                  </a:lnTo>
                  <a:lnTo>
                    <a:pt x="658" y="0"/>
                  </a:lnTo>
                  <a:close/>
                </a:path>
              </a:pathLst>
            </a:custGeom>
            <a:solidFill>
              <a:srgbClr val="326581">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Roboto"/>
              </a:endParaRPr>
            </a:p>
          </p:txBody>
        </p:sp>
        <p:sp>
          <p:nvSpPr>
            <p:cNvPr id="9" name="Rectangle 12">
              <a:extLst>
                <a:ext uri="{FF2B5EF4-FFF2-40B4-BE49-F238E27FC236}">
                  <a16:creationId xmlns:a16="http://schemas.microsoft.com/office/drawing/2014/main" id="{ABA609D6-0E01-4804-9F47-9D51EA42BEE1}"/>
                </a:ext>
              </a:extLst>
            </p:cNvPr>
            <p:cNvSpPr>
              <a:spLocks noChangeArrowheads="1"/>
            </p:cNvSpPr>
            <p:nvPr/>
          </p:nvSpPr>
          <p:spPr bwMode="auto">
            <a:xfrm>
              <a:off x="4126676" y="1731372"/>
              <a:ext cx="112619" cy="247761"/>
            </a:xfrm>
            <a:prstGeom prst="rect">
              <a:avLst/>
            </a:prstGeom>
            <a:solidFill>
              <a:srgbClr val="FFCA09">
                <a:lumMod val="7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Roboto"/>
              </a:endParaRPr>
            </a:p>
          </p:txBody>
        </p:sp>
        <p:sp>
          <p:nvSpPr>
            <p:cNvPr id="10" name="Rectangle 13">
              <a:extLst>
                <a:ext uri="{FF2B5EF4-FFF2-40B4-BE49-F238E27FC236}">
                  <a16:creationId xmlns:a16="http://schemas.microsoft.com/office/drawing/2014/main" id="{1B5F8EE3-1DFE-4E66-A2B5-F2A8E23C06D6}"/>
                </a:ext>
              </a:extLst>
            </p:cNvPr>
            <p:cNvSpPr>
              <a:spLocks noChangeArrowheads="1"/>
            </p:cNvSpPr>
            <p:nvPr/>
          </p:nvSpPr>
          <p:spPr bwMode="auto">
            <a:xfrm>
              <a:off x="4126676" y="1483611"/>
              <a:ext cx="112619" cy="247761"/>
            </a:xfrm>
            <a:prstGeom prst="rect">
              <a:avLst/>
            </a:prstGeom>
            <a:solidFill>
              <a:srgbClr val="FFCA0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Roboto"/>
              </a:endParaRPr>
            </a:p>
          </p:txBody>
        </p:sp>
        <p:sp>
          <p:nvSpPr>
            <p:cNvPr id="11" name="Freeform 14">
              <a:extLst>
                <a:ext uri="{FF2B5EF4-FFF2-40B4-BE49-F238E27FC236}">
                  <a16:creationId xmlns:a16="http://schemas.microsoft.com/office/drawing/2014/main" id="{EBDBECDB-BE15-4B48-9633-EB5E36816969}"/>
                </a:ext>
              </a:extLst>
            </p:cNvPr>
            <p:cNvSpPr>
              <a:spLocks/>
            </p:cNvSpPr>
            <p:nvPr/>
          </p:nvSpPr>
          <p:spPr bwMode="auto">
            <a:xfrm>
              <a:off x="3200384" y="1525843"/>
              <a:ext cx="926292" cy="205529"/>
            </a:xfrm>
            <a:custGeom>
              <a:avLst/>
              <a:gdLst>
                <a:gd name="T0" fmla="*/ 658 w 658"/>
                <a:gd name="T1" fmla="*/ 0 h 146"/>
                <a:gd name="T2" fmla="*/ 658 w 658"/>
                <a:gd name="T3" fmla="*/ 146 h 146"/>
                <a:gd name="T4" fmla="*/ 0 w 658"/>
                <a:gd name="T5" fmla="*/ 146 h 146"/>
                <a:gd name="T6" fmla="*/ 0 w 658"/>
                <a:gd name="T7" fmla="*/ 30 h 146"/>
                <a:gd name="T8" fmla="*/ 658 w 658"/>
                <a:gd name="T9" fmla="*/ 0 h 146"/>
              </a:gdLst>
              <a:ahLst/>
              <a:cxnLst>
                <a:cxn ang="0">
                  <a:pos x="T0" y="T1"/>
                </a:cxn>
                <a:cxn ang="0">
                  <a:pos x="T2" y="T3"/>
                </a:cxn>
                <a:cxn ang="0">
                  <a:pos x="T4" y="T5"/>
                </a:cxn>
                <a:cxn ang="0">
                  <a:pos x="T6" y="T7"/>
                </a:cxn>
                <a:cxn ang="0">
                  <a:pos x="T8" y="T9"/>
                </a:cxn>
              </a:cxnLst>
              <a:rect l="0" t="0" r="r" b="b"/>
              <a:pathLst>
                <a:path w="658" h="146">
                  <a:moveTo>
                    <a:pt x="658" y="0"/>
                  </a:moveTo>
                  <a:lnTo>
                    <a:pt x="658" y="146"/>
                  </a:lnTo>
                  <a:lnTo>
                    <a:pt x="0" y="146"/>
                  </a:lnTo>
                  <a:lnTo>
                    <a:pt x="0" y="30"/>
                  </a:lnTo>
                  <a:lnTo>
                    <a:pt x="658" y="0"/>
                  </a:lnTo>
                  <a:close/>
                </a:path>
              </a:pathLst>
            </a:custGeom>
            <a:solidFill>
              <a:srgbClr val="3265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Roboto"/>
              </a:endParaRPr>
            </a:p>
          </p:txBody>
        </p:sp>
        <p:grpSp>
          <p:nvGrpSpPr>
            <p:cNvPr id="12" name="Group 11">
              <a:extLst>
                <a:ext uri="{FF2B5EF4-FFF2-40B4-BE49-F238E27FC236}">
                  <a16:creationId xmlns:a16="http://schemas.microsoft.com/office/drawing/2014/main" id="{D02F8817-3A29-4970-A04C-B48A51CD252A}"/>
                </a:ext>
              </a:extLst>
            </p:cNvPr>
            <p:cNvGrpSpPr/>
            <p:nvPr/>
          </p:nvGrpSpPr>
          <p:grpSpPr>
            <a:xfrm>
              <a:off x="838200" y="490540"/>
              <a:ext cx="2701449" cy="5456860"/>
              <a:chOff x="838200" y="490540"/>
              <a:chExt cx="2701449" cy="5456860"/>
            </a:xfrm>
          </p:grpSpPr>
          <p:sp>
            <p:nvSpPr>
              <p:cNvPr id="15" name="Freeform 20">
                <a:extLst>
                  <a:ext uri="{FF2B5EF4-FFF2-40B4-BE49-F238E27FC236}">
                    <a16:creationId xmlns:a16="http://schemas.microsoft.com/office/drawing/2014/main" id="{68406CDA-F27A-4756-8A19-0C70BC4B5827}"/>
                  </a:ext>
                </a:extLst>
              </p:cNvPr>
              <p:cNvSpPr>
                <a:spLocks/>
              </p:cNvSpPr>
              <p:nvPr/>
            </p:nvSpPr>
            <p:spPr bwMode="auto">
              <a:xfrm>
                <a:off x="1529399" y="3865498"/>
                <a:ext cx="530717" cy="1606225"/>
              </a:xfrm>
              <a:custGeom>
                <a:avLst/>
                <a:gdLst>
                  <a:gd name="T0" fmla="*/ 188 w 188"/>
                  <a:gd name="T1" fmla="*/ 0 h 517"/>
                  <a:gd name="T2" fmla="*/ 188 w 188"/>
                  <a:gd name="T3" fmla="*/ 127 h 517"/>
                  <a:gd name="T4" fmla="*/ 159 w 188"/>
                  <a:gd name="T5" fmla="*/ 127 h 517"/>
                  <a:gd name="T6" fmla="*/ 122 w 188"/>
                  <a:gd name="T7" fmla="*/ 231 h 517"/>
                  <a:gd name="T8" fmla="*/ 102 w 188"/>
                  <a:gd name="T9" fmla="*/ 517 h 517"/>
                  <a:gd name="T10" fmla="*/ 0 w 188"/>
                  <a:gd name="T11" fmla="*/ 517 h 517"/>
                  <a:gd name="T12" fmla="*/ 1 w 188"/>
                  <a:gd name="T13" fmla="*/ 0 h 517"/>
                  <a:gd name="T14" fmla="*/ 188 w 188"/>
                  <a:gd name="T15" fmla="*/ 0 h 5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8" h="517">
                    <a:moveTo>
                      <a:pt x="188" y="0"/>
                    </a:moveTo>
                    <a:cubicBezTo>
                      <a:pt x="188" y="127"/>
                      <a:pt x="188" y="127"/>
                      <a:pt x="188" y="127"/>
                    </a:cubicBezTo>
                    <a:cubicBezTo>
                      <a:pt x="159" y="127"/>
                      <a:pt x="159" y="127"/>
                      <a:pt x="159" y="127"/>
                    </a:cubicBezTo>
                    <a:cubicBezTo>
                      <a:pt x="140" y="133"/>
                      <a:pt x="122" y="231"/>
                      <a:pt x="122" y="231"/>
                    </a:cubicBezTo>
                    <a:cubicBezTo>
                      <a:pt x="102" y="517"/>
                      <a:pt x="102" y="517"/>
                      <a:pt x="102" y="517"/>
                    </a:cubicBezTo>
                    <a:cubicBezTo>
                      <a:pt x="0" y="517"/>
                      <a:pt x="0" y="517"/>
                      <a:pt x="0" y="517"/>
                    </a:cubicBezTo>
                    <a:cubicBezTo>
                      <a:pt x="1" y="0"/>
                      <a:pt x="1" y="0"/>
                      <a:pt x="1" y="0"/>
                    </a:cubicBezTo>
                    <a:lnTo>
                      <a:pt x="188" y="0"/>
                    </a:lnTo>
                    <a:close/>
                  </a:path>
                </a:pathLst>
              </a:custGeom>
              <a:solidFill>
                <a:sysClr val="windowText" lastClr="000000">
                  <a:lumMod val="85000"/>
                  <a:lumOff val="15000"/>
                </a:sysClr>
              </a:solid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Roboto"/>
                </a:endParaRPr>
              </a:p>
            </p:txBody>
          </p:sp>
          <p:sp>
            <p:nvSpPr>
              <p:cNvPr id="16" name="Freeform 26">
                <a:extLst>
                  <a:ext uri="{FF2B5EF4-FFF2-40B4-BE49-F238E27FC236}">
                    <a16:creationId xmlns:a16="http://schemas.microsoft.com/office/drawing/2014/main" id="{16296C33-DAA5-4FC7-A45F-666F5EA6917A}"/>
                  </a:ext>
                </a:extLst>
              </p:cNvPr>
              <p:cNvSpPr>
                <a:spLocks/>
              </p:cNvSpPr>
              <p:nvPr/>
            </p:nvSpPr>
            <p:spPr bwMode="auto">
              <a:xfrm>
                <a:off x="2060117" y="3865498"/>
                <a:ext cx="533533" cy="1604456"/>
              </a:xfrm>
              <a:custGeom>
                <a:avLst/>
                <a:gdLst>
                  <a:gd name="T0" fmla="*/ 0 w 189"/>
                  <a:gd name="T1" fmla="*/ 0 h 517"/>
                  <a:gd name="T2" fmla="*/ 0 w 189"/>
                  <a:gd name="T3" fmla="*/ 127 h 517"/>
                  <a:gd name="T4" fmla="*/ 30 w 189"/>
                  <a:gd name="T5" fmla="*/ 127 h 517"/>
                  <a:gd name="T6" fmla="*/ 67 w 189"/>
                  <a:gd name="T7" fmla="*/ 231 h 517"/>
                  <a:gd name="T8" fmla="*/ 86 w 189"/>
                  <a:gd name="T9" fmla="*/ 517 h 517"/>
                  <a:gd name="T10" fmla="*/ 189 w 189"/>
                  <a:gd name="T11" fmla="*/ 517 h 517"/>
                  <a:gd name="T12" fmla="*/ 188 w 189"/>
                  <a:gd name="T13" fmla="*/ 0 h 517"/>
                  <a:gd name="T14" fmla="*/ 0 w 189"/>
                  <a:gd name="T15" fmla="*/ 0 h 5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9" h="517">
                    <a:moveTo>
                      <a:pt x="0" y="0"/>
                    </a:moveTo>
                    <a:cubicBezTo>
                      <a:pt x="0" y="127"/>
                      <a:pt x="0" y="127"/>
                      <a:pt x="0" y="127"/>
                    </a:cubicBezTo>
                    <a:cubicBezTo>
                      <a:pt x="30" y="127"/>
                      <a:pt x="30" y="127"/>
                      <a:pt x="30" y="127"/>
                    </a:cubicBezTo>
                    <a:cubicBezTo>
                      <a:pt x="48" y="133"/>
                      <a:pt x="67" y="231"/>
                      <a:pt x="67" y="231"/>
                    </a:cubicBezTo>
                    <a:cubicBezTo>
                      <a:pt x="86" y="517"/>
                      <a:pt x="86" y="517"/>
                      <a:pt x="86" y="517"/>
                    </a:cubicBezTo>
                    <a:cubicBezTo>
                      <a:pt x="189" y="517"/>
                      <a:pt x="189" y="517"/>
                      <a:pt x="189" y="517"/>
                    </a:cubicBezTo>
                    <a:cubicBezTo>
                      <a:pt x="188" y="0"/>
                      <a:pt x="188" y="0"/>
                      <a:pt x="188" y="0"/>
                    </a:cubicBezTo>
                    <a:lnTo>
                      <a:pt x="0" y="0"/>
                    </a:lnTo>
                    <a:close/>
                  </a:path>
                </a:pathLst>
              </a:custGeom>
              <a:solidFill>
                <a:sysClr val="windowText" lastClr="000000">
                  <a:lumMod val="85000"/>
                  <a:lumOff val="15000"/>
                </a:sysClr>
              </a:solid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Roboto"/>
                </a:endParaRPr>
              </a:p>
            </p:txBody>
          </p:sp>
          <p:sp>
            <p:nvSpPr>
              <p:cNvPr id="17" name="Line 32">
                <a:extLst>
                  <a:ext uri="{FF2B5EF4-FFF2-40B4-BE49-F238E27FC236}">
                    <a16:creationId xmlns:a16="http://schemas.microsoft.com/office/drawing/2014/main" id="{A558AE8B-E60D-4DD1-B66E-FEBBA48FB4A7}"/>
                  </a:ext>
                </a:extLst>
              </p:cNvPr>
              <p:cNvSpPr>
                <a:spLocks noChangeShapeType="1"/>
              </p:cNvSpPr>
              <p:nvPr/>
            </p:nvSpPr>
            <p:spPr bwMode="auto">
              <a:xfrm>
                <a:off x="3090581" y="4541210"/>
                <a:ext cx="0" cy="0"/>
              </a:xfrm>
              <a:prstGeom prst="line">
                <a:avLst/>
              </a:prstGeom>
              <a:noFill/>
              <a:ln w="12700"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Roboto"/>
                </a:endParaRPr>
              </a:p>
            </p:txBody>
          </p:sp>
          <p:sp>
            <p:nvSpPr>
              <p:cNvPr id="18" name="Freeform 33">
                <a:extLst>
                  <a:ext uri="{FF2B5EF4-FFF2-40B4-BE49-F238E27FC236}">
                    <a16:creationId xmlns:a16="http://schemas.microsoft.com/office/drawing/2014/main" id="{906F8F30-67EA-463F-AF50-893E9CC8AB18}"/>
                  </a:ext>
                </a:extLst>
              </p:cNvPr>
              <p:cNvSpPr>
                <a:spLocks/>
              </p:cNvSpPr>
              <p:nvPr/>
            </p:nvSpPr>
            <p:spPr bwMode="auto">
              <a:xfrm>
                <a:off x="1139456" y="3966855"/>
                <a:ext cx="432176" cy="419505"/>
              </a:xfrm>
              <a:custGeom>
                <a:avLst/>
                <a:gdLst>
                  <a:gd name="T0" fmla="*/ 138 w 153"/>
                  <a:gd name="T1" fmla="*/ 109 h 149"/>
                  <a:gd name="T2" fmla="*/ 116 w 153"/>
                  <a:gd name="T3" fmla="*/ 111 h 149"/>
                  <a:gd name="T4" fmla="*/ 111 w 153"/>
                  <a:gd name="T5" fmla="*/ 128 h 149"/>
                  <a:gd name="T6" fmla="*/ 96 w 153"/>
                  <a:gd name="T7" fmla="*/ 126 h 149"/>
                  <a:gd name="T8" fmla="*/ 88 w 153"/>
                  <a:gd name="T9" fmla="*/ 140 h 149"/>
                  <a:gd name="T10" fmla="*/ 72 w 153"/>
                  <a:gd name="T11" fmla="*/ 133 h 149"/>
                  <a:gd name="T12" fmla="*/ 60 w 153"/>
                  <a:gd name="T13" fmla="*/ 147 h 149"/>
                  <a:gd name="T14" fmla="*/ 43 w 153"/>
                  <a:gd name="T15" fmla="*/ 135 h 149"/>
                  <a:gd name="T16" fmla="*/ 32 w 153"/>
                  <a:gd name="T17" fmla="*/ 145 h 149"/>
                  <a:gd name="T18" fmla="*/ 9 w 153"/>
                  <a:gd name="T19" fmla="*/ 67 h 149"/>
                  <a:gd name="T20" fmla="*/ 11 w 153"/>
                  <a:gd name="T21" fmla="*/ 23 h 149"/>
                  <a:gd name="T22" fmla="*/ 73 w 153"/>
                  <a:gd name="T23" fmla="*/ 0 h 149"/>
                  <a:gd name="T24" fmla="*/ 95 w 153"/>
                  <a:gd name="T25" fmla="*/ 24 h 149"/>
                  <a:gd name="T26" fmla="*/ 125 w 153"/>
                  <a:gd name="T27" fmla="*/ 46 h 149"/>
                  <a:gd name="T28" fmla="*/ 133 w 153"/>
                  <a:gd name="T29" fmla="*/ 84 h 149"/>
                  <a:gd name="T30" fmla="*/ 138 w 153"/>
                  <a:gd name="T31" fmla="*/ 10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3" h="149">
                    <a:moveTo>
                      <a:pt x="138" y="109"/>
                    </a:moveTo>
                    <a:cubicBezTo>
                      <a:pt x="137" y="109"/>
                      <a:pt x="116" y="111"/>
                      <a:pt x="116" y="111"/>
                    </a:cubicBezTo>
                    <a:cubicBezTo>
                      <a:pt x="119" y="119"/>
                      <a:pt x="117" y="123"/>
                      <a:pt x="111" y="128"/>
                    </a:cubicBezTo>
                    <a:cubicBezTo>
                      <a:pt x="105" y="133"/>
                      <a:pt x="100" y="124"/>
                      <a:pt x="96" y="126"/>
                    </a:cubicBezTo>
                    <a:cubicBezTo>
                      <a:pt x="93" y="128"/>
                      <a:pt x="95" y="136"/>
                      <a:pt x="88" y="140"/>
                    </a:cubicBezTo>
                    <a:cubicBezTo>
                      <a:pt x="81" y="144"/>
                      <a:pt x="72" y="133"/>
                      <a:pt x="72" y="133"/>
                    </a:cubicBezTo>
                    <a:cubicBezTo>
                      <a:pt x="72" y="139"/>
                      <a:pt x="67" y="145"/>
                      <a:pt x="60" y="147"/>
                    </a:cubicBezTo>
                    <a:cubicBezTo>
                      <a:pt x="53" y="149"/>
                      <a:pt x="43" y="135"/>
                      <a:pt x="43" y="135"/>
                    </a:cubicBezTo>
                    <a:cubicBezTo>
                      <a:pt x="43" y="142"/>
                      <a:pt x="40" y="146"/>
                      <a:pt x="32" y="145"/>
                    </a:cubicBezTo>
                    <a:cubicBezTo>
                      <a:pt x="23" y="143"/>
                      <a:pt x="0" y="95"/>
                      <a:pt x="9" y="67"/>
                    </a:cubicBezTo>
                    <a:cubicBezTo>
                      <a:pt x="15" y="50"/>
                      <a:pt x="13" y="33"/>
                      <a:pt x="11" y="23"/>
                    </a:cubicBezTo>
                    <a:cubicBezTo>
                      <a:pt x="73" y="0"/>
                      <a:pt x="73" y="0"/>
                      <a:pt x="73" y="0"/>
                    </a:cubicBezTo>
                    <a:cubicBezTo>
                      <a:pt x="79" y="8"/>
                      <a:pt x="91" y="22"/>
                      <a:pt x="95" y="24"/>
                    </a:cubicBezTo>
                    <a:cubicBezTo>
                      <a:pt x="102" y="26"/>
                      <a:pt x="117" y="30"/>
                      <a:pt x="125" y="46"/>
                    </a:cubicBezTo>
                    <a:cubicBezTo>
                      <a:pt x="133" y="63"/>
                      <a:pt x="133" y="84"/>
                      <a:pt x="133" y="84"/>
                    </a:cubicBezTo>
                    <a:cubicBezTo>
                      <a:pt x="153" y="90"/>
                      <a:pt x="139" y="108"/>
                      <a:pt x="138" y="109"/>
                    </a:cubicBezTo>
                    <a:close/>
                  </a:path>
                </a:pathLst>
              </a:custGeom>
              <a:solidFill>
                <a:srgbClr val="D69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Roboto"/>
                </a:endParaRPr>
              </a:p>
            </p:txBody>
          </p:sp>
          <p:grpSp>
            <p:nvGrpSpPr>
              <p:cNvPr id="19" name="Group 18">
                <a:extLst>
                  <a:ext uri="{FF2B5EF4-FFF2-40B4-BE49-F238E27FC236}">
                    <a16:creationId xmlns:a16="http://schemas.microsoft.com/office/drawing/2014/main" id="{DC919EE1-6F02-4DE4-A8ED-2DC4EB90BCD1}"/>
                  </a:ext>
                </a:extLst>
              </p:cNvPr>
              <p:cNvGrpSpPr/>
              <p:nvPr/>
            </p:nvGrpSpPr>
            <p:grpSpPr>
              <a:xfrm flipH="1">
                <a:off x="1295616" y="490540"/>
                <a:ext cx="1672282" cy="2462929"/>
                <a:chOff x="-1659511" y="1906017"/>
                <a:chExt cx="1613870" cy="2376900"/>
              </a:xfrm>
            </p:grpSpPr>
            <p:sp>
              <p:nvSpPr>
                <p:cNvPr id="52" name="Freeform 8">
                  <a:extLst>
                    <a:ext uri="{FF2B5EF4-FFF2-40B4-BE49-F238E27FC236}">
                      <a16:creationId xmlns:a16="http://schemas.microsoft.com/office/drawing/2014/main" id="{494C650D-FCDD-4177-9556-6ED61E23CBCC}"/>
                    </a:ext>
                  </a:extLst>
                </p:cNvPr>
                <p:cNvSpPr>
                  <a:spLocks/>
                </p:cNvSpPr>
                <p:nvPr/>
              </p:nvSpPr>
              <p:spPr bwMode="auto">
                <a:xfrm>
                  <a:off x="-920257" y="3630405"/>
                  <a:ext cx="359435" cy="652512"/>
                </a:xfrm>
                <a:custGeom>
                  <a:avLst/>
                  <a:gdLst>
                    <a:gd name="T0" fmla="*/ 165 w 168"/>
                    <a:gd name="T1" fmla="*/ 104 h 135"/>
                    <a:gd name="T2" fmla="*/ 168 w 168"/>
                    <a:gd name="T3" fmla="*/ 4 h 135"/>
                    <a:gd name="T4" fmla="*/ 4 w 168"/>
                    <a:gd name="T5" fmla="*/ 0 h 135"/>
                    <a:gd name="T6" fmla="*/ 0 w 168"/>
                    <a:gd name="T7" fmla="*/ 129 h 135"/>
                    <a:gd name="T8" fmla="*/ 165 w 168"/>
                    <a:gd name="T9" fmla="*/ 104 h 135"/>
                  </a:gdLst>
                  <a:ahLst/>
                  <a:cxnLst>
                    <a:cxn ang="0">
                      <a:pos x="T0" y="T1"/>
                    </a:cxn>
                    <a:cxn ang="0">
                      <a:pos x="T2" y="T3"/>
                    </a:cxn>
                    <a:cxn ang="0">
                      <a:pos x="T4" y="T5"/>
                    </a:cxn>
                    <a:cxn ang="0">
                      <a:pos x="T6" y="T7"/>
                    </a:cxn>
                    <a:cxn ang="0">
                      <a:pos x="T8" y="T9"/>
                    </a:cxn>
                  </a:cxnLst>
                  <a:rect l="0" t="0" r="r" b="b"/>
                  <a:pathLst>
                    <a:path w="168" h="135">
                      <a:moveTo>
                        <a:pt x="165" y="104"/>
                      </a:moveTo>
                      <a:cubicBezTo>
                        <a:pt x="168" y="4"/>
                        <a:pt x="168" y="4"/>
                        <a:pt x="168" y="4"/>
                      </a:cubicBezTo>
                      <a:cubicBezTo>
                        <a:pt x="4" y="0"/>
                        <a:pt x="4" y="0"/>
                        <a:pt x="4" y="0"/>
                      </a:cubicBezTo>
                      <a:cubicBezTo>
                        <a:pt x="0" y="129"/>
                        <a:pt x="0" y="129"/>
                        <a:pt x="0" y="129"/>
                      </a:cubicBezTo>
                      <a:cubicBezTo>
                        <a:pt x="28" y="132"/>
                        <a:pt x="96" y="135"/>
                        <a:pt x="165" y="104"/>
                      </a:cubicBezTo>
                      <a:close/>
                    </a:path>
                  </a:pathLst>
                </a:custGeom>
                <a:solidFill>
                  <a:srgbClr val="D69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a:ln>
                      <a:noFill/>
                    </a:ln>
                    <a:solidFill>
                      <a:prstClr val="black"/>
                    </a:solidFill>
                    <a:effectLst/>
                    <a:uLnTx/>
                    <a:uFillTx/>
                    <a:latin typeface="Roboto"/>
                  </a:endParaRPr>
                </a:p>
              </p:txBody>
            </p:sp>
            <p:sp>
              <p:nvSpPr>
                <p:cNvPr id="53" name="Freeform 19">
                  <a:extLst>
                    <a:ext uri="{FF2B5EF4-FFF2-40B4-BE49-F238E27FC236}">
                      <a16:creationId xmlns:a16="http://schemas.microsoft.com/office/drawing/2014/main" id="{29DB09C8-F46D-4073-8DDC-2B0F1AE4B993}"/>
                    </a:ext>
                  </a:extLst>
                </p:cNvPr>
                <p:cNvSpPr>
                  <a:spLocks/>
                </p:cNvSpPr>
                <p:nvPr/>
              </p:nvSpPr>
              <p:spPr bwMode="auto">
                <a:xfrm>
                  <a:off x="-1449072" y="2584266"/>
                  <a:ext cx="1335304" cy="682791"/>
                </a:xfrm>
                <a:custGeom>
                  <a:avLst/>
                  <a:gdLst>
                    <a:gd name="T0" fmla="*/ 372 w 469"/>
                    <a:gd name="T1" fmla="*/ 0 h 240"/>
                    <a:gd name="T2" fmla="*/ 176 w 469"/>
                    <a:gd name="T3" fmla="*/ 71 h 240"/>
                    <a:gd name="T4" fmla="*/ 16 w 469"/>
                    <a:gd name="T5" fmla="*/ 9 h 240"/>
                    <a:gd name="T6" fmla="*/ 39 w 469"/>
                    <a:gd name="T7" fmla="*/ 145 h 240"/>
                    <a:gd name="T8" fmla="*/ 382 w 469"/>
                    <a:gd name="T9" fmla="*/ 225 h 240"/>
                    <a:gd name="T10" fmla="*/ 440 w 469"/>
                    <a:gd name="T11" fmla="*/ 240 h 240"/>
                    <a:gd name="T12" fmla="*/ 469 w 469"/>
                    <a:gd name="T13" fmla="*/ 78 h 240"/>
                    <a:gd name="T14" fmla="*/ 372 w 469"/>
                    <a:gd name="T15" fmla="*/ 0 h 2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9" h="240">
                      <a:moveTo>
                        <a:pt x="372" y="0"/>
                      </a:moveTo>
                      <a:cubicBezTo>
                        <a:pt x="372" y="0"/>
                        <a:pt x="214" y="75"/>
                        <a:pt x="176" y="71"/>
                      </a:cubicBezTo>
                      <a:cubicBezTo>
                        <a:pt x="138" y="67"/>
                        <a:pt x="16" y="9"/>
                        <a:pt x="16" y="9"/>
                      </a:cubicBezTo>
                      <a:cubicBezTo>
                        <a:pt x="0" y="82"/>
                        <a:pt x="39" y="145"/>
                        <a:pt x="39" y="145"/>
                      </a:cubicBezTo>
                      <a:cubicBezTo>
                        <a:pt x="382" y="225"/>
                        <a:pt x="382" y="225"/>
                        <a:pt x="382" y="225"/>
                      </a:cubicBezTo>
                      <a:cubicBezTo>
                        <a:pt x="440" y="240"/>
                        <a:pt x="440" y="240"/>
                        <a:pt x="440" y="240"/>
                      </a:cubicBezTo>
                      <a:cubicBezTo>
                        <a:pt x="456" y="178"/>
                        <a:pt x="469" y="114"/>
                        <a:pt x="469" y="78"/>
                      </a:cubicBezTo>
                      <a:cubicBezTo>
                        <a:pt x="398" y="62"/>
                        <a:pt x="372" y="0"/>
                        <a:pt x="372" y="0"/>
                      </a:cubicBezTo>
                      <a:close/>
                    </a:path>
                  </a:pathLst>
                </a:custGeom>
                <a:solidFill>
                  <a:srgbClr val="3B22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a:ln>
                      <a:noFill/>
                    </a:ln>
                    <a:solidFill>
                      <a:prstClr val="black"/>
                    </a:solidFill>
                    <a:effectLst/>
                    <a:uLnTx/>
                    <a:uFillTx/>
                    <a:latin typeface="Roboto"/>
                  </a:endParaRPr>
                </a:p>
              </p:txBody>
            </p:sp>
            <p:sp>
              <p:nvSpPr>
                <p:cNvPr id="54" name="Freeform 20">
                  <a:extLst>
                    <a:ext uri="{FF2B5EF4-FFF2-40B4-BE49-F238E27FC236}">
                      <a16:creationId xmlns:a16="http://schemas.microsoft.com/office/drawing/2014/main" id="{0217F00D-E811-4647-AF63-4DD251DA41A0}"/>
                    </a:ext>
                  </a:extLst>
                </p:cNvPr>
                <p:cNvSpPr>
                  <a:spLocks/>
                </p:cNvSpPr>
                <p:nvPr/>
              </p:nvSpPr>
              <p:spPr bwMode="auto">
                <a:xfrm>
                  <a:off x="-1659511" y="1906017"/>
                  <a:ext cx="1545743" cy="909884"/>
                </a:xfrm>
                <a:custGeom>
                  <a:avLst/>
                  <a:gdLst>
                    <a:gd name="T0" fmla="*/ 499 w 543"/>
                    <a:gd name="T1" fmla="*/ 200 h 320"/>
                    <a:gd name="T2" fmla="*/ 256 w 543"/>
                    <a:gd name="T3" fmla="*/ 68 h 320"/>
                    <a:gd name="T4" fmla="*/ 187 w 543"/>
                    <a:gd name="T5" fmla="*/ 87 h 320"/>
                    <a:gd name="T6" fmla="*/ 89 w 543"/>
                    <a:gd name="T7" fmla="*/ 188 h 320"/>
                    <a:gd name="T8" fmla="*/ 90 w 543"/>
                    <a:gd name="T9" fmla="*/ 251 h 320"/>
                    <a:gd name="T10" fmla="*/ 250 w 543"/>
                    <a:gd name="T11" fmla="*/ 313 h 320"/>
                    <a:gd name="T12" fmla="*/ 446 w 543"/>
                    <a:gd name="T13" fmla="*/ 242 h 320"/>
                    <a:gd name="T14" fmla="*/ 543 w 543"/>
                    <a:gd name="T15" fmla="*/ 320 h 320"/>
                    <a:gd name="T16" fmla="*/ 499 w 543"/>
                    <a:gd name="T17" fmla="*/ 20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3" h="320">
                      <a:moveTo>
                        <a:pt x="499" y="200"/>
                      </a:moveTo>
                      <a:cubicBezTo>
                        <a:pt x="469" y="76"/>
                        <a:pt x="256" y="68"/>
                        <a:pt x="256" y="68"/>
                      </a:cubicBezTo>
                      <a:cubicBezTo>
                        <a:pt x="145" y="0"/>
                        <a:pt x="187" y="87"/>
                        <a:pt x="187" y="87"/>
                      </a:cubicBezTo>
                      <a:cubicBezTo>
                        <a:pt x="0" y="20"/>
                        <a:pt x="89" y="188"/>
                        <a:pt x="89" y="188"/>
                      </a:cubicBezTo>
                      <a:cubicBezTo>
                        <a:pt x="20" y="185"/>
                        <a:pt x="90" y="251"/>
                        <a:pt x="90" y="251"/>
                      </a:cubicBezTo>
                      <a:cubicBezTo>
                        <a:pt x="90" y="251"/>
                        <a:pt x="212" y="309"/>
                        <a:pt x="250" y="313"/>
                      </a:cubicBezTo>
                      <a:cubicBezTo>
                        <a:pt x="288" y="317"/>
                        <a:pt x="446" y="242"/>
                        <a:pt x="446" y="242"/>
                      </a:cubicBezTo>
                      <a:cubicBezTo>
                        <a:pt x="446" y="242"/>
                        <a:pt x="472" y="304"/>
                        <a:pt x="543" y="320"/>
                      </a:cubicBezTo>
                      <a:cubicBezTo>
                        <a:pt x="543" y="209"/>
                        <a:pt x="499" y="200"/>
                        <a:pt x="499" y="200"/>
                      </a:cubicBezTo>
                      <a:close/>
                    </a:path>
                  </a:pathLst>
                </a:custGeom>
                <a:solidFill>
                  <a:srgbClr val="502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a:ln>
                      <a:noFill/>
                    </a:ln>
                    <a:solidFill>
                      <a:prstClr val="black"/>
                    </a:solidFill>
                    <a:effectLst/>
                    <a:uLnTx/>
                    <a:uFillTx/>
                    <a:latin typeface="Roboto"/>
                  </a:endParaRPr>
                </a:p>
              </p:txBody>
            </p:sp>
            <p:sp>
              <p:nvSpPr>
                <p:cNvPr id="55" name="Freeform 21">
                  <a:extLst>
                    <a:ext uri="{FF2B5EF4-FFF2-40B4-BE49-F238E27FC236}">
                      <a16:creationId xmlns:a16="http://schemas.microsoft.com/office/drawing/2014/main" id="{1CE4677C-8AD9-4ABE-96F6-925509A811E2}"/>
                    </a:ext>
                  </a:extLst>
                </p:cNvPr>
                <p:cNvSpPr>
                  <a:spLocks/>
                </p:cNvSpPr>
                <p:nvPr/>
              </p:nvSpPr>
              <p:spPr bwMode="auto">
                <a:xfrm>
                  <a:off x="-1400626" y="2584266"/>
                  <a:ext cx="1354985" cy="1417057"/>
                </a:xfrm>
                <a:custGeom>
                  <a:avLst/>
                  <a:gdLst>
                    <a:gd name="T0" fmla="*/ 408 w 476"/>
                    <a:gd name="T1" fmla="*/ 195 h 498"/>
                    <a:gd name="T2" fmla="*/ 383 w 476"/>
                    <a:gd name="T3" fmla="*/ 217 h 498"/>
                    <a:gd name="T4" fmla="*/ 369 w 476"/>
                    <a:gd name="T5" fmla="*/ 177 h 498"/>
                    <a:gd name="T6" fmla="*/ 355 w 476"/>
                    <a:gd name="T7" fmla="*/ 0 h 498"/>
                    <a:gd name="T8" fmla="*/ 21 w 476"/>
                    <a:gd name="T9" fmla="*/ 19 h 498"/>
                    <a:gd name="T10" fmla="*/ 69 w 476"/>
                    <a:gd name="T11" fmla="*/ 407 h 498"/>
                    <a:gd name="T12" fmla="*/ 158 w 476"/>
                    <a:gd name="T13" fmla="*/ 469 h 498"/>
                    <a:gd name="T14" fmla="*/ 395 w 476"/>
                    <a:gd name="T15" fmla="*/ 314 h 498"/>
                    <a:gd name="T16" fmla="*/ 466 w 476"/>
                    <a:gd name="T17" fmla="*/ 243 h 498"/>
                    <a:gd name="T18" fmla="*/ 408 w 476"/>
                    <a:gd name="T19" fmla="*/ 195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6" h="498">
                      <a:moveTo>
                        <a:pt x="408" y="195"/>
                      </a:moveTo>
                      <a:cubicBezTo>
                        <a:pt x="383" y="217"/>
                        <a:pt x="383" y="217"/>
                        <a:pt x="383" y="217"/>
                      </a:cubicBezTo>
                      <a:cubicBezTo>
                        <a:pt x="377" y="204"/>
                        <a:pt x="373" y="190"/>
                        <a:pt x="369" y="177"/>
                      </a:cubicBezTo>
                      <a:cubicBezTo>
                        <a:pt x="348" y="98"/>
                        <a:pt x="355" y="0"/>
                        <a:pt x="355" y="0"/>
                      </a:cubicBezTo>
                      <a:cubicBezTo>
                        <a:pt x="175" y="70"/>
                        <a:pt x="21" y="19"/>
                        <a:pt x="21" y="19"/>
                      </a:cubicBezTo>
                      <a:cubicBezTo>
                        <a:pt x="30" y="109"/>
                        <a:pt x="0" y="306"/>
                        <a:pt x="69" y="407"/>
                      </a:cubicBezTo>
                      <a:cubicBezTo>
                        <a:pt x="89" y="437"/>
                        <a:pt x="115" y="462"/>
                        <a:pt x="158" y="469"/>
                      </a:cubicBezTo>
                      <a:cubicBezTo>
                        <a:pt x="346" y="498"/>
                        <a:pt x="395" y="314"/>
                        <a:pt x="395" y="314"/>
                      </a:cubicBezTo>
                      <a:cubicBezTo>
                        <a:pt x="395" y="314"/>
                        <a:pt x="454" y="330"/>
                        <a:pt x="466" y="243"/>
                      </a:cubicBezTo>
                      <a:cubicBezTo>
                        <a:pt x="476" y="171"/>
                        <a:pt x="408" y="195"/>
                        <a:pt x="408" y="195"/>
                      </a:cubicBezTo>
                      <a:close/>
                    </a:path>
                  </a:pathLst>
                </a:custGeom>
                <a:solidFill>
                  <a:srgbClr val="D69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a:ln>
                      <a:noFill/>
                    </a:ln>
                    <a:solidFill>
                      <a:prstClr val="black"/>
                    </a:solidFill>
                    <a:effectLst/>
                    <a:uLnTx/>
                    <a:uFillTx/>
                    <a:latin typeface="Roboto"/>
                  </a:endParaRPr>
                </a:p>
              </p:txBody>
            </p:sp>
            <p:sp>
              <p:nvSpPr>
                <p:cNvPr id="56" name="Freeform 22">
                  <a:extLst>
                    <a:ext uri="{FF2B5EF4-FFF2-40B4-BE49-F238E27FC236}">
                      <a16:creationId xmlns:a16="http://schemas.microsoft.com/office/drawing/2014/main" id="{2610C764-68EF-4FB9-BDF1-6D98949C5DFB}"/>
                    </a:ext>
                  </a:extLst>
                </p:cNvPr>
                <p:cNvSpPr>
                  <a:spLocks/>
                </p:cNvSpPr>
                <p:nvPr/>
              </p:nvSpPr>
              <p:spPr bwMode="auto">
                <a:xfrm>
                  <a:off x="-1341582" y="2584266"/>
                  <a:ext cx="982553" cy="469324"/>
                </a:xfrm>
                <a:custGeom>
                  <a:avLst/>
                  <a:gdLst>
                    <a:gd name="T0" fmla="*/ 307 w 345"/>
                    <a:gd name="T1" fmla="*/ 32 h 165"/>
                    <a:gd name="T2" fmla="*/ 345 w 345"/>
                    <a:gd name="T3" fmla="*/ 165 h 165"/>
                    <a:gd name="T4" fmla="*/ 334 w 345"/>
                    <a:gd name="T5" fmla="*/ 0 h 165"/>
                    <a:gd name="T6" fmla="*/ 0 w 345"/>
                    <a:gd name="T7" fmla="*/ 19 h 165"/>
                    <a:gd name="T8" fmla="*/ 1 w 345"/>
                    <a:gd name="T9" fmla="*/ 52 h 165"/>
                    <a:gd name="T10" fmla="*/ 307 w 345"/>
                    <a:gd name="T11" fmla="*/ 32 h 165"/>
                  </a:gdLst>
                  <a:ahLst/>
                  <a:cxnLst>
                    <a:cxn ang="0">
                      <a:pos x="T0" y="T1"/>
                    </a:cxn>
                    <a:cxn ang="0">
                      <a:pos x="T2" y="T3"/>
                    </a:cxn>
                    <a:cxn ang="0">
                      <a:pos x="T4" y="T5"/>
                    </a:cxn>
                    <a:cxn ang="0">
                      <a:pos x="T6" y="T7"/>
                    </a:cxn>
                    <a:cxn ang="0">
                      <a:pos x="T8" y="T9"/>
                    </a:cxn>
                    <a:cxn ang="0">
                      <a:pos x="T10" y="T11"/>
                    </a:cxn>
                  </a:cxnLst>
                  <a:rect l="0" t="0" r="r" b="b"/>
                  <a:pathLst>
                    <a:path w="345" h="165">
                      <a:moveTo>
                        <a:pt x="307" y="32"/>
                      </a:moveTo>
                      <a:cubicBezTo>
                        <a:pt x="307" y="32"/>
                        <a:pt x="322" y="115"/>
                        <a:pt x="345" y="165"/>
                      </a:cubicBezTo>
                      <a:cubicBezTo>
                        <a:pt x="328" y="91"/>
                        <a:pt x="334" y="0"/>
                        <a:pt x="334" y="0"/>
                      </a:cubicBezTo>
                      <a:cubicBezTo>
                        <a:pt x="154" y="70"/>
                        <a:pt x="0" y="19"/>
                        <a:pt x="0" y="19"/>
                      </a:cubicBezTo>
                      <a:cubicBezTo>
                        <a:pt x="1" y="29"/>
                        <a:pt x="1" y="40"/>
                        <a:pt x="1" y="52"/>
                      </a:cubicBezTo>
                      <a:cubicBezTo>
                        <a:pt x="71" y="62"/>
                        <a:pt x="197" y="71"/>
                        <a:pt x="307" y="32"/>
                      </a:cubicBezTo>
                      <a:close/>
                    </a:path>
                  </a:pathLst>
                </a:custGeom>
                <a:solidFill>
                  <a:srgbClr val="B172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a:ln>
                      <a:noFill/>
                    </a:ln>
                    <a:solidFill>
                      <a:prstClr val="black"/>
                    </a:solidFill>
                    <a:effectLst/>
                    <a:uLnTx/>
                    <a:uFillTx/>
                    <a:latin typeface="Roboto"/>
                  </a:endParaRPr>
                </a:p>
              </p:txBody>
            </p:sp>
            <p:sp>
              <p:nvSpPr>
                <p:cNvPr id="57" name="Freeform 23">
                  <a:extLst>
                    <a:ext uri="{FF2B5EF4-FFF2-40B4-BE49-F238E27FC236}">
                      <a16:creationId xmlns:a16="http://schemas.microsoft.com/office/drawing/2014/main" id="{C5E58A11-7AC3-4CEC-80E2-DB4BBEEED08B}"/>
                    </a:ext>
                  </a:extLst>
                </p:cNvPr>
                <p:cNvSpPr>
                  <a:spLocks/>
                </p:cNvSpPr>
                <p:nvPr/>
              </p:nvSpPr>
              <p:spPr bwMode="auto">
                <a:xfrm>
                  <a:off x="-1044848" y="3212555"/>
                  <a:ext cx="168048" cy="293706"/>
                </a:xfrm>
                <a:custGeom>
                  <a:avLst/>
                  <a:gdLst>
                    <a:gd name="T0" fmla="*/ 59 w 59"/>
                    <a:gd name="T1" fmla="*/ 88 h 103"/>
                    <a:gd name="T2" fmla="*/ 1 w 59"/>
                    <a:gd name="T3" fmla="*/ 69 h 103"/>
                    <a:gd name="T4" fmla="*/ 17 w 59"/>
                    <a:gd name="T5" fmla="*/ 43 h 103"/>
                    <a:gd name="T6" fmla="*/ 55 w 59"/>
                    <a:gd name="T7" fmla="*/ 0 h 103"/>
                    <a:gd name="T8" fmla="*/ 55 w 59"/>
                    <a:gd name="T9" fmla="*/ 0 h 103"/>
                    <a:gd name="T10" fmla="*/ 19 w 59"/>
                    <a:gd name="T11" fmla="*/ 54 h 103"/>
                    <a:gd name="T12" fmla="*/ 10 w 59"/>
                    <a:gd name="T13" fmla="*/ 67 h 103"/>
                    <a:gd name="T14" fmla="*/ 59 w 59"/>
                    <a:gd name="T15" fmla="*/ 88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03">
                      <a:moveTo>
                        <a:pt x="59" y="88"/>
                      </a:moveTo>
                      <a:cubicBezTo>
                        <a:pt x="22" y="103"/>
                        <a:pt x="3" y="86"/>
                        <a:pt x="1" y="69"/>
                      </a:cubicBezTo>
                      <a:cubicBezTo>
                        <a:pt x="0" y="58"/>
                        <a:pt x="6" y="48"/>
                        <a:pt x="17" y="43"/>
                      </a:cubicBezTo>
                      <a:cubicBezTo>
                        <a:pt x="39" y="35"/>
                        <a:pt x="55" y="1"/>
                        <a:pt x="55" y="0"/>
                      </a:cubicBezTo>
                      <a:cubicBezTo>
                        <a:pt x="55" y="0"/>
                        <a:pt x="55" y="0"/>
                        <a:pt x="55" y="0"/>
                      </a:cubicBezTo>
                      <a:cubicBezTo>
                        <a:pt x="55" y="8"/>
                        <a:pt x="47" y="38"/>
                        <a:pt x="19" y="54"/>
                      </a:cubicBezTo>
                      <a:cubicBezTo>
                        <a:pt x="13" y="58"/>
                        <a:pt x="9" y="61"/>
                        <a:pt x="10" y="67"/>
                      </a:cubicBezTo>
                      <a:cubicBezTo>
                        <a:pt x="11" y="76"/>
                        <a:pt x="25" y="91"/>
                        <a:pt x="59" y="88"/>
                      </a:cubicBezTo>
                      <a:close/>
                    </a:path>
                  </a:pathLst>
                </a:custGeom>
                <a:solidFill>
                  <a:srgbClr val="B172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a:ln>
                      <a:noFill/>
                    </a:ln>
                    <a:solidFill>
                      <a:prstClr val="black"/>
                    </a:solidFill>
                    <a:effectLst/>
                    <a:uLnTx/>
                    <a:uFillTx/>
                    <a:latin typeface="Roboto"/>
                  </a:endParaRPr>
                </a:p>
              </p:txBody>
            </p:sp>
            <p:sp>
              <p:nvSpPr>
                <p:cNvPr id="58" name="Freeform 24">
                  <a:extLst>
                    <a:ext uri="{FF2B5EF4-FFF2-40B4-BE49-F238E27FC236}">
                      <a16:creationId xmlns:a16="http://schemas.microsoft.com/office/drawing/2014/main" id="{B26BE3B9-EE67-4853-B38F-004AF86FB215}"/>
                    </a:ext>
                  </a:extLst>
                </p:cNvPr>
                <p:cNvSpPr>
                  <a:spLocks/>
                </p:cNvSpPr>
                <p:nvPr/>
              </p:nvSpPr>
              <p:spPr bwMode="auto">
                <a:xfrm>
                  <a:off x="-1539909" y="2099803"/>
                  <a:ext cx="925023" cy="455699"/>
                </a:xfrm>
                <a:custGeom>
                  <a:avLst/>
                  <a:gdLst>
                    <a:gd name="T0" fmla="*/ 63 w 325"/>
                    <a:gd name="T1" fmla="*/ 0 h 160"/>
                    <a:gd name="T2" fmla="*/ 325 w 325"/>
                    <a:gd name="T3" fmla="*/ 77 h 160"/>
                    <a:gd name="T4" fmla="*/ 42 w 325"/>
                    <a:gd name="T5" fmla="*/ 104 h 160"/>
                    <a:gd name="T6" fmla="*/ 63 w 325"/>
                    <a:gd name="T7" fmla="*/ 0 h 160"/>
                  </a:gdLst>
                  <a:ahLst/>
                  <a:cxnLst>
                    <a:cxn ang="0">
                      <a:pos x="T0" y="T1"/>
                    </a:cxn>
                    <a:cxn ang="0">
                      <a:pos x="T2" y="T3"/>
                    </a:cxn>
                    <a:cxn ang="0">
                      <a:pos x="T4" y="T5"/>
                    </a:cxn>
                    <a:cxn ang="0">
                      <a:pos x="T6" y="T7"/>
                    </a:cxn>
                  </a:cxnLst>
                  <a:rect l="0" t="0" r="r" b="b"/>
                  <a:pathLst>
                    <a:path w="325" h="160">
                      <a:moveTo>
                        <a:pt x="63" y="0"/>
                      </a:moveTo>
                      <a:cubicBezTo>
                        <a:pt x="63" y="0"/>
                        <a:pt x="141" y="77"/>
                        <a:pt x="325" y="77"/>
                      </a:cubicBezTo>
                      <a:cubicBezTo>
                        <a:pt x="325" y="77"/>
                        <a:pt x="205" y="160"/>
                        <a:pt x="42" y="104"/>
                      </a:cubicBezTo>
                      <a:cubicBezTo>
                        <a:pt x="42" y="104"/>
                        <a:pt x="0" y="5"/>
                        <a:pt x="63" y="0"/>
                      </a:cubicBezTo>
                      <a:close/>
                    </a:path>
                  </a:pathLst>
                </a:custGeom>
                <a:solidFill>
                  <a:srgbClr val="6744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a:ln>
                      <a:noFill/>
                    </a:ln>
                    <a:solidFill>
                      <a:prstClr val="black"/>
                    </a:solidFill>
                    <a:effectLst/>
                    <a:uLnTx/>
                    <a:uFillTx/>
                    <a:latin typeface="Roboto"/>
                  </a:endParaRPr>
                </a:p>
              </p:txBody>
            </p:sp>
            <p:sp>
              <p:nvSpPr>
                <p:cNvPr id="59" name="Freeform 25">
                  <a:extLst>
                    <a:ext uri="{FF2B5EF4-FFF2-40B4-BE49-F238E27FC236}">
                      <a16:creationId xmlns:a16="http://schemas.microsoft.com/office/drawing/2014/main" id="{C975D62D-F77A-42B2-86ED-C7099CAF2E97}"/>
                    </a:ext>
                  </a:extLst>
                </p:cNvPr>
                <p:cNvSpPr>
                  <a:spLocks/>
                </p:cNvSpPr>
                <p:nvPr/>
              </p:nvSpPr>
              <p:spPr bwMode="auto">
                <a:xfrm>
                  <a:off x="-1264371" y="3348811"/>
                  <a:ext cx="1173311" cy="652512"/>
                </a:xfrm>
                <a:custGeom>
                  <a:avLst/>
                  <a:gdLst>
                    <a:gd name="T0" fmla="*/ 332 w 412"/>
                    <a:gd name="T1" fmla="*/ 23 h 229"/>
                    <a:gd name="T2" fmla="*/ 128 w 412"/>
                    <a:gd name="T3" fmla="*/ 178 h 229"/>
                    <a:gd name="T4" fmla="*/ 0 w 412"/>
                    <a:gd name="T5" fmla="*/ 96 h 229"/>
                    <a:gd name="T6" fmla="*/ 21 w 412"/>
                    <a:gd name="T7" fmla="*/ 138 h 229"/>
                    <a:gd name="T8" fmla="*/ 110 w 412"/>
                    <a:gd name="T9" fmla="*/ 200 h 229"/>
                    <a:gd name="T10" fmla="*/ 347 w 412"/>
                    <a:gd name="T11" fmla="*/ 45 h 229"/>
                    <a:gd name="T12" fmla="*/ 412 w 412"/>
                    <a:gd name="T13" fmla="*/ 0 h 229"/>
                    <a:gd name="T14" fmla="*/ 332 w 412"/>
                    <a:gd name="T15" fmla="*/ 23 h 2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2" h="229">
                      <a:moveTo>
                        <a:pt x="332" y="23"/>
                      </a:moveTo>
                      <a:cubicBezTo>
                        <a:pt x="316" y="70"/>
                        <a:pt x="257" y="185"/>
                        <a:pt x="128" y="178"/>
                      </a:cubicBezTo>
                      <a:cubicBezTo>
                        <a:pt x="58" y="174"/>
                        <a:pt x="23" y="128"/>
                        <a:pt x="0" y="96"/>
                      </a:cubicBezTo>
                      <a:cubicBezTo>
                        <a:pt x="5" y="111"/>
                        <a:pt x="12" y="125"/>
                        <a:pt x="21" y="138"/>
                      </a:cubicBezTo>
                      <a:cubicBezTo>
                        <a:pt x="41" y="168"/>
                        <a:pt x="67" y="193"/>
                        <a:pt x="110" y="200"/>
                      </a:cubicBezTo>
                      <a:cubicBezTo>
                        <a:pt x="298" y="229"/>
                        <a:pt x="347" y="45"/>
                        <a:pt x="347" y="45"/>
                      </a:cubicBezTo>
                      <a:cubicBezTo>
                        <a:pt x="347" y="45"/>
                        <a:pt x="392" y="57"/>
                        <a:pt x="412" y="0"/>
                      </a:cubicBezTo>
                      <a:cubicBezTo>
                        <a:pt x="377" y="58"/>
                        <a:pt x="332" y="23"/>
                        <a:pt x="332" y="23"/>
                      </a:cubicBezTo>
                      <a:close/>
                    </a:path>
                  </a:pathLst>
                </a:custGeom>
                <a:solidFill>
                  <a:srgbClr val="B172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a:ln>
                      <a:noFill/>
                    </a:ln>
                    <a:solidFill>
                      <a:prstClr val="black"/>
                    </a:solidFill>
                    <a:effectLst/>
                    <a:uLnTx/>
                    <a:uFillTx/>
                    <a:latin typeface="Roboto"/>
                  </a:endParaRPr>
                </a:p>
              </p:txBody>
            </p:sp>
          </p:grpSp>
          <p:sp>
            <p:nvSpPr>
              <p:cNvPr id="20" name="Freeform 19">
                <a:extLst>
                  <a:ext uri="{FF2B5EF4-FFF2-40B4-BE49-F238E27FC236}">
                    <a16:creationId xmlns:a16="http://schemas.microsoft.com/office/drawing/2014/main" id="{E01E4409-1F4E-47A4-8CFE-E2D1A782E159}"/>
                  </a:ext>
                </a:extLst>
              </p:cNvPr>
              <p:cNvSpPr>
                <a:spLocks/>
              </p:cNvSpPr>
              <p:nvPr/>
            </p:nvSpPr>
            <p:spPr bwMode="auto">
              <a:xfrm>
                <a:off x="838200" y="2128353"/>
                <a:ext cx="2701449" cy="1925781"/>
              </a:xfrm>
              <a:custGeom>
                <a:avLst/>
                <a:gdLst>
                  <a:gd name="T0" fmla="*/ 834 w 957"/>
                  <a:gd name="T1" fmla="*/ 296 h 683"/>
                  <a:gd name="T2" fmla="*/ 643 w 957"/>
                  <a:gd name="T3" fmla="*/ 356 h 683"/>
                  <a:gd name="T4" fmla="*/ 621 w 957"/>
                  <a:gd name="T5" fmla="*/ 616 h 683"/>
                  <a:gd name="T6" fmla="*/ 246 w 957"/>
                  <a:gd name="T7" fmla="*/ 616 h 683"/>
                  <a:gd name="T8" fmla="*/ 232 w 957"/>
                  <a:gd name="T9" fmla="*/ 377 h 683"/>
                  <a:gd name="T10" fmla="*/ 202 w 957"/>
                  <a:gd name="T11" fmla="*/ 644 h 683"/>
                  <a:gd name="T12" fmla="*/ 180 w 957"/>
                  <a:gd name="T13" fmla="*/ 652 h 683"/>
                  <a:gd name="T14" fmla="*/ 118 w 957"/>
                  <a:gd name="T15" fmla="*/ 675 h 683"/>
                  <a:gd name="T16" fmla="*/ 95 w 957"/>
                  <a:gd name="T17" fmla="*/ 683 h 683"/>
                  <a:gd name="T18" fmla="*/ 134 w 957"/>
                  <a:gd name="T19" fmla="*/ 308 h 683"/>
                  <a:gd name="T20" fmla="*/ 280 w 957"/>
                  <a:gd name="T21" fmla="*/ 234 h 683"/>
                  <a:gd name="T22" fmla="*/ 333 w 957"/>
                  <a:gd name="T23" fmla="*/ 232 h 683"/>
                  <a:gd name="T24" fmla="*/ 412 w 957"/>
                  <a:gd name="T25" fmla="*/ 291 h 683"/>
                  <a:gd name="T26" fmla="*/ 434 w 957"/>
                  <a:gd name="T27" fmla="*/ 355 h 683"/>
                  <a:gd name="T28" fmla="*/ 461 w 957"/>
                  <a:gd name="T29" fmla="*/ 291 h 683"/>
                  <a:gd name="T30" fmla="*/ 540 w 957"/>
                  <a:gd name="T31" fmla="*/ 232 h 683"/>
                  <a:gd name="T32" fmla="*/ 597 w 957"/>
                  <a:gd name="T33" fmla="*/ 233 h 683"/>
                  <a:gd name="T34" fmla="*/ 687 w 957"/>
                  <a:gd name="T35" fmla="*/ 241 h 683"/>
                  <a:gd name="T36" fmla="*/ 803 w 957"/>
                  <a:gd name="T37" fmla="*/ 139 h 683"/>
                  <a:gd name="T38" fmla="*/ 774 w 957"/>
                  <a:gd name="T39" fmla="*/ 0 h 683"/>
                  <a:gd name="T40" fmla="*/ 893 w 957"/>
                  <a:gd name="T41" fmla="*/ 0 h 683"/>
                  <a:gd name="T42" fmla="*/ 834 w 957"/>
                  <a:gd name="T43" fmla="*/ 296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57" h="683">
                    <a:moveTo>
                      <a:pt x="834" y="296"/>
                    </a:moveTo>
                    <a:cubicBezTo>
                      <a:pt x="710" y="368"/>
                      <a:pt x="643" y="356"/>
                      <a:pt x="643" y="356"/>
                    </a:cubicBezTo>
                    <a:cubicBezTo>
                      <a:pt x="621" y="616"/>
                      <a:pt x="621" y="616"/>
                      <a:pt x="621" y="616"/>
                    </a:cubicBezTo>
                    <a:cubicBezTo>
                      <a:pt x="246" y="616"/>
                      <a:pt x="246" y="616"/>
                      <a:pt x="246" y="616"/>
                    </a:cubicBezTo>
                    <a:cubicBezTo>
                      <a:pt x="232" y="377"/>
                      <a:pt x="232" y="377"/>
                      <a:pt x="232" y="377"/>
                    </a:cubicBezTo>
                    <a:cubicBezTo>
                      <a:pt x="232" y="377"/>
                      <a:pt x="129" y="427"/>
                      <a:pt x="202" y="644"/>
                    </a:cubicBezTo>
                    <a:cubicBezTo>
                      <a:pt x="180" y="652"/>
                      <a:pt x="180" y="652"/>
                      <a:pt x="180" y="652"/>
                    </a:cubicBezTo>
                    <a:cubicBezTo>
                      <a:pt x="118" y="675"/>
                      <a:pt x="118" y="675"/>
                      <a:pt x="118" y="675"/>
                    </a:cubicBezTo>
                    <a:cubicBezTo>
                      <a:pt x="95" y="683"/>
                      <a:pt x="95" y="683"/>
                      <a:pt x="95" y="683"/>
                    </a:cubicBezTo>
                    <a:cubicBezTo>
                      <a:pt x="95" y="683"/>
                      <a:pt x="0" y="429"/>
                      <a:pt x="134" y="308"/>
                    </a:cubicBezTo>
                    <a:cubicBezTo>
                      <a:pt x="134" y="308"/>
                      <a:pt x="206" y="244"/>
                      <a:pt x="280" y="234"/>
                    </a:cubicBezTo>
                    <a:cubicBezTo>
                      <a:pt x="333" y="232"/>
                      <a:pt x="333" y="232"/>
                      <a:pt x="333" y="232"/>
                    </a:cubicBezTo>
                    <a:cubicBezTo>
                      <a:pt x="412" y="291"/>
                      <a:pt x="412" y="291"/>
                      <a:pt x="412" y="291"/>
                    </a:cubicBezTo>
                    <a:cubicBezTo>
                      <a:pt x="434" y="355"/>
                      <a:pt x="434" y="355"/>
                      <a:pt x="434" y="355"/>
                    </a:cubicBezTo>
                    <a:cubicBezTo>
                      <a:pt x="461" y="291"/>
                      <a:pt x="461" y="291"/>
                      <a:pt x="461" y="291"/>
                    </a:cubicBezTo>
                    <a:cubicBezTo>
                      <a:pt x="540" y="232"/>
                      <a:pt x="540" y="232"/>
                      <a:pt x="540" y="232"/>
                    </a:cubicBezTo>
                    <a:cubicBezTo>
                      <a:pt x="597" y="233"/>
                      <a:pt x="597" y="233"/>
                      <a:pt x="597" y="233"/>
                    </a:cubicBezTo>
                    <a:cubicBezTo>
                      <a:pt x="597" y="233"/>
                      <a:pt x="637" y="255"/>
                      <a:pt x="687" y="241"/>
                    </a:cubicBezTo>
                    <a:cubicBezTo>
                      <a:pt x="737" y="226"/>
                      <a:pt x="801" y="205"/>
                      <a:pt x="803" y="139"/>
                    </a:cubicBezTo>
                    <a:cubicBezTo>
                      <a:pt x="805" y="74"/>
                      <a:pt x="779" y="24"/>
                      <a:pt x="774" y="0"/>
                    </a:cubicBezTo>
                    <a:cubicBezTo>
                      <a:pt x="893" y="0"/>
                      <a:pt x="893" y="0"/>
                      <a:pt x="893" y="0"/>
                    </a:cubicBezTo>
                    <a:cubicBezTo>
                      <a:pt x="893" y="0"/>
                      <a:pt x="957" y="224"/>
                      <a:pt x="834" y="296"/>
                    </a:cubicBezTo>
                    <a:close/>
                  </a:path>
                </a:pathLst>
              </a:custGeom>
              <a:solidFill>
                <a:srgbClr val="3A3A32"/>
              </a:solidFill>
              <a:ln>
                <a:noFill/>
              </a:ln>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Roboto"/>
                </a:endParaRPr>
              </a:p>
            </p:txBody>
          </p:sp>
          <p:sp>
            <p:nvSpPr>
              <p:cNvPr id="21" name="Freeform 18">
                <a:extLst>
                  <a:ext uri="{FF2B5EF4-FFF2-40B4-BE49-F238E27FC236}">
                    <a16:creationId xmlns:a16="http://schemas.microsoft.com/office/drawing/2014/main" id="{171CBB50-6FB8-4A8A-9EBC-4C75776B00F4}"/>
                  </a:ext>
                </a:extLst>
              </p:cNvPr>
              <p:cNvSpPr>
                <a:spLocks/>
              </p:cNvSpPr>
              <p:nvPr/>
            </p:nvSpPr>
            <p:spPr bwMode="auto">
              <a:xfrm>
                <a:off x="1777161" y="2782950"/>
                <a:ext cx="584211" cy="346303"/>
              </a:xfrm>
              <a:custGeom>
                <a:avLst/>
                <a:gdLst>
                  <a:gd name="T0" fmla="*/ 415 w 415"/>
                  <a:gd name="T1" fmla="*/ 0 h 246"/>
                  <a:gd name="T2" fmla="*/ 257 w 415"/>
                  <a:gd name="T3" fmla="*/ 118 h 246"/>
                  <a:gd name="T4" fmla="*/ 203 w 415"/>
                  <a:gd name="T5" fmla="*/ 246 h 246"/>
                  <a:gd name="T6" fmla="*/ 159 w 415"/>
                  <a:gd name="T7" fmla="*/ 118 h 246"/>
                  <a:gd name="T8" fmla="*/ 0 w 415"/>
                  <a:gd name="T9" fmla="*/ 0 h 246"/>
                  <a:gd name="T10" fmla="*/ 107 w 415"/>
                  <a:gd name="T11" fmla="*/ 0 h 246"/>
                  <a:gd name="T12" fmla="*/ 311 w 415"/>
                  <a:gd name="T13" fmla="*/ 0 h 246"/>
                  <a:gd name="T14" fmla="*/ 415 w 415"/>
                  <a:gd name="T15" fmla="*/ 0 h 2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5" h="246">
                    <a:moveTo>
                      <a:pt x="415" y="0"/>
                    </a:moveTo>
                    <a:lnTo>
                      <a:pt x="257" y="118"/>
                    </a:lnTo>
                    <a:lnTo>
                      <a:pt x="203" y="246"/>
                    </a:lnTo>
                    <a:lnTo>
                      <a:pt x="159" y="118"/>
                    </a:lnTo>
                    <a:lnTo>
                      <a:pt x="0" y="0"/>
                    </a:lnTo>
                    <a:lnTo>
                      <a:pt x="107" y="0"/>
                    </a:lnTo>
                    <a:lnTo>
                      <a:pt x="311" y="0"/>
                    </a:lnTo>
                    <a:lnTo>
                      <a:pt x="415" y="0"/>
                    </a:lnTo>
                    <a:close/>
                  </a:path>
                </a:pathLst>
              </a:custGeom>
              <a:solidFill>
                <a:srgbClr val="FFFFFF">
                  <a:lumMod val="9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Roboto"/>
                </a:endParaRPr>
              </a:p>
            </p:txBody>
          </p:sp>
          <p:sp>
            <p:nvSpPr>
              <p:cNvPr id="22" name="Freeform 10">
                <a:extLst>
                  <a:ext uri="{FF2B5EF4-FFF2-40B4-BE49-F238E27FC236}">
                    <a16:creationId xmlns:a16="http://schemas.microsoft.com/office/drawing/2014/main" id="{0A4AE541-4B70-4916-AE44-5C00DC42E16F}"/>
                  </a:ext>
                </a:extLst>
              </p:cNvPr>
              <p:cNvSpPr>
                <a:spLocks/>
              </p:cNvSpPr>
              <p:nvPr/>
            </p:nvSpPr>
            <p:spPr bwMode="auto">
              <a:xfrm>
                <a:off x="2610542" y="1731372"/>
                <a:ext cx="589842" cy="118250"/>
              </a:xfrm>
              <a:custGeom>
                <a:avLst/>
                <a:gdLst>
                  <a:gd name="T0" fmla="*/ 419 w 419"/>
                  <a:gd name="T1" fmla="*/ 0 h 84"/>
                  <a:gd name="T2" fmla="*/ 419 w 419"/>
                  <a:gd name="T3" fmla="*/ 84 h 84"/>
                  <a:gd name="T4" fmla="*/ 0 w 419"/>
                  <a:gd name="T5" fmla="*/ 68 h 84"/>
                  <a:gd name="T6" fmla="*/ 0 w 419"/>
                  <a:gd name="T7" fmla="*/ 0 h 84"/>
                  <a:gd name="T8" fmla="*/ 419 w 419"/>
                  <a:gd name="T9" fmla="*/ 0 h 84"/>
                </a:gdLst>
                <a:ahLst/>
                <a:cxnLst>
                  <a:cxn ang="0">
                    <a:pos x="T0" y="T1"/>
                  </a:cxn>
                  <a:cxn ang="0">
                    <a:pos x="T2" y="T3"/>
                  </a:cxn>
                  <a:cxn ang="0">
                    <a:pos x="T4" y="T5"/>
                  </a:cxn>
                  <a:cxn ang="0">
                    <a:pos x="T6" y="T7"/>
                  </a:cxn>
                  <a:cxn ang="0">
                    <a:pos x="T8" y="T9"/>
                  </a:cxn>
                </a:cxnLst>
                <a:rect l="0" t="0" r="r" b="b"/>
                <a:pathLst>
                  <a:path w="419" h="84">
                    <a:moveTo>
                      <a:pt x="419" y="0"/>
                    </a:moveTo>
                    <a:lnTo>
                      <a:pt x="419" y="84"/>
                    </a:lnTo>
                    <a:lnTo>
                      <a:pt x="0" y="68"/>
                    </a:lnTo>
                    <a:lnTo>
                      <a:pt x="0" y="0"/>
                    </a:lnTo>
                    <a:lnTo>
                      <a:pt x="419" y="0"/>
                    </a:lnTo>
                    <a:close/>
                  </a:path>
                </a:pathLst>
              </a:custGeom>
              <a:solidFill>
                <a:srgbClr val="326581">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Roboto"/>
                </a:endParaRPr>
              </a:p>
            </p:txBody>
          </p:sp>
          <p:sp>
            <p:nvSpPr>
              <p:cNvPr id="23" name="Freeform 15">
                <a:extLst>
                  <a:ext uri="{FF2B5EF4-FFF2-40B4-BE49-F238E27FC236}">
                    <a16:creationId xmlns:a16="http://schemas.microsoft.com/office/drawing/2014/main" id="{6C26095F-CEE6-49CA-8CF1-8A355084CAC9}"/>
                  </a:ext>
                </a:extLst>
              </p:cNvPr>
              <p:cNvSpPr>
                <a:spLocks/>
              </p:cNvSpPr>
              <p:nvPr/>
            </p:nvSpPr>
            <p:spPr bwMode="auto">
              <a:xfrm>
                <a:off x="2610542" y="1624384"/>
                <a:ext cx="589842" cy="106988"/>
              </a:xfrm>
              <a:custGeom>
                <a:avLst/>
                <a:gdLst>
                  <a:gd name="T0" fmla="*/ 419 w 419"/>
                  <a:gd name="T1" fmla="*/ 0 h 76"/>
                  <a:gd name="T2" fmla="*/ 419 w 419"/>
                  <a:gd name="T3" fmla="*/ 76 h 76"/>
                  <a:gd name="T4" fmla="*/ 0 w 419"/>
                  <a:gd name="T5" fmla="*/ 76 h 76"/>
                  <a:gd name="T6" fmla="*/ 0 w 419"/>
                  <a:gd name="T7" fmla="*/ 16 h 76"/>
                  <a:gd name="T8" fmla="*/ 419 w 419"/>
                  <a:gd name="T9" fmla="*/ 0 h 76"/>
                </a:gdLst>
                <a:ahLst/>
                <a:cxnLst>
                  <a:cxn ang="0">
                    <a:pos x="T0" y="T1"/>
                  </a:cxn>
                  <a:cxn ang="0">
                    <a:pos x="T2" y="T3"/>
                  </a:cxn>
                  <a:cxn ang="0">
                    <a:pos x="T4" y="T5"/>
                  </a:cxn>
                  <a:cxn ang="0">
                    <a:pos x="T6" y="T7"/>
                  </a:cxn>
                  <a:cxn ang="0">
                    <a:pos x="T8" y="T9"/>
                  </a:cxn>
                </a:cxnLst>
                <a:rect l="0" t="0" r="r" b="b"/>
                <a:pathLst>
                  <a:path w="419" h="76">
                    <a:moveTo>
                      <a:pt x="419" y="0"/>
                    </a:moveTo>
                    <a:lnTo>
                      <a:pt x="419" y="76"/>
                    </a:lnTo>
                    <a:lnTo>
                      <a:pt x="0" y="76"/>
                    </a:lnTo>
                    <a:lnTo>
                      <a:pt x="0" y="16"/>
                    </a:lnTo>
                    <a:lnTo>
                      <a:pt x="419" y="0"/>
                    </a:lnTo>
                    <a:close/>
                  </a:path>
                </a:pathLst>
              </a:custGeom>
              <a:solidFill>
                <a:srgbClr val="3265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Roboto"/>
                </a:endParaRPr>
              </a:p>
            </p:txBody>
          </p:sp>
          <p:sp>
            <p:nvSpPr>
              <p:cNvPr id="24" name="Freeform 17">
                <a:extLst>
                  <a:ext uri="{FF2B5EF4-FFF2-40B4-BE49-F238E27FC236}">
                    <a16:creationId xmlns:a16="http://schemas.microsoft.com/office/drawing/2014/main" id="{BB44DB3D-2E03-49AD-9EBB-338E8D151C1E}"/>
                  </a:ext>
                </a:extLst>
              </p:cNvPr>
              <p:cNvSpPr>
                <a:spLocks/>
              </p:cNvSpPr>
              <p:nvPr/>
            </p:nvSpPr>
            <p:spPr bwMode="auto">
              <a:xfrm>
                <a:off x="2824518" y="1610307"/>
                <a:ext cx="468777" cy="518046"/>
              </a:xfrm>
              <a:custGeom>
                <a:avLst/>
                <a:gdLst>
                  <a:gd name="T0" fmla="*/ 166 w 166"/>
                  <a:gd name="T1" fmla="*/ 183 h 184"/>
                  <a:gd name="T2" fmla="*/ 165 w 166"/>
                  <a:gd name="T3" fmla="*/ 184 h 184"/>
                  <a:gd name="T4" fmla="*/ 102 w 166"/>
                  <a:gd name="T5" fmla="*/ 184 h 184"/>
                  <a:gd name="T6" fmla="*/ 102 w 166"/>
                  <a:gd name="T7" fmla="*/ 183 h 184"/>
                  <a:gd name="T8" fmla="*/ 83 w 166"/>
                  <a:gd name="T9" fmla="*/ 138 h 184"/>
                  <a:gd name="T10" fmla="*/ 57 w 166"/>
                  <a:gd name="T11" fmla="*/ 115 h 184"/>
                  <a:gd name="T12" fmla="*/ 22 w 166"/>
                  <a:gd name="T13" fmla="*/ 56 h 184"/>
                  <a:gd name="T14" fmla="*/ 0 w 166"/>
                  <a:gd name="T15" fmla="*/ 10 h 184"/>
                  <a:gd name="T16" fmla="*/ 24 w 166"/>
                  <a:gd name="T17" fmla="*/ 2 h 184"/>
                  <a:gd name="T18" fmla="*/ 53 w 166"/>
                  <a:gd name="T19" fmla="*/ 35 h 184"/>
                  <a:gd name="T20" fmla="*/ 119 w 166"/>
                  <a:gd name="T21" fmla="*/ 84 h 184"/>
                  <a:gd name="T22" fmla="*/ 157 w 166"/>
                  <a:gd name="T23" fmla="*/ 107 h 184"/>
                  <a:gd name="T24" fmla="*/ 166 w 166"/>
                  <a:gd name="T25" fmla="*/ 18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6" h="184">
                    <a:moveTo>
                      <a:pt x="166" y="183"/>
                    </a:moveTo>
                    <a:cubicBezTo>
                      <a:pt x="166" y="183"/>
                      <a:pt x="166" y="184"/>
                      <a:pt x="165" y="184"/>
                    </a:cubicBezTo>
                    <a:cubicBezTo>
                      <a:pt x="102" y="184"/>
                      <a:pt x="102" y="184"/>
                      <a:pt x="102" y="184"/>
                    </a:cubicBezTo>
                    <a:cubicBezTo>
                      <a:pt x="102" y="184"/>
                      <a:pt x="102" y="184"/>
                      <a:pt x="102" y="183"/>
                    </a:cubicBezTo>
                    <a:cubicBezTo>
                      <a:pt x="100" y="166"/>
                      <a:pt x="94" y="152"/>
                      <a:pt x="83" y="138"/>
                    </a:cubicBezTo>
                    <a:cubicBezTo>
                      <a:pt x="72" y="124"/>
                      <a:pt x="70" y="128"/>
                      <a:pt x="57" y="115"/>
                    </a:cubicBezTo>
                    <a:cubicBezTo>
                      <a:pt x="44" y="103"/>
                      <a:pt x="23" y="58"/>
                      <a:pt x="22" y="56"/>
                    </a:cubicBezTo>
                    <a:cubicBezTo>
                      <a:pt x="21" y="54"/>
                      <a:pt x="0" y="15"/>
                      <a:pt x="0" y="10"/>
                    </a:cubicBezTo>
                    <a:cubicBezTo>
                      <a:pt x="0" y="5"/>
                      <a:pt x="14" y="0"/>
                      <a:pt x="24" y="2"/>
                    </a:cubicBezTo>
                    <a:cubicBezTo>
                      <a:pt x="36" y="4"/>
                      <a:pt x="37" y="9"/>
                      <a:pt x="53" y="35"/>
                    </a:cubicBezTo>
                    <a:cubicBezTo>
                      <a:pt x="69" y="62"/>
                      <a:pt x="86" y="71"/>
                      <a:pt x="119" y="84"/>
                    </a:cubicBezTo>
                    <a:cubicBezTo>
                      <a:pt x="152" y="98"/>
                      <a:pt x="151" y="99"/>
                      <a:pt x="157" y="107"/>
                    </a:cubicBezTo>
                    <a:cubicBezTo>
                      <a:pt x="163" y="115"/>
                      <a:pt x="166" y="183"/>
                      <a:pt x="166" y="183"/>
                    </a:cubicBezTo>
                    <a:close/>
                  </a:path>
                </a:pathLst>
              </a:custGeom>
              <a:solidFill>
                <a:srgbClr val="D69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Roboto"/>
                </a:endParaRPr>
              </a:p>
            </p:txBody>
          </p:sp>
          <p:sp>
            <p:nvSpPr>
              <p:cNvPr id="25" name="Freeform 465">
                <a:extLst>
                  <a:ext uri="{FF2B5EF4-FFF2-40B4-BE49-F238E27FC236}">
                    <a16:creationId xmlns:a16="http://schemas.microsoft.com/office/drawing/2014/main" id="{72C34811-99CF-4A21-A694-3EFC8789FFD6}"/>
                  </a:ext>
                </a:extLst>
              </p:cNvPr>
              <p:cNvSpPr>
                <a:spLocks/>
              </p:cNvSpPr>
              <p:nvPr/>
            </p:nvSpPr>
            <p:spPr bwMode="auto">
              <a:xfrm flipH="1">
                <a:off x="1429116" y="2784495"/>
                <a:ext cx="1141418" cy="947371"/>
              </a:xfrm>
              <a:custGeom>
                <a:avLst/>
                <a:gdLst>
                  <a:gd name="T0" fmla="*/ 160 w 254"/>
                  <a:gd name="T1" fmla="*/ 0 h 352"/>
                  <a:gd name="T2" fmla="*/ 160 w 254"/>
                  <a:gd name="T3" fmla="*/ 0 h 352"/>
                  <a:gd name="T4" fmla="*/ 159 w 254"/>
                  <a:gd name="T5" fmla="*/ 2 h 352"/>
                  <a:gd name="T6" fmla="*/ 144 w 254"/>
                  <a:gd name="T7" fmla="*/ 14 h 352"/>
                  <a:gd name="T8" fmla="*/ 125 w 254"/>
                  <a:gd name="T9" fmla="*/ 20 h 352"/>
                  <a:gd name="T10" fmla="*/ 125 w 254"/>
                  <a:gd name="T11" fmla="*/ 20 h 352"/>
                  <a:gd name="T12" fmla="*/ 99 w 254"/>
                  <a:gd name="T13" fmla="*/ 16 h 352"/>
                  <a:gd name="T14" fmla="*/ 88 w 254"/>
                  <a:gd name="T15" fmla="*/ 9 h 352"/>
                  <a:gd name="T16" fmla="*/ 81 w 254"/>
                  <a:gd name="T17" fmla="*/ 1 h 352"/>
                  <a:gd name="T18" fmla="*/ 58 w 254"/>
                  <a:gd name="T19" fmla="*/ 3 h 352"/>
                  <a:gd name="T20" fmla="*/ 48 w 254"/>
                  <a:gd name="T21" fmla="*/ 28 h 352"/>
                  <a:gd name="T22" fmla="*/ 16 w 254"/>
                  <a:gd name="T23" fmla="*/ 66 h 352"/>
                  <a:gd name="T24" fmla="*/ 0 w 254"/>
                  <a:gd name="T25" fmla="*/ 86 h 352"/>
                  <a:gd name="T26" fmla="*/ 21 w 254"/>
                  <a:gd name="T27" fmla="*/ 271 h 352"/>
                  <a:gd name="T28" fmla="*/ 16 w 254"/>
                  <a:gd name="T29" fmla="*/ 340 h 352"/>
                  <a:gd name="T30" fmla="*/ 234 w 254"/>
                  <a:gd name="T31" fmla="*/ 352 h 352"/>
                  <a:gd name="T32" fmla="*/ 254 w 254"/>
                  <a:gd name="T33" fmla="*/ 65 h 352"/>
                  <a:gd name="T34" fmla="*/ 160 w 254"/>
                  <a:gd name="T35" fmla="*/ 0 h 352"/>
                  <a:gd name="connsiteX0" fmla="*/ 6299 w 9396"/>
                  <a:gd name="connsiteY0" fmla="*/ 0 h 10000"/>
                  <a:gd name="connsiteX1" fmla="*/ 6299 w 9396"/>
                  <a:gd name="connsiteY1" fmla="*/ 0 h 10000"/>
                  <a:gd name="connsiteX2" fmla="*/ 6260 w 9396"/>
                  <a:gd name="connsiteY2" fmla="*/ 57 h 10000"/>
                  <a:gd name="connsiteX3" fmla="*/ 5669 w 9396"/>
                  <a:gd name="connsiteY3" fmla="*/ 398 h 10000"/>
                  <a:gd name="connsiteX4" fmla="*/ 4921 w 9396"/>
                  <a:gd name="connsiteY4" fmla="*/ 568 h 10000"/>
                  <a:gd name="connsiteX5" fmla="*/ 4921 w 9396"/>
                  <a:gd name="connsiteY5" fmla="*/ 568 h 10000"/>
                  <a:gd name="connsiteX6" fmla="*/ 3898 w 9396"/>
                  <a:gd name="connsiteY6" fmla="*/ 455 h 10000"/>
                  <a:gd name="connsiteX7" fmla="*/ 3465 w 9396"/>
                  <a:gd name="connsiteY7" fmla="*/ 256 h 10000"/>
                  <a:gd name="connsiteX8" fmla="*/ 3189 w 9396"/>
                  <a:gd name="connsiteY8" fmla="*/ 28 h 10000"/>
                  <a:gd name="connsiteX9" fmla="*/ 2283 w 9396"/>
                  <a:gd name="connsiteY9" fmla="*/ 85 h 10000"/>
                  <a:gd name="connsiteX10" fmla="*/ 1890 w 9396"/>
                  <a:gd name="connsiteY10" fmla="*/ 795 h 10000"/>
                  <a:gd name="connsiteX11" fmla="*/ 630 w 9396"/>
                  <a:gd name="connsiteY11" fmla="*/ 1875 h 10000"/>
                  <a:gd name="connsiteX12" fmla="*/ 0 w 9396"/>
                  <a:gd name="connsiteY12" fmla="*/ 2443 h 10000"/>
                  <a:gd name="connsiteX13" fmla="*/ 827 w 9396"/>
                  <a:gd name="connsiteY13" fmla="*/ 7699 h 10000"/>
                  <a:gd name="connsiteX14" fmla="*/ 630 w 9396"/>
                  <a:gd name="connsiteY14" fmla="*/ 9659 h 10000"/>
                  <a:gd name="connsiteX15" fmla="*/ 9213 w 9396"/>
                  <a:gd name="connsiteY15" fmla="*/ 10000 h 10000"/>
                  <a:gd name="connsiteX16" fmla="*/ 9098 w 9396"/>
                  <a:gd name="connsiteY16" fmla="*/ 2274 h 10000"/>
                  <a:gd name="connsiteX17" fmla="*/ 6299 w 9396"/>
                  <a:gd name="connsiteY17"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396" h="10000">
                    <a:moveTo>
                      <a:pt x="6299" y="0"/>
                    </a:moveTo>
                    <a:lnTo>
                      <a:pt x="6299" y="0"/>
                    </a:lnTo>
                    <a:cubicBezTo>
                      <a:pt x="6299" y="28"/>
                      <a:pt x="6260" y="28"/>
                      <a:pt x="6260" y="57"/>
                    </a:cubicBezTo>
                    <a:cubicBezTo>
                      <a:pt x="6102" y="199"/>
                      <a:pt x="5906" y="313"/>
                      <a:pt x="5669" y="398"/>
                    </a:cubicBezTo>
                    <a:cubicBezTo>
                      <a:pt x="5433" y="483"/>
                      <a:pt x="5197" y="568"/>
                      <a:pt x="4921" y="568"/>
                    </a:cubicBezTo>
                    <a:lnTo>
                      <a:pt x="4921" y="568"/>
                    </a:lnTo>
                    <a:cubicBezTo>
                      <a:pt x="4567" y="597"/>
                      <a:pt x="4213" y="568"/>
                      <a:pt x="3898" y="455"/>
                    </a:cubicBezTo>
                    <a:cubicBezTo>
                      <a:pt x="3780" y="398"/>
                      <a:pt x="3622" y="313"/>
                      <a:pt x="3465" y="256"/>
                    </a:cubicBezTo>
                    <a:cubicBezTo>
                      <a:pt x="3346" y="199"/>
                      <a:pt x="3268" y="114"/>
                      <a:pt x="3189" y="28"/>
                    </a:cubicBezTo>
                    <a:cubicBezTo>
                      <a:pt x="2874" y="57"/>
                      <a:pt x="2598" y="57"/>
                      <a:pt x="2283" y="85"/>
                    </a:cubicBezTo>
                    <a:cubicBezTo>
                      <a:pt x="2244" y="341"/>
                      <a:pt x="2126" y="568"/>
                      <a:pt x="1890" y="795"/>
                    </a:cubicBezTo>
                    <a:cubicBezTo>
                      <a:pt x="1496" y="1165"/>
                      <a:pt x="1063" y="1506"/>
                      <a:pt x="630" y="1875"/>
                    </a:cubicBezTo>
                    <a:cubicBezTo>
                      <a:pt x="433" y="2045"/>
                      <a:pt x="197" y="2244"/>
                      <a:pt x="0" y="2443"/>
                    </a:cubicBezTo>
                    <a:cubicBezTo>
                      <a:pt x="354" y="3580"/>
                      <a:pt x="787" y="5341"/>
                      <a:pt x="827" y="7699"/>
                    </a:cubicBezTo>
                    <a:cubicBezTo>
                      <a:pt x="827" y="8239"/>
                      <a:pt x="748" y="8949"/>
                      <a:pt x="630" y="9659"/>
                    </a:cubicBezTo>
                    <a:cubicBezTo>
                      <a:pt x="3504" y="9517"/>
                      <a:pt x="6378" y="9659"/>
                      <a:pt x="9213" y="10000"/>
                    </a:cubicBezTo>
                    <a:cubicBezTo>
                      <a:pt x="9685" y="6705"/>
                      <a:pt x="9098" y="2274"/>
                      <a:pt x="9098" y="2274"/>
                    </a:cubicBezTo>
                    <a:cubicBezTo>
                      <a:pt x="9098" y="711"/>
                      <a:pt x="8031" y="28"/>
                      <a:pt x="6299" y="0"/>
                    </a:cubicBezTo>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sp>
            <p:nvSpPr>
              <p:cNvPr id="26" name="Freeform 466">
                <a:extLst>
                  <a:ext uri="{FF2B5EF4-FFF2-40B4-BE49-F238E27FC236}">
                    <a16:creationId xmlns:a16="http://schemas.microsoft.com/office/drawing/2014/main" id="{328E98CC-C1EA-41AC-9D85-477F9FF3D674}"/>
                  </a:ext>
                </a:extLst>
              </p:cNvPr>
              <p:cNvSpPr>
                <a:spLocks/>
              </p:cNvSpPr>
              <p:nvPr/>
            </p:nvSpPr>
            <p:spPr bwMode="auto">
              <a:xfrm flipH="1">
                <a:off x="1914851" y="2915308"/>
                <a:ext cx="383751" cy="917996"/>
              </a:xfrm>
              <a:custGeom>
                <a:avLst/>
                <a:gdLst>
                  <a:gd name="T0" fmla="*/ 54 w 80"/>
                  <a:gd name="T1" fmla="*/ 0 h 336"/>
                  <a:gd name="T2" fmla="*/ 45 w 80"/>
                  <a:gd name="T3" fmla="*/ 8 h 336"/>
                  <a:gd name="T4" fmla="*/ 2 w 80"/>
                  <a:gd name="T5" fmla="*/ 290 h 336"/>
                  <a:gd name="T6" fmla="*/ 58 w 80"/>
                  <a:gd name="T7" fmla="*/ 336 h 336"/>
                  <a:gd name="T8" fmla="*/ 76 w 80"/>
                  <a:gd name="T9" fmla="*/ 295 h 336"/>
                  <a:gd name="T10" fmla="*/ 61 w 80"/>
                  <a:gd name="T11" fmla="*/ 7 h 336"/>
                  <a:gd name="T12" fmla="*/ 54 w 80"/>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80" h="336">
                    <a:moveTo>
                      <a:pt x="54" y="0"/>
                    </a:moveTo>
                    <a:cubicBezTo>
                      <a:pt x="49" y="0"/>
                      <a:pt x="45" y="3"/>
                      <a:pt x="45" y="8"/>
                    </a:cubicBezTo>
                    <a:cubicBezTo>
                      <a:pt x="38" y="52"/>
                      <a:pt x="0" y="270"/>
                      <a:pt x="2" y="290"/>
                    </a:cubicBezTo>
                    <a:cubicBezTo>
                      <a:pt x="4" y="312"/>
                      <a:pt x="58" y="336"/>
                      <a:pt x="58" y="336"/>
                    </a:cubicBezTo>
                    <a:cubicBezTo>
                      <a:pt x="58" y="336"/>
                      <a:pt x="71" y="320"/>
                      <a:pt x="76" y="295"/>
                    </a:cubicBezTo>
                    <a:cubicBezTo>
                      <a:pt x="80" y="272"/>
                      <a:pt x="64" y="48"/>
                      <a:pt x="61" y="7"/>
                    </a:cubicBezTo>
                    <a:cubicBezTo>
                      <a:pt x="60" y="3"/>
                      <a:pt x="57" y="0"/>
                      <a:pt x="54" y="0"/>
                    </a:cubicBezTo>
                  </a:path>
                </a:pathLst>
              </a:custGeom>
              <a:solidFill>
                <a:srgbClr val="DB9E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sp>
            <p:nvSpPr>
              <p:cNvPr id="27" name="Freeform 467">
                <a:extLst>
                  <a:ext uri="{FF2B5EF4-FFF2-40B4-BE49-F238E27FC236}">
                    <a16:creationId xmlns:a16="http://schemas.microsoft.com/office/drawing/2014/main" id="{3F96E20B-851A-48BE-8385-B8AA030B2C7D}"/>
                  </a:ext>
                </a:extLst>
              </p:cNvPr>
              <p:cNvSpPr>
                <a:spLocks noEditPoints="1"/>
              </p:cNvSpPr>
              <p:nvPr/>
            </p:nvSpPr>
            <p:spPr bwMode="auto">
              <a:xfrm flipH="1">
                <a:off x="1980927" y="3092517"/>
                <a:ext cx="177898" cy="98772"/>
              </a:xfrm>
              <a:custGeom>
                <a:avLst/>
                <a:gdLst>
                  <a:gd name="T0" fmla="*/ 5 w 37"/>
                  <a:gd name="T1" fmla="*/ 5 h 36"/>
                  <a:gd name="T2" fmla="*/ 0 w 37"/>
                  <a:gd name="T3" fmla="*/ 36 h 36"/>
                  <a:gd name="T4" fmla="*/ 0 w 37"/>
                  <a:gd name="T5" fmla="*/ 36 h 36"/>
                  <a:gd name="T6" fmla="*/ 5 w 37"/>
                  <a:gd name="T7" fmla="*/ 5 h 36"/>
                  <a:gd name="T8" fmla="*/ 36 w 37"/>
                  <a:gd name="T9" fmla="*/ 0 h 36"/>
                  <a:gd name="T10" fmla="*/ 37 w 37"/>
                  <a:gd name="T11" fmla="*/ 12 h 36"/>
                  <a:gd name="T12" fmla="*/ 36 w 37"/>
                  <a:gd name="T13" fmla="*/ 0 h 36"/>
                  <a:gd name="T14" fmla="*/ 36 w 37"/>
                  <a:gd name="T15" fmla="*/ 0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36">
                    <a:moveTo>
                      <a:pt x="5" y="5"/>
                    </a:moveTo>
                    <a:cubicBezTo>
                      <a:pt x="4" y="15"/>
                      <a:pt x="2" y="26"/>
                      <a:pt x="0" y="36"/>
                    </a:cubicBezTo>
                    <a:cubicBezTo>
                      <a:pt x="0" y="36"/>
                      <a:pt x="0" y="36"/>
                      <a:pt x="0" y="36"/>
                    </a:cubicBezTo>
                    <a:cubicBezTo>
                      <a:pt x="2" y="26"/>
                      <a:pt x="4" y="15"/>
                      <a:pt x="5" y="5"/>
                    </a:cubicBezTo>
                    <a:moveTo>
                      <a:pt x="36" y="0"/>
                    </a:moveTo>
                    <a:cubicBezTo>
                      <a:pt x="36" y="4"/>
                      <a:pt x="36" y="8"/>
                      <a:pt x="37" y="12"/>
                    </a:cubicBezTo>
                    <a:cubicBezTo>
                      <a:pt x="36" y="8"/>
                      <a:pt x="36" y="4"/>
                      <a:pt x="36" y="0"/>
                    </a:cubicBezTo>
                    <a:cubicBezTo>
                      <a:pt x="36" y="0"/>
                      <a:pt x="36" y="0"/>
                      <a:pt x="36" y="0"/>
                    </a:cubicBezTo>
                  </a:path>
                </a:pathLst>
              </a:custGeom>
              <a:solidFill>
                <a:srgbClr val="EBEB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sp>
            <p:nvSpPr>
              <p:cNvPr id="28" name="Freeform 469">
                <a:extLst>
                  <a:ext uri="{FF2B5EF4-FFF2-40B4-BE49-F238E27FC236}">
                    <a16:creationId xmlns:a16="http://schemas.microsoft.com/office/drawing/2014/main" id="{DA24EF4F-C843-43A0-9942-BC92EC6D6E0C}"/>
                  </a:ext>
                </a:extLst>
              </p:cNvPr>
              <p:cNvSpPr>
                <a:spLocks/>
              </p:cNvSpPr>
              <p:nvPr/>
            </p:nvSpPr>
            <p:spPr bwMode="auto">
              <a:xfrm flipH="1">
                <a:off x="1813195" y="2790391"/>
                <a:ext cx="365962" cy="49386"/>
              </a:xfrm>
              <a:custGeom>
                <a:avLst/>
                <a:gdLst>
                  <a:gd name="T0" fmla="*/ 76 w 76"/>
                  <a:gd name="T1" fmla="*/ 0 h 18"/>
                  <a:gd name="T2" fmla="*/ 73 w 76"/>
                  <a:gd name="T3" fmla="*/ 0 h 18"/>
                  <a:gd name="T4" fmla="*/ 73 w 76"/>
                  <a:gd name="T5" fmla="*/ 3 h 18"/>
                  <a:gd name="T6" fmla="*/ 39 w 76"/>
                  <a:gd name="T7" fmla="*/ 1 h 18"/>
                  <a:gd name="T8" fmla="*/ 0 w 76"/>
                  <a:gd name="T9" fmla="*/ 1 h 18"/>
                  <a:gd name="T10" fmla="*/ 6 w 76"/>
                  <a:gd name="T11" fmla="*/ 7 h 18"/>
                  <a:gd name="T12" fmla="*/ 16 w 76"/>
                  <a:gd name="T13" fmla="*/ 13 h 18"/>
                  <a:gd name="T14" fmla="*/ 28 w 76"/>
                  <a:gd name="T15" fmla="*/ 12 h 18"/>
                  <a:gd name="T16" fmla="*/ 47 w 76"/>
                  <a:gd name="T17" fmla="*/ 18 h 18"/>
                  <a:gd name="T18" fmla="*/ 62 w 76"/>
                  <a:gd name="T19" fmla="*/ 12 h 18"/>
                  <a:gd name="T20" fmla="*/ 76 w 76"/>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18">
                    <a:moveTo>
                      <a:pt x="76" y="0"/>
                    </a:moveTo>
                    <a:cubicBezTo>
                      <a:pt x="73" y="0"/>
                      <a:pt x="73" y="0"/>
                      <a:pt x="73" y="0"/>
                    </a:cubicBezTo>
                    <a:cubicBezTo>
                      <a:pt x="73" y="3"/>
                      <a:pt x="73" y="3"/>
                      <a:pt x="73" y="3"/>
                    </a:cubicBezTo>
                    <a:cubicBezTo>
                      <a:pt x="39" y="1"/>
                      <a:pt x="39" y="1"/>
                      <a:pt x="39" y="1"/>
                    </a:cubicBezTo>
                    <a:cubicBezTo>
                      <a:pt x="0" y="1"/>
                      <a:pt x="0" y="1"/>
                      <a:pt x="0" y="1"/>
                    </a:cubicBezTo>
                    <a:cubicBezTo>
                      <a:pt x="2" y="3"/>
                      <a:pt x="4" y="5"/>
                      <a:pt x="6" y="7"/>
                    </a:cubicBezTo>
                    <a:cubicBezTo>
                      <a:pt x="9" y="9"/>
                      <a:pt x="13" y="11"/>
                      <a:pt x="16" y="13"/>
                    </a:cubicBezTo>
                    <a:cubicBezTo>
                      <a:pt x="19" y="12"/>
                      <a:pt x="23" y="12"/>
                      <a:pt x="28" y="12"/>
                    </a:cubicBezTo>
                    <a:cubicBezTo>
                      <a:pt x="35" y="12"/>
                      <a:pt x="42" y="13"/>
                      <a:pt x="47" y="18"/>
                    </a:cubicBezTo>
                    <a:cubicBezTo>
                      <a:pt x="52" y="17"/>
                      <a:pt x="57" y="15"/>
                      <a:pt x="62" y="12"/>
                    </a:cubicBezTo>
                    <a:cubicBezTo>
                      <a:pt x="68" y="9"/>
                      <a:pt x="72" y="5"/>
                      <a:pt x="76" y="0"/>
                    </a:cubicBezTo>
                  </a:path>
                </a:pathLst>
              </a:custGeom>
              <a:solidFill>
                <a:srgbClr val="EDED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sp>
            <p:nvSpPr>
              <p:cNvPr id="29" name="Freeform 470">
                <a:extLst>
                  <a:ext uri="{FF2B5EF4-FFF2-40B4-BE49-F238E27FC236}">
                    <a16:creationId xmlns:a16="http://schemas.microsoft.com/office/drawing/2014/main" id="{12E847EE-B994-4C4B-986B-F300D994583F}"/>
                  </a:ext>
                </a:extLst>
              </p:cNvPr>
              <p:cNvSpPr>
                <a:spLocks/>
              </p:cNvSpPr>
              <p:nvPr/>
            </p:nvSpPr>
            <p:spPr bwMode="auto">
              <a:xfrm flipH="1">
                <a:off x="1828443" y="2790391"/>
                <a:ext cx="162650" cy="7263"/>
              </a:xfrm>
              <a:custGeom>
                <a:avLst/>
                <a:gdLst>
                  <a:gd name="T0" fmla="*/ 64 w 64"/>
                  <a:gd name="T1" fmla="*/ 0 h 5"/>
                  <a:gd name="T2" fmla="*/ 0 w 64"/>
                  <a:gd name="T3" fmla="*/ 2 h 5"/>
                  <a:gd name="T4" fmla="*/ 64 w 64"/>
                  <a:gd name="T5" fmla="*/ 5 h 5"/>
                  <a:gd name="T6" fmla="*/ 64 w 64"/>
                  <a:gd name="T7" fmla="*/ 0 h 5"/>
                </a:gdLst>
                <a:ahLst/>
                <a:cxnLst>
                  <a:cxn ang="0">
                    <a:pos x="T0" y="T1"/>
                  </a:cxn>
                  <a:cxn ang="0">
                    <a:pos x="T2" y="T3"/>
                  </a:cxn>
                  <a:cxn ang="0">
                    <a:pos x="T4" y="T5"/>
                  </a:cxn>
                  <a:cxn ang="0">
                    <a:pos x="T6" y="T7"/>
                  </a:cxn>
                </a:cxnLst>
                <a:rect l="0" t="0" r="r" b="b"/>
                <a:pathLst>
                  <a:path w="64" h="5">
                    <a:moveTo>
                      <a:pt x="64" y="0"/>
                    </a:moveTo>
                    <a:lnTo>
                      <a:pt x="0" y="2"/>
                    </a:lnTo>
                    <a:lnTo>
                      <a:pt x="64" y="5"/>
                    </a:lnTo>
                    <a:lnTo>
                      <a:pt x="64" y="0"/>
                    </a:lnTo>
                    <a:close/>
                  </a:path>
                </a:pathLst>
              </a:custGeom>
              <a:solidFill>
                <a:srgbClr val="C680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sp>
            <p:nvSpPr>
              <p:cNvPr id="30" name="Freeform 471">
                <a:extLst>
                  <a:ext uri="{FF2B5EF4-FFF2-40B4-BE49-F238E27FC236}">
                    <a16:creationId xmlns:a16="http://schemas.microsoft.com/office/drawing/2014/main" id="{C00E9478-8336-48D5-A7A7-3672B2ADDE41}"/>
                  </a:ext>
                </a:extLst>
              </p:cNvPr>
              <p:cNvSpPr>
                <a:spLocks/>
              </p:cNvSpPr>
              <p:nvPr/>
            </p:nvSpPr>
            <p:spPr bwMode="auto">
              <a:xfrm flipH="1">
                <a:off x="1828443" y="2790391"/>
                <a:ext cx="162650" cy="7263"/>
              </a:xfrm>
              <a:custGeom>
                <a:avLst/>
                <a:gdLst>
                  <a:gd name="T0" fmla="*/ 64 w 64"/>
                  <a:gd name="T1" fmla="*/ 0 h 5"/>
                  <a:gd name="T2" fmla="*/ 0 w 64"/>
                  <a:gd name="T3" fmla="*/ 2 h 5"/>
                  <a:gd name="T4" fmla="*/ 64 w 64"/>
                  <a:gd name="T5" fmla="*/ 5 h 5"/>
                  <a:gd name="T6" fmla="*/ 64 w 64"/>
                  <a:gd name="T7" fmla="*/ 0 h 5"/>
                </a:gdLst>
                <a:ahLst/>
                <a:cxnLst>
                  <a:cxn ang="0">
                    <a:pos x="T0" y="T1"/>
                  </a:cxn>
                  <a:cxn ang="0">
                    <a:pos x="T2" y="T3"/>
                  </a:cxn>
                  <a:cxn ang="0">
                    <a:pos x="T4" y="T5"/>
                  </a:cxn>
                  <a:cxn ang="0">
                    <a:pos x="T6" y="T7"/>
                  </a:cxn>
                </a:cxnLst>
                <a:rect l="0" t="0" r="r" b="b"/>
                <a:pathLst>
                  <a:path w="64" h="5">
                    <a:moveTo>
                      <a:pt x="64" y="0"/>
                    </a:moveTo>
                    <a:lnTo>
                      <a:pt x="0" y="2"/>
                    </a:lnTo>
                    <a:lnTo>
                      <a:pt x="64" y="5"/>
                    </a:lnTo>
                    <a:lnTo>
                      <a:pt x="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sp>
            <p:nvSpPr>
              <p:cNvPr id="31" name="Freeform 472">
                <a:extLst>
                  <a:ext uri="{FF2B5EF4-FFF2-40B4-BE49-F238E27FC236}">
                    <a16:creationId xmlns:a16="http://schemas.microsoft.com/office/drawing/2014/main" id="{58EC2320-1A38-447B-BF37-CD6F036E1C57}"/>
                  </a:ext>
                </a:extLst>
              </p:cNvPr>
              <p:cNvSpPr>
                <a:spLocks noEditPoints="1"/>
              </p:cNvSpPr>
              <p:nvPr/>
            </p:nvSpPr>
            <p:spPr bwMode="auto">
              <a:xfrm flipH="1">
                <a:off x="1747118" y="2790391"/>
                <a:ext cx="518446" cy="185923"/>
              </a:xfrm>
              <a:custGeom>
                <a:avLst/>
                <a:gdLst>
                  <a:gd name="T0" fmla="*/ 18 w 108"/>
                  <a:gd name="T1" fmla="*/ 1 h 68"/>
                  <a:gd name="T2" fmla="*/ 0 w 108"/>
                  <a:gd name="T3" fmla="*/ 1 h 68"/>
                  <a:gd name="T4" fmla="*/ 0 w 108"/>
                  <a:gd name="T5" fmla="*/ 2 h 68"/>
                  <a:gd name="T6" fmla="*/ 4 w 108"/>
                  <a:gd name="T7" fmla="*/ 47 h 68"/>
                  <a:gd name="T8" fmla="*/ 16 w 108"/>
                  <a:gd name="T9" fmla="*/ 68 h 68"/>
                  <a:gd name="T10" fmla="*/ 29 w 108"/>
                  <a:gd name="T11" fmla="*/ 50 h 68"/>
                  <a:gd name="T12" fmla="*/ 23 w 108"/>
                  <a:gd name="T13" fmla="*/ 39 h 68"/>
                  <a:gd name="T14" fmla="*/ 23 w 108"/>
                  <a:gd name="T15" fmla="*/ 39 h 68"/>
                  <a:gd name="T16" fmla="*/ 23 w 108"/>
                  <a:gd name="T17" fmla="*/ 39 h 68"/>
                  <a:gd name="T18" fmla="*/ 21 w 108"/>
                  <a:gd name="T19" fmla="*/ 26 h 68"/>
                  <a:gd name="T20" fmla="*/ 30 w 108"/>
                  <a:gd name="T21" fmla="*/ 14 h 68"/>
                  <a:gd name="T22" fmla="*/ 30 w 108"/>
                  <a:gd name="T23" fmla="*/ 14 h 68"/>
                  <a:gd name="T24" fmla="*/ 34 w 108"/>
                  <a:gd name="T25" fmla="*/ 13 h 68"/>
                  <a:gd name="T26" fmla="*/ 24 w 108"/>
                  <a:gd name="T27" fmla="*/ 7 h 68"/>
                  <a:gd name="T28" fmla="*/ 18 w 108"/>
                  <a:gd name="T29" fmla="*/ 1 h 68"/>
                  <a:gd name="T30" fmla="*/ 107 w 108"/>
                  <a:gd name="T31" fmla="*/ 0 h 68"/>
                  <a:gd name="T32" fmla="*/ 94 w 108"/>
                  <a:gd name="T33" fmla="*/ 0 h 68"/>
                  <a:gd name="T34" fmla="*/ 80 w 108"/>
                  <a:gd name="T35" fmla="*/ 12 h 68"/>
                  <a:gd name="T36" fmla="*/ 65 w 108"/>
                  <a:gd name="T37" fmla="*/ 18 h 68"/>
                  <a:gd name="T38" fmla="*/ 68 w 108"/>
                  <a:gd name="T39" fmla="*/ 22 h 68"/>
                  <a:gd name="T40" fmla="*/ 68 w 108"/>
                  <a:gd name="T41" fmla="*/ 22 h 68"/>
                  <a:gd name="T42" fmla="*/ 69 w 108"/>
                  <a:gd name="T43" fmla="*/ 22 h 68"/>
                  <a:gd name="T44" fmla="*/ 69 w 108"/>
                  <a:gd name="T45" fmla="*/ 22 h 68"/>
                  <a:gd name="T46" fmla="*/ 69 w 108"/>
                  <a:gd name="T47" fmla="*/ 22 h 68"/>
                  <a:gd name="T48" fmla="*/ 69 w 108"/>
                  <a:gd name="T49" fmla="*/ 23 h 68"/>
                  <a:gd name="T50" fmla="*/ 69 w 108"/>
                  <a:gd name="T51" fmla="*/ 23 h 68"/>
                  <a:gd name="T52" fmla="*/ 69 w 108"/>
                  <a:gd name="T53" fmla="*/ 23 h 68"/>
                  <a:gd name="T54" fmla="*/ 69 w 108"/>
                  <a:gd name="T55" fmla="*/ 23 h 68"/>
                  <a:gd name="T56" fmla="*/ 71 w 108"/>
                  <a:gd name="T57" fmla="*/ 33 h 68"/>
                  <a:gd name="T58" fmla="*/ 71 w 108"/>
                  <a:gd name="T59" fmla="*/ 33 h 68"/>
                  <a:gd name="T60" fmla="*/ 71 w 108"/>
                  <a:gd name="T61" fmla="*/ 33 h 68"/>
                  <a:gd name="T62" fmla="*/ 60 w 108"/>
                  <a:gd name="T63" fmla="*/ 53 h 68"/>
                  <a:gd name="T64" fmla="*/ 73 w 108"/>
                  <a:gd name="T65" fmla="*/ 68 h 68"/>
                  <a:gd name="T66" fmla="*/ 92 w 108"/>
                  <a:gd name="T67" fmla="*/ 48 h 68"/>
                  <a:gd name="T68" fmla="*/ 108 w 108"/>
                  <a:gd name="T69" fmla="*/ 11 h 68"/>
                  <a:gd name="T70" fmla="*/ 107 w 108"/>
                  <a:gd name="T7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 h="68">
                    <a:moveTo>
                      <a:pt x="18" y="1"/>
                    </a:moveTo>
                    <a:cubicBezTo>
                      <a:pt x="0" y="1"/>
                      <a:pt x="0" y="1"/>
                      <a:pt x="0" y="1"/>
                    </a:cubicBezTo>
                    <a:cubicBezTo>
                      <a:pt x="0" y="1"/>
                      <a:pt x="0" y="2"/>
                      <a:pt x="0" y="2"/>
                    </a:cubicBezTo>
                    <a:cubicBezTo>
                      <a:pt x="1" y="10"/>
                      <a:pt x="2" y="26"/>
                      <a:pt x="4" y="47"/>
                    </a:cubicBezTo>
                    <a:cubicBezTo>
                      <a:pt x="7" y="55"/>
                      <a:pt x="10" y="63"/>
                      <a:pt x="16" y="68"/>
                    </a:cubicBezTo>
                    <a:cubicBezTo>
                      <a:pt x="16" y="68"/>
                      <a:pt x="19" y="56"/>
                      <a:pt x="29" y="50"/>
                    </a:cubicBezTo>
                    <a:cubicBezTo>
                      <a:pt x="27" y="47"/>
                      <a:pt x="25" y="44"/>
                      <a:pt x="23" y="39"/>
                    </a:cubicBezTo>
                    <a:cubicBezTo>
                      <a:pt x="23" y="39"/>
                      <a:pt x="23" y="39"/>
                      <a:pt x="23" y="39"/>
                    </a:cubicBezTo>
                    <a:cubicBezTo>
                      <a:pt x="23" y="39"/>
                      <a:pt x="23" y="39"/>
                      <a:pt x="23" y="39"/>
                    </a:cubicBezTo>
                    <a:cubicBezTo>
                      <a:pt x="22" y="34"/>
                      <a:pt x="21" y="29"/>
                      <a:pt x="21" y="26"/>
                    </a:cubicBezTo>
                    <a:cubicBezTo>
                      <a:pt x="21" y="14"/>
                      <a:pt x="29" y="14"/>
                      <a:pt x="30" y="14"/>
                    </a:cubicBezTo>
                    <a:cubicBezTo>
                      <a:pt x="30" y="14"/>
                      <a:pt x="30" y="14"/>
                      <a:pt x="30" y="14"/>
                    </a:cubicBezTo>
                    <a:cubicBezTo>
                      <a:pt x="30" y="14"/>
                      <a:pt x="31" y="14"/>
                      <a:pt x="34" y="13"/>
                    </a:cubicBezTo>
                    <a:cubicBezTo>
                      <a:pt x="31" y="11"/>
                      <a:pt x="27" y="9"/>
                      <a:pt x="24" y="7"/>
                    </a:cubicBezTo>
                    <a:cubicBezTo>
                      <a:pt x="22" y="5"/>
                      <a:pt x="20" y="3"/>
                      <a:pt x="18" y="1"/>
                    </a:cubicBezTo>
                    <a:moveTo>
                      <a:pt x="107" y="0"/>
                    </a:moveTo>
                    <a:cubicBezTo>
                      <a:pt x="94" y="0"/>
                      <a:pt x="94" y="0"/>
                      <a:pt x="94" y="0"/>
                    </a:cubicBezTo>
                    <a:cubicBezTo>
                      <a:pt x="90" y="5"/>
                      <a:pt x="86" y="9"/>
                      <a:pt x="80" y="12"/>
                    </a:cubicBezTo>
                    <a:cubicBezTo>
                      <a:pt x="75" y="15"/>
                      <a:pt x="70" y="17"/>
                      <a:pt x="65" y="18"/>
                    </a:cubicBezTo>
                    <a:cubicBezTo>
                      <a:pt x="66" y="19"/>
                      <a:pt x="67" y="20"/>
                      <a:pt x="68" y="22"/>
                    </a:cubicBezTo>
                    <a:cubicBezTo>
                      <a:pt x="68" y="22"/>
                      <a:pt x="68" y="22"/>
                      <a:pt x="68" y="22"/>
                    </a:cubicBezTo>
                    <a:cubicBezTo>
                      <a:pt x="69" y="22"/>
                      <a:pt x="69" y="22"/>
                      <a:pt x="69" y="22"/>
                    </a:cubicBezTo>
                    <a:cubicBezTo>
                      <a:pt x="69" y="22"/>
                      <a:pt x="69" y="22"/>
                      <a:pt x="69" y="22"/>
                    </a:cubicBezTo>
                    <a:cubicBezTo>
                      <a:pt x="69" y="22"/>
                      <a:pt x="69" y="22"/>
                      <a:pt x="69" y="22"/>
                    </a:cubicBezTo>
                    <a:cubicBezTo>
                      <a:pt x="69" y="22"/>
                      <a:pt x="69" y="23"/>
                      <a:pt x="69" y="23"/>
                    </a:cubicBezTo>
                    <a:cubicBezTo>
                      <a:pt x="69" y="23"/>
                      <a:pt x="69" y="23"/>
                      <a:pt x="69" y="23"/>
                    </a:cubicBezTo>
                    <a:cubicBezTo>
                      <a:pt x="69" y="23"/>
                      <a:pt x="69" y="23"/>
                      <a:pt x="69" y="23"/>
                    </a:cubicBezTo>
                    <a:cubicBezTo>
                      <a:pt x="69" y="23"/>
                      <a:pt x="69" y="23"/>
                      <a:pt x="69" y="23"/>
                    </a:cubicBezTo>
                    <a:cubicBezTo>
                      <a:pt x="71" y="26"/>
                      <a:pt x="71" y="30"/>
                      <a:pt x="71" y="33"/>
                    </a:cubicBezTo>
                    <a:cubicBezTo>
                      <a:pt x="71" y="33"/>
                      <a:pt x="71" y="33"/>
                      <a:pt x="71" y="33"/>
                    </a:cubicBezTo>
                    <a:cubicBezTo>
                      <a:pt x="71" y="33"/>
                      <a:pt x="71" y="33"/>
                      <a:pt x="71" y="33"/>
                    </a:cubicBezTo>
                    <a:cubicBezTo>
                      <a:pt x="70" y="41"/>
                      <a:pt x="64" y="49"/>
                      <a:pt x="60" y="53"/>
                    </a:cubicBezTo>
                    <a:cubicBezTo>
                      <a:pt x="69" y="59"/>
                      <a:pt x="73" y="68"/>
                      <a:pt x="73" y="68"/>
                    </a:cubicBezTo>
                    <a:cubicBezTo>
                      <a:pt x="73" y="68"/>
                      <a:pt x="83" y="60"/>
                      <a:pt x="92" y="48"/>
                    </a:cubicBezTo>
                    <a:cubicBezTo>
                      <a:pt x="97" y="35"/>
                      <a:pt x="102" y="23"/>
                      <a:pt x="108" y="11"/>
                    </a:cubicBezTo>
                    <a:cubicBezTo>
                      <a:pt x="108" y="8"/>
                      <a:pt x="108" y="4"/>
                      <a:pt x="107" y="0"/>
                    </a:cubicBezTo>
                  </a:path>
                </a:pathLst>
              </a:custGeom>
              <a:solidFill>
                <a:srgbClr val="D6D6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sp>
            <p:nvSpPr>
              <p:cNvPr id="32" name="Freeform 473">
                <a:extLst>
                  <a:ext uri="{FF2B5EF4-FFF2-40B4-BE49-F238E27FC236}">
                    <a16:creationId xmlns:a16="http://schemas.microsoft.com/office/drawing/2014/main" id="{1DE5331C-581D-4594-8E51-D6139CEF72DF}"/>
                  </a:ext>
                </a:extLst>
              </p:cNvPr>
              <p:cNvSpPr>
                <a:spLocks/>
              </p:cNvSpPr>
              <p:nvPr/>
            </p:nvSpPr>
            <p:spPr bwMode="auto">
              <a:xfrm flipH="1">
                <a:off x="1891977" y="2803464"/>
                <a:ext cx="299886" cy="161231"/>
              </a:xfrm>
              <a:custGeom>
                <a:avLst/>
                <a:gdLst>
                  <a:gd name="T0" fmla="*/ 15 w 63"/>
                  <a:gd name="T1" fmla="*/ 9 h 59"/>
                  <a:gd name="T2" fmla="*/ 8 w 63"/>
                  <a:gd name="T3" fmla="*/ 34 h 59"/>
                  <a:gd name="T4" fmla="*/ 40 w 63"/>
                  <a:gd name="T5" fmla="*/ 52 h 59"/>
                  <a:gd name="T6" fmla="*/ 53 w 63"/>
                  <a:gd name="T7" fmla="*/ 17 h 59"/>
                  <a:gd name="T8" fmla="*/ 15 w 63"/>
                  <a:gd name="T9" fmla="*/ 9 h 59"/>
                </a:gdLst>
                <a:ahLst/>
                <a:cxnLst>
                  <a:cxn ang="0">
                    <a:pos x="T0" y="T1"/>
                  </a:cxn>
                  <a:cxn ang="0">
                    <a:pos x="T2" y="T3"/>
                  </a:cxn>
                  <a:cxn ang="0">
                    <a:pos x="T4" y="T5"/>
                  </a:cxn>
                  <a:cxn ang="0">
                    <a:pos x="T6" y="T7"/>
                  </a:cxn>
                  <a:cxn ang="0">
                    <a:pos x="T8" y="T9"/>
                  </a:cxn>
                </a:cxnLst>
                <a:rect l="0" t="0" r="r" b="b"/>
                <a:pathLst>
                  <a:path w="63" h="59">
                    <a:moveTo>
                      <a:pt x="15" y="9"/>
                    </a:moveTo>
                    <a:cubicBezTo>
                      <a:pt x="15" y="9"/>
                      <a:pt x="0" y="9"/>
                      <a:pt x="8" y="34"/>
                    </a:cubicBezTo>
                    <a:cubicBezTo>
                      <a:pt x="16" y="59"/>
                      <a:pt x="40" y="52"/>
                      <a:pt x="40" y="52"/>
                    </a:cubicBezTo>
                    <a:cubicBezTo>
                      <a:pt x="40" y="52"/>
                      <a:pt x="63" y="35"/>
                      <a:pt x="53" y="17"/>
                    </a:cubicBezTo>
                    <a:cubicBezTo>
                      <a:pt x="44" y="0"/>
                      <a:pt x="15" y="9"/>
                      <a:pt x="15" y="9"/>
                    </a:cubicBezTo>
                  </a:path>
                </a:pathLst>
              </a:custGeom>
              <a:solidFill>
                <a:srgbClr val="DB9E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sp>
            <p:nvSpPr>
              <p:cNvPr id="33" name="Freeform 474">
                <a:extLst>
                  <a:ext uri="{FF2B5EF4-FFF2-40B4-BE49-F238E27FC236}">
                    <a16:creationId xmlns:a16="http://schemas.microsoft.com/office/drawing/2014/main" id="{BE9798DD-9260-4FC3-AA50-A8B30AE26966}"/>
                  </a:ext>
                </a:extLst>
              </p:cNvPr>
              <p:cNvSpPr>
                <a:spLocks noEditPoints="1"/>
              </p:cNvSpPr>
              <p:nvPr/>
            </p:nvSpPr>
            <p:spPr bwMode="auto">
              <a:xfrm flipH="1">
                <a:off x="1925017" y="2825252"/>
                <a:ext cx="238892" cy="71174"/>
              </a:xfrm>
              <a:custGeom>
                <a:avLst/>
                <a:gdLst>
                  <a:gd name="T0" fmla="*/ 2 w 50"/>
                  <a:gd name="T1" fmla="*/ 26 h 26"/>
                  <a:gd name="T2" fmla="*/ 2 w 50"/>
                  <a:gd name="T3" fmla="*/ 26 h 26"/>
                  <a:gd name="T4" fmla="*/ 2 w 50"/>
                  <a:gd name="T5" fmla="*/ 26 h 26"/>
                  <a:gd name="T6" fmla="*/ 50 w 50"/>
                  <a:gd name="T7" fmla="*/ 20 h 26"/>
                  <a:gd name="T8" fmla="*/ 50 w 50"/>
                  <a:gd name="T9" fmla="*/ 20 h 26"/>
                  <a:gd name="T10" fmla="*/ 50 w 50"/>
                  <a:gd name="T11" fmla="*/ 20 h 26"/>
                  <a:gd name="T12" fmla="*/ 48 w 50"/>
                  <a:gd name="T13" fmla="*/ 10 h 26"/>
                  <a:gd name="T14" fmla="*/ 50 w 50"/>
                  <a:gd name="T15" fmla="*/ 20 h 26"/>
                  <a:gd name="T16" fmla="*/ 48 w 50"/>
                  <a:gd name="T17" fmla="*/ 10 h 26"/>
                  <a:gd name="T18" fmla="*/ 48 w 50"/>
                  <a:gd name="T19" fmla="*/ 10 h 26"/>
                  <a:gd name="T20" fmla="*/ 48 w 50"/>
                  <a:gd name="T21" fmla="*/ 10 h 26"/>
                  <a:gd name="T22" fmla="*/ 48 w 50"/>
                  <a:gd name="T23" fmla="*/ 10 h 26"/>
                  <a:gd name="T24" fmla="*/ 48 w 50"/>
                  <a:gd name="T25" fmla="*/ 9 h 26"/>
                  <a:gd name="T26" fmla="*/ 48 w 50"/>
                  <a:gd name="T27" fmla="*/ 10 h 26"/>
                  <a:gd name="T28" fmla="*/ 48 w 50"/>
                  <a:gd name="T29" fmla="*/ 9 h 26"/>
                  <a:gd name="T30" fmla="*/ 48 w 50"/>
                  <a:gd name="T31" fmla="*/ 9 h 26"/>
                  <a:gd name="T32" fmla="*/ 48 w 50"/>
                  <a:gd name="T33" fmla="*/ 9 h 26"/>
                  <a:gd name="T34" fmla="*/ 48 w 50"/>
                  <a:gd name="T35" fmla="*/ 9 h 26"/>
                  <a:gd name="T36" fmla="*/ 44 w 50"/>
                  <a:gd name="T37" fmla="*/ 5 h 26"/>
                  <a:gd name="T38" fmla="*/ 44 w 50"/>
                  <a:gd name="T39" fmla="*/ 5 h 26"/>
                  <a:gd name="T40" fmla="*/ 47 w 50"/>
                  <a:gd name="T41" fmla="*/ 9 h 26"/>
                  <a:gd name="T42" fmla="*/ 47 w 50"/>
                  <a:gd name="T43" fmla="*/ 9 h 26"/>
                  <a:gd name="T44" fmla="*/ 47 w 50"/>
                  <a:gd name="T45" fmla="*/ 9 h 26"/>
                  <a:gd name="T46" fmla="*/ 44 w 50"/>
                  <a:gd name="T47" fmla="*/ 5 h 26"/>
                  <a:gd name="T48" fmla="*/ 13 w 50"/>
                  <a:gd name="T49" fmla="*/ 0 h 26"/>
                  <a:gd name="T50" fmla="*/ 9 w 50"/>
                  <a:gd name="T51" fmla="*/ 1 h 26"/>
                  <a:gd name="T52" fmla="*/ 9 w 50"/>
                  <a:gd name="T53" fmla="*/ 1 h 26"/>
                  <a:gd name="T54" fmla="*/ 0 w 50"/>
                  <a:gd name="T55" fmla="*/ 13 h 26"/>
                  <a:gd name="T56" fmla="*/ 9 w 50"/>
                  <a:gd name="T57" fmla="*/ 1 h 26"/>
                  <a:gd name="T58" fmla="*/ 9 w 50"/>
                  <a:gd name="T59" fmla="*/ 1 h 26"/>
                  <a:gd name="T60" fmla="*/ 13 w 50"/>
                  <a:gd name="T61" fmla="*/ 0 h 26"/>
                  <a:gd name="T62" fmla="*/ 13 w 50"/>
                  <a:gd name="T6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 h="26">
                    <a:moveTo>
                      <a:pt x="2" y="26"/>
                    </a:moveTo>
                    <a:cubicBezTo>
                      <a:pt x="2" y="26"/>
                      <a:pt x="2" y="26"/>
                      <a:pt x="2" y="26"/>
                    </a:cubicBezTo>
                    <a:cubicBezTo>
                      <a:pt x="2" y="26"/>
                      <a:pt x="2" y="26"/>
                      <a:pt x="2" y="26"/>
                    </a:cubicBezTo>
                    <a:moveTo>
                      <a:pt x="50" y="20"/>
                    </a:moveTo>
                    <a:cubicBezTo>
                      <a:pt x="50" y="20"/>
                      <a:pt x="50" y="20"/>
                      <a:pt x="50" y="20"/>
                    </a:cubicBezTo>
                    <a:cubicBezTo>
                      <a:pt x="50" y="20"/>
                      <a:pt x="50" y="20"/>
                      <a:pt x="50" y="20"/>
                    </a:cubicBezTo>
                    <a:moveTo>
                      <a:pt x="48" y="10"/>
                    </a:moveTo>
                    <a:cubicBezTo>
                      <a:pt x="50" y="13"/>
                      <a:pt x="50" y="17"/>
                      <a:pt x="50" y="20"/>
                    </a:cubicBezTo>
                    <a:cubicBezTo>
                      <a:pt x="50" y="17"/>
                      <a:pt x="50" y="13"/>
                      <a:pt x="48" y="10"/>
                    </a:cubicBezTo>
                    <a:moveTo>
                      <a:pt x="48" y="10"/>
                    </a:moveTo>
                    <a:cubicBezTo>
                      <a:pt x="48" y="10"/>
                      <a:pt x="48" y="10"/>
                      <a:pt x="48" y="10"/>
                    </a:cubicBezTo>
                    <a:cubicBezTo>
                      <a:pt x="48" y="10"/>
                      <a:pt x="48" y="10"/>
                      <a:pt x="48" y="10"/>
                    </a:cubicBezTo>
                    <a:moveTo>
                      <a:pt x="48" y="9"/>
                    </a:moveTo>
                    <a:cubicBezTo>
                      <a:pt x="48" y="9"/>
                      <a:pt x="48" y="10"/>
                      <a:pt x="48" y="10"/>
                    </a:cubicBezTo>
                    <a:cubicBezTo>
                      <a:pt x="48" y="10"/>
                      <a:pt x="48" y="9"/>
                      <a:pt x="48" y="9"/>
                    </a:cubicBezTo>
                    <a:moveTo>
                      <a:pt x="48" y="9"/>
                    </a:moveTo>
                    <a:cubicBezTo>
                      <a:pt x="48" y="9"/>
                      <a:pt x="48" y="9"/>
                      <a:pt x="48" y="9"/>
                    </a:cubicBezTo>
                    <a:cubicBezTo>
                      <a:pt x="48" y="9"/>
                      <a:pt x="48" y="9"/>
                      <a:pt x="48" y="9"/>
                    </a:cubicBezTo>
                    <a:moveTo>
                      <a:pt x="44" y="5"/>
                    </a:moveTo>
                    <a:cubicBezTo>
                      <a:pt x="44" y="5"/>
                      <a:pt x="44" y="5"/>
                      <a:pt x="44" y="5"/>
                    </a:cubicBezTo>
                    <a:cubicBezTo>
                      <a:pt x="45" y="6"/>
                      <a:pt x="46" y="7"/>
                      <a:pt x="47" y="9"/>
                    </a:cubicBezTo>
                    <a:cubicBezTo>
                      <a:pt x="47" y="9"/>
                      <a:pt x="47" y="9"/>
                      <a:pt x="47" y="9"/>
                    </a:cubicBezTo>
                    <a:cubicBezTo>
                      <a:pt x="47" y="9"/>
                      <a:pt x="47" y="9"/>
                      <a:pt x="47" y="9"/>
                    </a:cubicBezTo>
                    <a:cubicBezTo>
                      <a:pt x="46" y="7"/>
                      <a:pt x="45" y="6"/>
                      <a:pt x="44" y="5"/>
                    </a:cubicBezTo>
                    <a:moveTo>
                      <a:pt x="13" y="0"/>
                    </a:moveTo>
                    <a:cubicBezTo>
                      <a:pt x="10" y="1"/>
                      <a:pt x="9" y="1"/>
                      <a:pt x="9" y="1"/>
                    </a:cubicBezTo>
                    <a:cubicBezTo>
                      <a:pt x="9" y="1"/>
                      <a:pt x="9" y="1"/>
                      <a:pt x="9" y="1"/>
                    </a:cubicBezTo>
                    <a:cubicBezTo>
                      <a:pt x="8" y="1"/>
                      <a:pt x="0" y="1"/>
                      <a:pt x="0" y="13"/>
                    </a:cubicBezTo>
                    <a:cubicBezTo>
                      <a:pt x="0" y="1"/>
                      <a:pt x="8" y="1"/>
                      <a:pt x="9" y="1"/>
                    </a:cubicBezTo>
                    <a:cubicBezTo>
                      <a:pt x="9" y="1"/>
                      <a:pt x="9" y="1"/>
                      <a:pt x="9" y="1"/>
                    </a:cubicBezTo>
                    <a:cubicBezTo>
                      <a:pt x="9" y="1"/>
                      <a:pt x="10" y="1"/>
                      <a:pt x="13" y="0"/>
                    </a:cubicBezTo>
                    <a:cubicBezTo>
                      <a:pt x="13" y="0"/>
                      <a:pt x="13" y="0"/>
                      <a:pt x="13" y="0"/>
                    </a:cubicBezTo>
                  </a:path>
                </a:pathLst>
              </a:custGeom>
              <a:solidFill>
                <a:srgbClr val="C7C7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sp>
            <p:nvSpPr>
              <p:cNvPr id="34" name="Freeform 475">
                <a:extLst>
                  <a:ext uri="{FF2B5EF4-FFF2-40B4-BE49-F238E27FC236}">
                    <a16:creationId xmlns:a16="http://schemas.microsoft.com/office/drawing/2014/main" id="{1DA80963-B9E8-49BC-B503-D9A7F03FB90E}"/>
                  </a:ext>
                </a:extLst>
              </p:cNvPr>
              <p:cNvSpPr>
                <a:spLocks/>
              </p:cNvSpPr>
              <p:nvPr/>
            </p:nvSpPr>
            <p:spPr bwMode="auto">
              <a:xfrm flipH="1">
                <a:off x="1925017" y="2822347"/>
                <a:ext cx="238892" cy="110392"/>
              </a:xfrm>
              <a:custGeom>
                <a:avLst/>
                <a:gdLst>
                  <a:gd name="T0" fmla="*/ 25 w 50"/>
                  <a:gd name="T1" fmla="*/ 0 h 40"/>
                  <a:gd name="T2" fmla="*/ 13 w 50"/>
                  <a:gd name="T3" fmla="*/ 1 h 40"/>
                  <a:gd name="T4" fmla="*/ 9 w 50"/>
                  <a:gd name="T5" fmla="*/ 2 h 40"/>
                  <a:gd name="T6" fmla="*/ 9 w 50"/>
                  <a:gd name="T7" fmla="*/ 2 h 40"/>
                  <a:gd name="T8" fmla="*/ 0 w 50"/>
                  <a:gd name="T9" fmla="*/ 14 h 40"/>
                  <a:gd name="T10" fmla="*/ 2 w 50"/>
                  <a:gd name="T11" fmla="*/ 27 h 40"/>
                  <a:gd name="T12" fmla="*/ 2 w 50"/>
                  <a:gd name="T13" fmla="*/ 27 h 40"/>
                  <a:gd name="T14" fmla="*/ 2 w 50"/>
                  <a:gd name="T15" fmla="*/ 27 h 40"/>
                  <a:gd name="T16" fmla="*/ 10 w 50"/>
                  <a:gd name="T17" fmla="*/ 40 h 40"/>
                  <a:gd name="T18" fmla="*/ 10 w 50"/>
                  <a:gd name="T19" fmla="*/ 39 h 40"/>
                  <a:gd name="T20" fmla="*/ 19 w 50"/>
                  <a:gd name="T21" fmla="*/ 22 h 40"/>
                  <a:gd name="T22" fmla="*/ 24 w 50"/>
                  <a:gd name="T23" fmla="*/ 21 h 40"/>
                  <a:gd name="T24" fmla="*/ 35 w 50"/>
                  <a:gd name="T25" fmla="*/ 25 h 40"/>
                  <a:gd name="T26" fmla="*/ 41 w 50"/>
                  <a:gd name="T27" fmla="*/ 38 h 40"/>
                  <a:gd name="T28" fmla="*/ 50 w 50"/>
                  <a:gd name="T29" fmla="*/ 21 h 40"/>
                  <a:gd name="T30" fmla="*/ 50 w 50"/>
                  <a:gd name="T31" fmla="*/ 21 h 40"/>
                  <a:gd name="T32" fmla="*/ 50 w 50"/>
                  <a:gd name="T33" fmla="*/ 21 h 40"/>
                  <a:gd name="T34" fmla="*/ 48 w 50"/>
                  <a:gd name="T35" fmla="*/ 11 h 40"/>
                  <a:gd name="T36" fmla="*/ 48 w 50"/>
                  <a:gd name="T37" fmla="*/ 11 h 40"/>
                  <a:gd name="T38" fmla="*/ 48 w 50"/>
                  <a:gd name="T39" fmla="*/ 11 h 40"/>
                  <a:gd name="T40" fmla="*/ 48 w 50"/>
                  <a:gd name="T41" fmla="*/ 11 h 40"/>
                  <a:gd name="T42" fmla="*/ 48 w 50"/>
                  <a:gd name="T43" fmla="*/ 10 h 40"/>
                  <a:gd name="T44" fmla="*/ 48 w 50"/>
                  <a:gd name="T45" fmla="*/ 10 h 40"/>
                  <a:gd name="T46" fmla="*/ 48 w 50"/>
                  <a:gd name="T47" fmla="*/ 10 h 40"/>
                  <a:gd name="T48" fmla="*/ 47 w 50"/>
                  <a:gd name="T49" fmla="*/ 10 h 40"/>
                  <a:gd name="T50" fmla="*/ 47 w 50"/>
                  <a:gd name="T51" fmla="*/ 10 h 40"/>
                  <a:gd name="T52" fmla="*/ 44 w 50"/>
                  <a:gd name="T53" fmla="*/ 6 h 40"/>
                  <a:gd name="T54" fmla="*/ 25 w 50"/>
                  <a:gd name="T5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 h="40">
                    <a:moveTo>
                      <a:pt x="25" y="0"/>
                    </a:moveTo>
                    <a:cubicBezTo>
                      <a:pt x="20" y="0"/>
                      <a:pt x="16" y="0"/>
                      <a:pt x="13" y="1"/>
                    </a:cubicBezTo>
                    <a:cubicBezTo>
                      <a:pt x="10" y="2"/>
                      <a:pt x="9" y="2"/>
                      <a:pt x="9" y="2"/>
                    </a:cubicBezTo>
                    <a:cubicBezTo>
                      <a:pt x="9" y="2"/>
                      <a:pt x="9" y="2"/>
                      <a:pt x="9" y="2"/>
                    </a:cubicBezTo>
                    <a:cubicBezTo>
                      <a:pt x="8" y="2"/>
                      <a:pt x="0" y="2"/>
                      <a:pt x="0" y="14"/>
                    </a:cubicBezTo>
                    <a:cubicBezTo>
                      <a:pt x="0" y="17"/>
                      <a:pt x="1" y="22"/>
                      <a:pt x="2" y="27"/>
                    </a:cubicBezTo>
                    <a:cubicBezTo>
                      <a:pt x="2" y="27"/>
                      <a:pt x="2" y="27"/>
                      <a:pt x="2" y="27"/>
                    </a:cubicBezTo>
                    <a:cubicBezTo>
                      <a:pt x="2" y="27"/>
                      <a:pt x="2" y="27"/>
                      <a:pt x="2" y="27"/>
                    </a:cubicBezTo>
                    <a:cubicBezTo>
                      <a:pt x="4" y="33"/>
                      <a:pt x="7" y="37"/>
                      <a:pt x="10" y="40"/>
                    </a:cubicBezTo>
                    <a:cubicBezTo>
                      <a:pt x="10" y="40"/>
                      <a:pt x="10" y="39"/>
                      <a:pt x="10" y="39"/>
                    </a:cubicBezTo>
                    <a:cubicBezTo>
                      <a:pt x="8" y="32"/>
                      <a:pt x="12" y="25"/>
                      <a:pt x="19" y="22"/>
                    </a:cubicBezTo>
                    <a:cubicBezTo>
                      <a:pt x="20" y="21"/>
                      <a:pt x="22" y="21"/>
                      <a:pt x="24" y="21"/>
                    </a:cubicBezTo>
                    <a:cubicBezTo>
                      <a:pt x="28" y="21"/>
                      <a:pt x="32" y="23"/>
                      <a:pt x="35" y="25"/>
                    </a:cubicBezTo>
                    <a:cubicBezTo>
                      <a:pt x="39" y="28"/>
                      <a:pt x="41" y="33"/>
                      <a:pt x="41" y="38"/>
                    </a:cubicBezTo>
                    <a:cubicBezTo>
                      <a:pt x="45" y="34"/>
                      <a:pt x="49" y="28"/>
                      <a:pt x="50" y="21"/>
                    </a:cubicBezTo>
                    <a:cubicBezTo>
                      <a:pt x="50" y="21"/>
                      <a:pt x="50" y="21"/>
                      <a:pt x="50" y="21"/>
                    </a:cubicBezTo>
                    <a:cubicBezTo>
                      <a:pt x="50" y="21"/>
                      <a:pt x="50" y="21"/>
                      <a:pt x="50" y="21"/>
                    </a:cubicBezTo>
                    <a:cubicBezTo>
                      <a:pt x="50" y="18"/>
                      <a:pt x="50" y="14"/>
                      <a:pt x="48" y="11"/>
                    </a:cubicBezTo>
                    <a:cubicBezTo>
                      <a:pt x="48" y="11"/>
                      <a:pt x="48" y="11"/>
                      <a:pt x="48" y="11"/>
                    </a:cubicBezTo>
                    <a:cubicBezTo>
                      <a:pt x="48" y="11"/>
                      <a:pt x="48" y="11"/>
                      <a:pt x="48" y="11"/>
                    </a:cubicBezTo>
                    <a:cubicBezTo>
                      <a:pt x="48" y="11"/>
                      <a:pt x="48" y="11"/>
                      <a:pt x="48" y="11"/>
                    </a:cubicBezTo>
                    <a:cubicBezTo>
                      <a:pt x="48" y="11"/>
                      <a:pt x="48" y="10"/>
                      <a:pt x="48" y="10"/>
                    </a:cubicBezTo>
                    <a:cubicBezTo>
                      <a:pt x="48" y="10"/>
                      <a:pt x="48" y="10"/>
                      <a:pt x="48" y="10"/>
                    </a:cubicBezTo>
                    <a:cubicBezTo>
                      <a:pt x="48" y="10"/>
                      <a:pt x="48" y="10"/>
                      <a:pt x="48" y="10"/>
                    </a:cubicBezTo>
                    <a:cubicBezTo>
                      <a:pt x="48" y="10"/>
                      <a:pt x="48" y="10"/>
                      <a:pt x="47" y="10"/>
                    </a:cubicBezTo>
                    <a:cubicBezTo>
                      <a:pt x="47" y="10"/>
                      <a:pt x="47" y="10"/>
                      <a:pt x="47" y="10"/>
                    </a:cubicBezTo>
                    <a:cubicBezTo>
                      <a:pt x="46" y="8"/>
                      <a:pt x="45" y="7"/>
                      <a:pt x="44" y="6"/>
                    </a:cubicBezTo>
                    <a:cubicBezTo>
                      <a:pt x="39" y="1"/>
                      <a:pt x="32" y="0"/>
                      <a:pt x="25" y="0"/>
                    </a:cubicBezTo>
                  </a:path>
                </a:pathLst>
              </a:custGeom>
              <a:solidFill>
                <a:srgbClr val="CC93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sp>
            <p:nvSpPr>
              <p:cNvPr id="35" name="Freeform 476">
                <a:extLst>
                  <a:ext uri="{FF2B5EF4-FFF2-40B4-BE49-F238E27FC236}">
                    <a16:creationId xmlns:a16="http://schemas.microsoft.com/office/drawing/2014/main" id="{6526DC72-2A34-4AD8-9943-B835A26D24DF}"/>
                  </a:ext>
                </a:extLst>
              </p:cNvPr>
              <p:cNvSpPr>
                <a:spLocks/>
              </p:cNvSpPr>
              <p:nvPr/>
            </p:nvSpPr>
            <p:spPr bwMode="auto">
              <a:xfrm flipH="1">
                <a:off x="1714081" y="2713407"/>
                <a:ext cx="551484" cy="229499"/>
              </a:xfrm>
              <a:custGeom>
                <a:avLst/>
                <a:gdLst>
                  <a:gd name="T0" fmla="*/ 104 w 115"/>
                  <a:gd name="T1" fmla="*/ 16 h 84"/>
                  <a:gd name="T2" fmla="*/ 89 w 115"/>
                  <a:gd name="T3" fmla="*/ 0 h 84"/>
                  <a:gd name="T4" fmla="*/ 50 w 115"/>
                  <a:gd name="T5" fmla="*/ 27 h 84"/>
                  <a:gd name="T6" fmla="*/ 16 w 115"/>
                  <a:gd name="T7" fmla="*/ 6 h 84"/>
                  <a:gd name="T8" fmla="*/ 0 w 115"/>
                  <a:gd name="T9" fmla="*/ 29 h 84"/>
                  <a:gd name="T10" fmla="*/ 24 w 115"/>
                  <a:gd name="T11" fmla="*/ 84 h 84"/>
                  <a:gd name="T12" fmla="*/ 46 w 115"/>
                  <a:gd name="T13" fmla="*/ 44 h 84"/>
                  <a:gd name="T14" fmla="*/ 70 w 115"/>
                  <a:gd name="T15" fmla="*/ 82 h 84"/>
                  <a:gd name="T16" fmla="*/ 104 w 115"/>
                  <a:gd name="T17" fmla="*/ 1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84">
                    <a:moveTo>
                      <a:pt x="104" y="16"/>
                    </a:moveTo>
                    <a:cubicBezTo>
                      <a:pt x="95" y="6"/>
                      <a:pt x="89" y="0"/>
                      <a:pt x="89" y="0"/>
                    </a:cubicBezTo>
                    <a:cubicBezTo>
                      <a:pt x="89" y="0"/>
                      <a:pt x="75" y="27"/>
                      <a:pt x="50" y="27"/>
                    </a:cubicBezTo>
                    <a:cubicBezTo>
                      <a:pt x="22" y="27"/>
                      <a:pt x="16" y="6"/>
                      <a:pt x="16" y="6"/>
                    </a:cubicBezTo>
                    <a:cubicBezTo>
                      <a:pt x="7" y="10"/>
                      <a:pt x="0" y="29"/>
                      <a:pt x="0" y="29"/>
                    </a:cubicBezTo>
                    <a:cubicBezTo>
                      <a:pt x="2" y="60"/>
                      <a:pt x="24" y="84"/>
                      <a:pt x="24" y="84"/>
                    </a:cubicBezTo>
                    <a:cubicBezTo>
                      <a:pt x="24" y="84"/>
                      <a:pt x="34" y="43"/>
                      <a:pt x="46" y="44"/>
                    </a:cubicBezTo>
                    <a:cubicBezTo>
                      <a:pt x="58" y="44"/>
                      <a:pt x="70" y="82"/>
                      <a:pt x="70" y="82"/>
                    </a:cubicBezTo>
                    <a:cubicBezTo>
                      <a:pt x="114" y="60"/>
                      <a:pt x="115" y="27"/>
                      <a:pt x="104" y="16"/>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sp>
            <p:nvSpPr>
              <p:cNvPr id="36" name="Freeform 477">
                <a:extLst>
                  <a:ext uri="{FF2B5EF4-FFF2-40B4-BE49-F238E27FC236}">
                    <a16:creationId xmlns:a16="http://schemas.microsoft.com/office/drawing/2014/main" id="{D48F40D4-B6DA-46D4-A60F-14849B4B2A70}"/>
                  </a:ext>
                </a:extLst>
              </p:cNvPr>
              <p:cNvSpPr>
                <a:spLocks/>
              </p:cNvSpPr>
              <p:nvPr/>
            </p:nvSpPr>
            <p:spPr bwMode="auto">
              <a:xfrm flipH="1">
                <a:off x="1347138" y="2773411"/>
                <a:ext cx="1371058" cy="1284563"/>
              </a:xfrm>
              <a:custGeom>
                <a:avLst/>
                <a:gdLst>
                  <a:gd name="T0" fmla="*/ 323 w 341"/>
                  <a:gd name="T1" fmla="*/ 61 h 505"/>
                  <a:gd name="T2" fmla="*/ 236 w 341"/>
                  <a:gd name="T3" fmla="*/ 0 h 505"/>
                  <a:gd name="T4" fmla="*/ 159 w 341"/>
                  <a:gd name="T5" fmla="*/ 241 h 505"/>
                  <a:gd name="T6" fmla="*/ 119 w 341"/>
                  <a:gd name="T7" fmla="*/ 2 h 505"/>
                  <a:gd name="T8" fmla="*/ 31 w 341"/>
                  <a:gd name="T9" fmla="*/ 93 h 505"/>
                  <a:gd name="T10" fmla="*/ 18 w 341"/>
                  <a:gd name="T11" fmla="*/ 462 h 505"/>
                  <a:gd name="T12" fmla="*/ 329 w 341"/>
                  <a:gd name="T13" fmla="*/ 473 h 505"/>
                  <a:gd name="T14" fmla="*/ 323 w 341"/>
                  <a:gd name="T15" fmla="*/ 61 h 505"/>
                  <a:gd name="connsiteX0" fmla="*/ 9097 w 9273"/>
                  <a:gd name="connsiteY0" fmla="*/ 1208 h 9593"/>
                  <a:gd name="connsiteX1" fmla="*/ 6546 w 9273"/>
                  <a:gd name="connsiteY1" fmla="*/ 0 h 9593"/>
                  <a:gd name="connsiteX2" fmla="*/ 4288 w 9273"/>
                  <a:gd name="connsiteY2" fmla="*/ 4772 h 9593"/>
                  <a:gd name="connsiteX3" fmla="*/ 3115 w 9273"/>
                  <a:gd name="connsiteY3" fmla="*/ 40 h 9593"/>
                  <a:gd name="connsiteX4" fmla="*/ 534 w 9273"/>
                  <a:gd name="connsiteY4" fmla="*/ 1842 h 9593"/>
                  <a:gd name="connsiteX5" fmla="*/ 153 w 9273"/>
                  <a:gd name="connsiteY5" fmla="*/ 9149 h 9593"/>
                  <a:gd name="connsiteX6" fmla="*/ 9273 w 9273"/>
                  <a:gd name="connsiteY6" fmla="*/ 9366 h 9593"/>
                  <a:gd name="connsiteX7" fmla="*/ 7725 w 9273"/>
                  <a:gd name="connsiteY7" fmla="*/ 2049 h 9593"/>
                  <a:gd name="connsiteX0" fmla="*/ 8834 w 10000"/>
                  <a:gd name="connsiteY0" fmla="*/ 1528 h 9999"/>
                  <a:gd name="connsiteX1" fmla="*/ 7059 w 10000"/>
                  <a:gd name="connsiteY1" fmla="*/ 0 h 9999"/>
                  <a:gd name="connsiteX2" fmla="*/ 4624 w 10000"/>
                  <a:gd name="connsiteY2" fmla="*/ 4974 h 9999"/>
                  <a:gd name="connsiteX3" fmla="*/ 3359 w 10000"/>
                  <a:gd name="connsiteY3" fmla="*/ 42 h 9999"/>
                  <a:gd name="connsiteX4" fmla="*/ 576 w 10000"/>
                  <a:gd name="connsiteY4" fmla="*/ 1920 h 9999"/>
                  <a:gd name="connsiteX5" fmla="*/ 165 w 10000"/>
                  <a:gd name="connsiteY5" fmla="*/ 9537 h 9999"/>
                  <a:gd name="connsiteX6" fmla="*/ 10000 w 10000"/>
                  <a:gd name="connsiteY6" fmla="*/ 9763 h 9999"/>
                  <a:gd name="connsiteX7" fmla="*/ 8331 w 10000"/>
                  <a:gd name="connsiteY7" fmla="*/ 2136 h 9999"/>
                  <a:gd name="connsiteX0" fmla="*/ 9479 w 10000"/>
                  <a:gd name="connsiteY0" fmla="*/ 1259 h 10000"/>
                  <a:gd name="connsiteX1" fmla="*/ 7059 w 10000"/>
                  <a:gd name="connsiteY1" fmla="*/ 0 h 10000"/>
                  <a:gd name="connsiteX2" fmla="*/ 4624 w 10000"/>
                  <a:gd name="connsiteY2" fmla="*/ 4974 h 10000"/>
                  <a:gd name="connsiteX3" fmla="*/ 3359 w 10000"/>
                  <a:gd name="connsiteY3" fmla="*/ 42 h 10000"/>
                  <a:gd name="connsiteX4" fmla="*/ 576 w 10000"/>
                  <a:gd name="connsiteY4" fmla="*/ 1920 h 10000"/>
                  <a:gd name="connsiteX5" fmla="*/ 165 w 10000"/>
                  <a:gd name="connsiteY5" fmla="*/ 9538 h 10000"/>
                  <a:gd name="connsiteX6" fmla="*/ 10000 w 10000"/>
                  <a:gd name="connsiteY6" fmla="*/ 9764 h 10000"/>
                  <a:gd name="connsiteX7" fmla="*/ 8331 w 10000"/>
                  <a:gd name="connsiteY7" fmla="*/ 2136 h 10000"/>
                  <a:gd name="connsiteX0" fmla="*/ 9479 w 10000"/>
                  <a:gd name="connsiteY0" fmla="*/ 1259 h 10000"/>
                  <a:gd name="connsiteX1" fmla="*/ 7059 w 10000"/>
                  <a:gd name="connsiteY1" fmla="*/ 0 h 10000"/>
                  <a:gd name="connsiteX2" fmla="*/ 4624 w 10000"/>
                  <a:gd name="connsiteY2" fmla="*/ 4974 h 10000"/>
                  <a:gd name="connsiteX3" fmla="*/ 3359 w 10000"/>
                  <a:gd name="connsiteY3" fmla="*/ 42 h 10000"/>
                  <a:gd name="connsiteX4" fmla="*/ 576 w 10000"/>
                  <a:gd name="connsiteY4" fmla="*/ 1920 h 10000"/>
                  <a:gd name="connsiteX5" fmla="*/ 165 w 10000"/>
                  <a:gd name="connsiteY5" fmla="*/ 9538 h 10000"/>
                  <a:gd name="connsiteX6" fmla="*/ 10000 w 10000"/>
                  <a:gd name="connsiteY6" fmla="*/ 9764 h 10000"/>
                  <a:gd name="connsiteX7" fmla="*/ 9354 w 10000"/>
                  <a:gd name="connsiteY7" fmla="*/ 2995 h 10000"/>
                  <a:gd name="connsiteX0" fmla="*/ 9923 w 9923"/>
                  <a:gd name="connsiteY0" fmla="*/ 1259 h 10028"/>
                  <a:gd name="connsiteX1" fmla="*/ 7503 w 9923"/>
                  <a:gd name="connsiteY1" fmla="*/ 0 h 10028"/>
                  <a:gd name="connsiteX2" fmla="*/ 5068 w 9923"/>
                  <a:gd name="connsiteY2" fmla="*/ 4974 h 10028"/>
                  <a:gd name="connsiteX3" fmla="*/ 3803 w 9923"/>
                  <a:gd name="connsiteY3" fmla="*/ 42 h 10028"/>
                  <a:gd name="connsiteX4" fmla="*/ 1020 w 9923"/>
                  <a:gd name="connsiteY4" fmla="*/ 1920 h 10028"/>
                  <a:gd name="connsiteX5" fmla="*/ 609 w 9923"/>
                  <a:gd name="connsiteY5" fmla="*/ 9538 h 10028"/>
                  <a:gd name="connsiteX6" fmla="*/ 7580 w 9923"/>
                  <a:gd name="connsiteY6" fmla="*/ 9299 h 10028"/>
                  <a:gd name="connsiteX7" fmla="*/ 9798 w 9923"/>
                  <a:gd name="connsiteY7" fmla="*/ 2995 h 10028"/>
                  <a:gd name="connsiteX0" fmla="*/ 10065 w 10065"/>
                  <a:gd name="connsiteY0" fmla="*/ 1255 h 10191"/>
                  <a:gd name="connsiteX1" fmla="*/ 7626 w 10065"/>
                  <a:gd name="connsiteY1" fmla="*/ 0 h 10191"/>
                  <a:gd name="connsiteX2" fmla="*/ 5172 w 10065"/>
                  <a:gd name="connsiteY2" fmla="*/ 4960 h 10191"/>
                  <a:gd name="connsiteX3" fmla="*/ 3898 w 10065"/>
                  <a:gd name="connsiteY3" fmla="*/ 42 h 10191"/>
                  <a:gd name="connsiteX4" fmla="*/ 1093 w 10065"/>
                  <a:gd name="connsiteY4" fmla="*/ 1915 h 10191"/>
                  <a:gd name="connsiteX5" fmla="*/ 679 w 10065"/>
                  <a:gd name="connsiteY5" fmla="*/ 9511 h 10191"/>
                  <a:gd name="connsiteX6" fmla="*/ 8592 w 10065"/>
                  <a:gd name="connsiteY6" fmla="*/ 9826 h 10191"/>
                  <a:gd name="connsiteX7" fmla="*/ 9939 w 10065"/>
                  <a:gd name="connsiteY7" fmla="*/ 2987 h 10191"/>
                  <a:gd name="connsiteX0" fmla="*/ 10065 w 10065"/>
                  <a:gd name="connsiteY0" fmla="*/ 1255 h 10191"/>
                  <a:gd name="connsiteX1" fmla="*/ 7626 w 10065"/>
                  <a:gd name="connsiteY1" fmla="*/ 0 h 10191"/>
                  <a:gd name="connsiteX2" fmla="*/ 5172 w 10065"/>
                  <a:gd name="connsiteY2" fmla="*/ 4960 h 10191"/>
                  <a:gd name="connsiteX3" fmla="*/ 3898 w 10065"/>
                  <a:gd name="connsiteY3" fmla="*/ 42 h 10191"/>
                  <a:gd name="connsiteX4" fmla="*/ 1093 w 10065"/>
                  <a:gd name="connsiteY4" fmla="*/ 1915 h 10191"/>
                  <a:gd name="connsiteX5" fmla="*/ 679 w 10065"/>
                  <a:gd name="connsiteY5" fmla="*/ 9511 h 10191"/>
                  <a:gd name="connsiteX6" fmla="*/ 8592 w 10065"/>
                  <a:gd name="connsiteY6" fmla="*/ 9826 h 10191"/>
                  <a:gd name="connsiteX7" fmla="*/ 9939 w 10065"/>
                  <a:gd name="connsiteY7" fmla="*/ 2987 h 10191"/>
                  <a:gd name="connsiteX0" fmla="*/ 10065 w 10065"/>
                  <a:gd name="connsiteY0" fmla="*/ 1255 h 10191"/>
                  <a:gd name="connsiteX1" fmla="*/ 7626 w 10065"/>
                  <a:gd name="connsiteY1" fmla="*/ 0 h 10191"/>
                  <a:gd name="connsiteX2" fmla="*/ 5172 w 10065"/>
                  <a:gd name="connsiteY2" fmla="*/ 4960 h 10191"/>
                  <a:gd name="connsiteX3" fmla="*/ 3898 w 10065"/>
                  <a:gd name="connsiteY3" fmla="*/ 42 h 10191"/>
                  <a:gd name="connsiteX4" fmla="*/ 1093 w 10065"/>
                  <a:gd name="connsiteY4" fmla="*/ 1915 h 10191"/>
                  <a:gd name="connsiteX5" fmla="*/ 679 w 10065"/>
                  <a:gd name="connsiteY5" fmla="*/ 9511 h 10191"/>
                  <a:gd name="connsiteX6" fmla="*/ 8592 w 10065"/>
                  <a:gd name="connsiteY6" fmla="*/ 9826 h 10191"/>
                  <a:gd name="connsiteX7" fmla="*/ 9939 w 10065"/>
                  <a:gd name="connsiteY7" fmla="*/ 2987 h 10191"/>
                  <a:gd name="connsiteX0" fmla="*/ 10101 w 10101"/>
                  <a:gd name="connsiteY0" fmla="*/ 1255 h 10169"/>
                  <a:gd name="connsiteX1" fmla="*/ 7662 w 10101"/>
                  <a:gd name="connsiteY1" fmla="*/ 0 h 10169"/>
                  <a:gd name="connsiteX2" fmla="*/ 5208 w 10101"/>
                  <a:gd name="connsiteY2" fmla="*/ 4960 h 10169"/>
                  <a:gd name="connsiteX3" fmla="*/ 3934 w 10101"/>
                  <a:gd name="connsiteY3" fmla="*/ 42 h 10169"/>
                  <a:gd name="connsiteX4" fmla="*/ 1129 w 10101"/>
                  <a:gd name="connsiteY4" fmla="*/ 1915 h 10169"/>
                  <a:gd name="connsiteX5" fmla="*/ 715 w 10101"/>
                  <a:gd name="connsiteY5" fmla="*/ 9511 h 10169"/>
                  <a:gd name="connsiteX6" fmla="*/ 9120 w 10101"/>
                  <a:gd name="connsiteY6" fmla="*/ 9772 h 10169"/>
                  <a:gd name="connsiteX7" fmla="*/ 9975 w 10101"/>
                  <a:gd name="connsiteY7" fmla="*/ 2987 h 10169"/>
                  <a:gd name="connsiteX0" fmla="*/ 10101 w 10101"/>
                  <a:gd name="connsiteY0" fmla="*/ 1255 h 10169"/>
                  <a:gd name="connsiteX1" fmla="*/ 7662 w 10101"/>
                  <a:gd name="connsiteY1" fmla="*/ 0 h 10169"/>
                  <a:gd name="connsiteX2" fmla="*/ 5208 w 10101"/>
                  <a:gd name="connsiteY2" fmla="*/ 4960 h 10169"/>
                  <a:gd name="connsiteX3" fmla="*/ 3934 w 10101"/>
                  <a:gd name="connsiteY3" fmla="*/ 42 h 10169"/>
                  <a:gd name="connsiteX4" fmla="*/ 1129 w 10101"/>
                  <a:gd name="connsiteY4" fmla="*/ 1915 h 10169"/>
                  <a:gd name="connsiteX5" fmla="*/ 715 w 10101"/>
                  <a:gd name="connsiteY5" fmla="*/ 9511 h 10169"/>
                  <a:gd name="connsiteX6" fmla="*/ 9120 w 10101"/>
                  <a:gd name="connsiteY6" fmla="*/ 9772 h 10169"/>
                  <a:gd name="connsiteX7" fmla="*/ 9975 w 10101"/>
                  <a:gd name="connsiteY7" fmla="*/ 2987 h 10169"/>
                  <a:gd name="connsiteX0" fmla="*/ 10101 w 10101"/>
                  <a:gd name="connsiteY0" fmla="*/ 1255 h 10169"/>
                  <a:gd name="connsiteX1" fmla="*/ 7662 w 10101"/>
                  <a:gd name="connsiteY1" fmla="*/ 0 h 10169"/>
                  <a:gd name="connsiteX2" fmla="*/ 5208 w 10101"/>
                  <a:gd name="connsiteY2" fmla="*/ 4960 h 10169"/>
                  <a:gd name="connsiteX3" fmla="*/ 3934 w 10101"/>
                  <a:gd name="connsiteY3" fmla="*/ 42 h 10169"/>
                  <a:gd name="connsiteX4" fmla="*/ 1129 w 10101"/>
                  <a:gd name="connsiteY4" fmla="*/ 1915 h 10169"/>
                  <a:gd name="connsiteX5" fmla="*/ 715 w 10101"/>
                  <a:gd name="connsiteY5" fmla="*/ 9511 h 10169"/>
                  <a:gd name="connsiteX6" fmla="*/ 9120 w 10101"/>
                  <a:gd name="connsiteY6" fmla="*/ 9772 h 10169"/>
                  <a:gd name="connsiteX7" fmla="*/ 9975 w 10101"/>
                  <a:gd name="connsiteY7" fmla="*/ 2987 h 10169"/>
                  <a:gd name="connsiteX0" fmla="*/ 10109 w 10109"/>
                  <a:gd name="connsiteY0" fmla="*/ 1255 h 10221"/>
                  <a:gd name="connsiteX1" fmla="*/ 7670 w 10109"/>
                  <a:gd name="connsiteY1" fmla="*/ 0 h 10221"/>
                  <a:gd name="connsiteX2" fmla="*/ 5216 w 10109"/>
                  <a:gd name="connsiteY2" fmla="*/ 4960 h 10221"/>
                  <a:gd name="connsiteX3" fmla="*/ 3942 w 10109"/>
                  <a:gd name="connsiteY3" fmla="*/ 42 h 10221"/>
                  <a:gd name="connsiteX4" fmla="*/ 1137 w 10109"/>
                  <a:gd name="connsiteY4" fmla="*/ 1915 h 10221"/>
                  <a:gd name="connsiteX5" fmla="*/ 723 w 10109"/>
                  <a:gd name="connsiteY5" fmla="*/ 9511 h 10221"/>
                  <a:gd name="connsiteX6" fmla="*/ 9239 w 10109"/>
                  <a:gd name="connsiteY6" fmla="*/ 9897 h 10221"/>
                  <a:gd name="connsiteX7" fmla="*/ 9983 w 10109"/>
                  <a:gd name="connsiteY7" fmla="*/ 2987 h 10221"/>
                  <a:gd name="connsiteX0" fmla="*/ 9725 w 9725"/>
                  <a:gd name="connsiteY0" fmla="*/ 1255 h 10221"/>
                  <a:gd name="connsiteX1" fmla="*/ 7286 w 9725"/>
                  <a:gd name="connsiteY1" fmla="*/ 0 h 10221"/>
                  <a:gd name="connsiteX2" fmla="*/ 4832 w 9725"/>
                  <a:gd name="connsiteY2" fmla="*/ 4960 h 10221"/>
                  <a:gd name="connsiteX3" fmla="*/ 3558 w 9725"/>
                  <a:gd name="connsiteY3" fmla="*/ 42 h 10221"/>
                  <a:gd name="connsiteX4" fmla="*/ 753 w 9725"/>
                  <a:gd name="connsiteY4" fmla="*/ 1915 h 10221"/>
                  <a:gd name="connsiteX5" fmla="*/ 339 w 9725"/>
                  <a:gd name="connsiteY5" fmla="*/ 9511 h 10221"/>
                  <a:gd name="connsiteX6" fmla="*/ 8855 w 9725"/>
                  <a:gd name="connsiteY6" fmla="*/ 9897 h 10221"/>
                  <a:gd name="connsiteX7" fmla="*/ 9599 w 9725"/>
                  <a:gd name="connsiteY7" fmla="*/ 2987 h 10221"/>
                  <a:gd name="connsiteX0" fmla="*/ 9652 w 9652"/>
                  <a:gd name="connsiteY0" fmla="*/ 1228 h 10261"/>
                  <a:gd name="connsiteX1" fmla="*/ 7144 w 9652"/>
                  <a:gd name="connsiteY1" fmla="*/ 0 h 10261"/>
                  <a:gd name="connsiteX2" fmla="*/ 4621 w 9652"/>
                  <a:gd name="connsiteY2" fmla="*/ 4853 h 10261"/>
                  <a:gd name="connsiteX3" fmla="*/ 3311 w 9652"/>
                  <a:gd name="connsiteY3" fmla="*/ 41 h 10261"/>
                  <a:gd name="connsiteX4" fmla="*/ 426 w 9652"/>
                  <a:gd name="connsiteY4" fmla="*/ 1874 h 10261"/>
                  <a:gd name="connsiteX5" fmla="*/ 1 w 9652"/>
                  <a:gd name="connsiteY5" fmla="*/ 9305 h 10261"/>
                  <a:gd name="connsiteX6" fmla="*/ 8757 w 9652"/>
                  <a:gd name="connsiteY6" fmla="*/ 9683 h 10261"/>
                  <a:gd name="connsiteX7" fmla="*/ 9522 w 9652"/>
                  <a:gd name="connsiteY7" fmla="*/ 2922 h 10261"/>
                  <a:gd name="connsiteX0" fmla="*/ 9559 w 9559"/>
                  <a:gd name="connsiteY0" fmla="*/ 1197 h 9437"/>
                  <a:gd name="connsiteX1" fmla="*/ 6961 w 9559"/>
                  <a:gd name="connsiteY1" fmla="*/ 0 h 9437"/>
                  <a:gd name="connsiteX2" fmla="*/ 4347 w 9559"/>
                  <a:gd name="connsiteY2" fmla="*/ 4730 h 9437"/>
                  <a:gd name="connsiteX3" fmla="*/ 2989 w 9559"/>
                  <a:gd name="connsiteY3" fmla="*/ 40 h 9437"/>
                  <a:gd name="connsiteX4" fmla="*/ 0 w 9559"/>
                  <a:gd name="connsiteY4" fmla="*/ 1826 h 9437"/>
                  <a:gd name="connsiteX5" fmla="*/ 1486 w 9559"/>
                  <a:gd name="connsiteY5" fmla="*/ 7059 h 9437"/>
                  <a:gd name="connsiteX6" fmla="*/ 8632 w 9559"/>
                  <a:gd name="connsiteY6" fmla="*/ 9437 h 9437"/>
                  <a:gd name="connsiteX7" fmla="*/ 9424 w 9559"/>
                  <a:gd name="connsiteY7" fmla="*/ 2848 h 9437"/>
                  <a:gd name="connsiteX0" fmla="*/ 10000 w 10000"/>
                  <a:gd name="connsiteY0" fmla="*/ 1268 h 8954"/>
                  <a:gd name="connsiteX1" fmla="*/ 7282 w 10000"/>
                  <a:gd name="connsiteY1" fmla="*/ 0 h 8954"/>
                  <a:gd name="connsiteX2" fmla="*/ 4548 w 10000"/>
                  <a:gd name="connsiteY2" fmla="*/ 5012 h 8954"/>
                  <a:gd name="connsiteX3" fmla="*/ 3127 w 10000"/>
                  <a:gd name="connsiteY3" fmla="*/ 42 h 8954"/>
                  <a:gd name="connsiteX4" fmla="*/ 0 w 10000"/>
                  <a:gd name="connsiteY4" fmla="*/ 1935 h 8954"/>
                  <a:gd name="connsiteX5" fmla="*/ 1555 w 10000"/>
                  <a:gd name="connsiteY5" fmla="*/ 7480 h 8954"/>
                  <a:gd name="connsiteX6" fmla="*/ 9048 w 10000"/>
                  <a:gd name="connsiteY6" fmla="*/ 8954 h 8954"/>
                  <a:gd name="connsiteX7" fmla="*/ 9859 w 10000"/>
                  <a:gd name="connsiteY7" fmla="*/ 3018 h 8954"/>
                  <a:gd name="connsiteX0" fmla="*/ 10000 w 10000"/>
                  <a:gd name="connsiteY0" fmla="*/ 1416 h 10645"/>
                  <a:gd name="connsiteX1" fmla="*/ 7282 w 10000"/>
                  <a:gd name="connsiteY1" fmla="*/ 0 h 10645"/>
                  <a:gd name="connsiteX2" fmla="*/ 4548 w 10000"/>
                  <a:gd name="connsiteY2" fmla="*/ 5597 h 10645"/>
                  <a:gd name="connsiteX3" fmla="*/ 3127 w 10000"/>
                  <a:gd name="connsiteY3" fmla="*/ 47 h 10645"/>
                  <a:gd name="connsiteX4" fmla="*/ 0 w 10000"/>
                  <a:gd name="connsiteY4" fmla="*/ 2161 h 10645"/>
                  <a:gd name="connsiteX5" fmla="*/ 1555 w 10000"/>
                  <a:gd name="connsiteY5" fmla="*/ 8354 h 10645"/>
                  <a:gd name="connsiteX6" fmla="*/ 8960 w 10000"/>
                  <a:gd name="connsiteY6" fmla="*/ 10645 h 10645"/>
                  <a:gd name="connsiteX7" fmla="*/ 9859 w 10000"/>
                  <a:gd name="connsiteY7" fmla="*/ 3371 h 10645"/>
                  <a:gd name="connsiteX0" fmla="*/ 10107 w 10107"/>
                  <a:gd name="connsiteY0" fmla="*/ 1416 h 10867"/>
                  <a:gd name="connsiteX1" fmla="*/ 7389 w 10107"/>
                  <a:gd name="connsiteY1" fmla="*/ 0 h 10867"/>
                  <a:gd name="connsiteX2" fmla="*/ 4655 w 10107"/>
                  <a:gd name="connsiteY2" fmla="*/ 5597 h 10867"/>
                  <a:gd name="connsiteX3" fmla="*/ 3234 w 10107"/>
                  <a:gd name="connsiteY3" fmla="*/ 47 h 10867"/>
                  <a:gd name="connsiteX4" fmla="*/ 107 w 10107"/>
                  <a:gd name="connsiteY4" fmla="*/ 2161 h 10867"/>
                  <a:gd name="connsiteX5" fmla="*/ 460 w 10107"/>
                  <a:gd name="connsiteY5" fmla="*/ 10026 h 10867"/>
                  <a:gd name="connsiteX6" fmla="*/ 9067 w 10107"/>
                  <a:gd name="connsiteY6" fmla="*/ 10645 h 10867"/>
                  <a:gd name="connsiteX7" fmla="*/ 9966 w 10107"/>
                  <a:gd name="connsiteY7" fmla="*/ 3371 h 10867"/>
                  <a:gd name="connsiteX0" fmla="*/ 10107 w 10107"/>
                  <a:gd name="connsiteY0" fmla="*/ 1416 h 10867"/>
                  <a:gd name="connsiteX1" fmla="*/ 7389 w 10107"/>
                  <a:gd name="connsiteY1" fmla="*/ 0 h 10867"/>
                  <a:gd name="connsiteX2" fmla="*/ 4655 w 10107"/>
                  <a:gd name="connsiteY2" fmla="*/ 5597 h 10867"/>
                  <a:gd name="connsiteX3" fmla="*/ 3234 w 10107"/>
                  <a:gd name="connsiteY3" fmla="*/ 47 h 10867"/>
                  <a:gd name="connsiteX4" fmla="*/ 107 w 10107"/>
                  <a:gd name="connsiteY4" fmla="*/ 2161 h 10867"/>
                  <a:gd name="connsiteX5" fmla="*/ 460 w 10107"/>
                  <a:gd name="connsiteY5" fmla="*/ 10026 h 10867"/>
                  <a:gd name="connsiteX6" fmla="*/ 9067 w 10107"/>
                  <a:gd name="connsiteY6" fmla="*/ 10645 h 10867"/>
                  <a:gd name="connsiteX7" fmla="*/ 9966 w 10107"/>
                  <a:gd name="connsiteY7" fmla="*/ 3371 h 10867"/>
                  <a:gd name="connsiteX0" fmla="*/ 10200 w 10200"/>
                  <a:gd name="connsiteY0" fmla="*/ 1416 h 10867"/>
                  <a:gd name="connsiteX1" fmla="*/ 7482 w 10200"/>
                  <a:gd name="connsiteY1" fmla="*/ 0 h 10867"/>
                  <a:gd name="connsiteX2" fmla="*/ 4748 w 10200"/>
                  <a:gd name="connsiteY2" fmla="*/ 5597 h 10867"/>
                  <a:gd name="connsiteX3" fmla="*/ 3327 w 10200"/>
                  <a:gd name="connsiteY3" fmla="*/ 47 h 10867"/>
                  <a:gd name="connsiteX4" fmla="*/ 200 w 10200"/>
                  <a:gd name="connsiteY4" fmla="*/ 2161 h 10867"/>
                  <a:gd name="connsiteX5" fmla="*/ 553 w 10200"/>
                  <a:gd name="connsiteY5" fmla="*/ 10026 h 10867"/>
                  <a:gd name="connsiteX6" fmla="*/ 9160 w 10200"/>
                  <a:gd name="connsiteY6" fmla="*/ 10645 h 10867"/>
                  <a:gd name="connsiteX7" fmla="*/ 10059 w 10200"/>
                  <a:gd name="connsiteY7" fmla="*/ 3371 h 10867"/>
                  <a:gd name="connsiteX0" fmla="*/ 10164 w 10164"/>
                  <a:gd name="connsiteY0" fmla="*/ 1416 h 10867"/>
                  <a:gd name="connsiteX1" fmla="*/ 7446 w 10164"/>
                  <a:gd name="connsiteY1" fmla="*/ 0 h 10867"/>
                  <a:gd name="connsiteX2" fmla="*/ 4712 w 10164"/>
                  <a:gd name="connsiteY2" fmla="*/ 5597 h 10867"/>
                  <a:gd name="connsiteX3" fmla="*/ 3291 w 10164"/>
                  <a:gd name="connsiteY3" fmla="*/ 47 h 10867"/>
                  <a:gd name="connsiteX4" fmla="*/ 376 w 10164"/>
                  <a:gd name="connsiteY4" fmla="*/ 1839 h 10867"/>
                  <a:gd name="connsiteX5" fmla="*/ 517 w 10164"/>
                  <a:gd name="connsiteY5" fmla="*/ 10026 h 10867"/>
                  <a:gd name="connsiteX6" fmla="*/ 9124 w 10164"/>
                  <a:gd name="connsiteY6" fmla="*/ 10645 h 10867"/>
                  <a:gd name="connsiteX7" fmla="*/ 10023 w 10164"/>
                  <a:gd name="connsiteY7" fmla="*/ 3371 h 10867"/>
                  <a:gd name="connsiteX0" fmla="*/ 10178 w 10178"/>
                  <a:gd name="connsiteY0" fmla="*/ 1416 h 10867"/>
                  <a:gd name="connsiteX1" fmla="*/ 7460 w 10178"/>
                  <a:gd name="connsiteY1" fmla="*/ 0 h 10867"/>
                  <a:gd name="connsiteX2" fmla="*/ 4726 w 10178"/>
                  <a:gd name="connsiteY2" fmla="*/ 5597 h 10867"/>
                  <a:gd name="connsiteX3" fmla="*/ 3305 w 10178"/>
                  <a:gd name="connsiteY3" fmla="*/ 47 h 10867"/>
                  <a:gd name="connsiteX4" fmla="*/ 302 w 10178"/>
                  <a:gd name="connsiteY4" fmla="*/ 1859 h 10867"/>
                  <a:gd name="connsiteX5" fmla="*/ 531 w 10178"/>
                  <a:gd name="connsiteY5" fmla="*/ 10026 h 10867"/>
                  <a:gd name="connsiteX6" fmla="*/ 9138 w 10178"/>
                  <a:gd name="connsiteY6" fmla="*/ 10645 h 10867"/>
                  <a:gd name="connsiteX7" fmla="*/ 10037 w 10178"/>
                  <a:gd name="connsiteY7" fmla="*/ 3371 h 10867"/>
                  <a:gd name="connsiteX0" fmla="*/ 10178 w 10178"/>
                  <a:gd name="connsiteY0" fmla="*/ 1416 h 10867"/>
                  <a:gd name="connsiteX1" fmla="*/ 7460 w 10178"/>
                  <a:gd name="connsiteY1" fmla="*/ 0 h 10867"/>
                  <a:gd name="connsiteX2" fmla="*/ 4726 w 10178"/>
                  <a:gd name="connsiteY2" fmla="*/ 5597 h 10867"/>
                  <a:gd name="connsiteX3" fmla="*/ 3305 w 10178"/>
                  <a:gd name="connsiteY3" fmla="*/ 47 h 10867"/>
                  <a:gd name="connsiteX4" fmla="*/ 302 w 10178"/>
                  <a:gd name="connsiteY4" fmla="*/ 1859 h 10867"/>
                  <a:gd name="connsiteX5" fmla="*/ 531 w 10178"/>
                  <a:gd name="connsiteY5" fmla="*/ 10026 h 10867"/>
                  <a:gd name="connsiteX6" fmla="*/ 9138 w 10178"/>
                  <a:gd name="connsiteY6" fmla="*/ 10645 h 10867"/>
                  <a:gd name="connsiteX7" fmla="*/ 10037 w 10178"/>
                  <a:gd name="connsiteY7" fmla="*/ 3371 h 10867"/>
                  <a:gd name="connsiteX0" fmla="*/ 10178 w 10178"/>
                  <a:gd name="connsiteY0" fmla="*/ 1416 h 10867"/>
                  <a:gd name="connsiteX1" fmla="*/ 7460 w 10178"/>
                  <a:gd name="connsiteY1" fmla="*/ 0 h 10867"/>
                  <a:gd name="connsiteX2" fmla="*/ 4726 w 10178"/>
                  <a:gd name="connsiteY2" fmla="*/ 5597 h 10867"/>
                  <a:gd name="connsiteX3" fmla="*/ 3305 w 10178"/>
                  <a:gd name="connsiteY3" fmla="*/ 47 h 10867"/>
                  <a:gd name="connsiteX4" fmla="*/ 302 w 10178"/>
                  <a:gd name="connsiteY4" fmla="*/ 1859 h 10867"/>
                  <a:gd name="connsiteX5" fmla="*/ 531 w 10178"/>
                  <a:gd name="connsiteY5" fmla="*/ 10026 h 10867"/>
                  <a:gd name="connsiteX6" fmla="*/ 9138 w 10178"/>
                  <a:gd name="connsiteY6" fmla="*/ 10645 h 10867"/>
                  <a:gd name="connsiteX7" fmla="*/ 10037 w 10178"/>
                  <a:gd name="connsiteY7" fmla="*/ 3371 h 10867"/>
                  <a:gd name="connsiteX0" fmla="*/ 10178 w 10178"/>
                  <a:gd name="connsiteY0" fmla="*/ 1416 h 10867"/>
                  <a:gd name="connsiteX1" fmla="*/ 7460 w 10178"/>
                  <a:gd name="connsiteY1" fmla="*/ 0 h 10867"/>
                  <a:gd name="connsiteX2" fmla="*/ 4726 w 10178"/>
                  <a:gd name="connsiteY2" fmla="*/ 5597 h 10867"/>
                  <a:gd name="connsiteX3" fmla="*/ 3305 w 10178"/>
                  <a:gd name="connsiteY3" fmla="*/ 47 h 10867"/>
                  <a:gd name="connsiteX4" fmla="*/ 302 w 10178"/>
                  <a:gd name="connsiteY4" fmla="*/ 1859 h 10867"/>
                  <a:gd name="connsiteX5" fmla="*/ 531 w 10178"/>
                  <a:gd name="connsiteY5" fmla="*/ 10026 h 10867"/>
                  <a:gd name="connsiteX6" fmla="*/ 9138 w 10178"/>
                  <a:gd name="connsiteY6" fmla="*/ 10645 h 10867"/>
                  <a:gd name="connsiteX7" fmla="*/ 10037 w 10178"/>
                  <a:gd name="connsiteY7" fmla="*/ 3371 h 10867"/>
                  <a:gd name="connsiteX0" fmla="*/ 10178 w 10178"/>
                  <a:gd name="connsiteY0" fmla="*/ 1416 h 10867"/>
                  <a:gd name="connsiteX1" fmla="*/ 7460 w 10178"/>
                  <a:gd name="connsiteY1" fmla="*/ 0 h 10867"/>
                  <a:gd name="connsiteX2" fmla="*/ 4726 w 10178"/>
                  <a:gd name="connsiteY2" fmla="*/ 5597 h 10867"/>
                  <a:gd name="connsiteX3" fmla="*/ 3305 w 10178"/>
                  <a:gd name="connsiteY3" fmla="*/ 47 h 10867"/>
                  <a:gd name="connsiteX4" fmla="*/ 302 w 10178"/>
                  <a:gd name="connsiteY4" fmla="*/ 1859 h 10867"/>
                  <a:gd name="connsiteX5" fmla="*/ 531 w 10178"/>
                  <a:gd name="connsiteY5" fmla="*/ 10026 h 10867"/>
                  <a:gd name="connsiteX6" fmla="*/ 9138 w 10178"/>
                  <a:gd name="connsiteY6" fmla="*/ 10645 h 10867"/>
                  <a:gd name="connsiteX7" fmla="*/ 10037 w 10178"/>
                  <a:gd name="connsiteY7" fmla="*/ 3371 h 10867"/>
                  <a:gd name="connsiteX0" fmla="*/ 10178 w 10178"/>
                  <a:gd name="connsiteY0" fmla="*/ 1416 h 10867"/>
                  <a:gd name="connsiteX1" fmla="*/ 7460 w 10178"/>
                  <a:gd name="connsiteY1" fmla="*/ 0 h 10867"/>
                  <a:gd name="connsiteX2" fmla="*/ 4726 w 10178"/>
                  <a:gd name="connsiteY2" fmla="*/ 5597 h 10867"/>
                  <a:gd name="connsiteX3" fmla="*/ 3305 w 10178"/>
                  <a:gd name="connsiteY3" fmla="*/ 47 h 10867"/>
                  <a:gd name="connsiteX4" fmla="*/ 302 w 10178"/>
                  <a:gd name="connsiteY4" fmla="*/ 1859 h 10867"/>
                  <a:gd name="connsiteX5" fmla="*/ 531 w 10178"/>
                  <a:gd name="connsiteY5" fmla="*/ 10026 h 10867"/>
                  <a:gd name="connsiteX6" fmla="*/ 9138 w 10178"/>
                  <a:gd name="connsiteY6" fmla="*/ 10645 h 10867"/>
                  <a:gd name="connsiteX7" fmla="*/ 10037 w 10178"/>
                  <a:gd name="connsiteY7" fmla="*/ 3371 h 10867"/>
                  <a:gd name="connsiteX0" fmla="*/ 10178 w 10178"/>
                  <a:gd name="connsiteY0" fmla="*/ 1416 h 10867"/>
                  <a:gd name="connsiteX1" fmla="*/ 7460 w 10178"/>
                  <a:gd name="connsiteY1" fmla="*/ 0 h 10867"/>
                  <a:gd name="connsiteX2" fmla="*/ 4726 w 10178"/>
                  <a:gd name="connsiteY2" fmla="*/ 5597 h 10867"/>
                  <a:gd name="connsiteX3" fmla="*/ 3305 w 10178"/>
                  <a:gd name="connsiteY3" fmla="*/ 47 h 10867"/>
                  <a:gd name="connsiteX4" fmla="*/ 302 w 10178"/>
                  <a:gd name="connsiteY4" fmla="*/ 1859 h 10867"/>
                  <a:gd name="connsiteX5" fmla="*/ 531 w 10178"/>
                  <a:gd name="connsiteY5" fmla="*/ 10026 h 10867"/>
                  <a:gd name="connsiteX6" fmla="*/ 9138 w 10178"/>
                  <a:gd name="connsiteY6" fmla="*/ 10645 h 10867"/>
                  <a:gd name="connsiteX7" fmla="*/ 10037 w 10178"/>
                  <a:gd name="connsiteY7" fmla="*/ 3371 h 10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78" h="10867">
                    <a:moveTo>
                      <a:pt x="10178" y="1416"/>
                    </a:moveTo>
                    <a:cubicBezTo>
                      <a:pt x="9930" y="628"/>
                      <a:pt x="8987" y="232"/>
                      <a:pt x="7460" y="0"/>
                    </a:cubicBezTo>
                    <a:cubicBezTo>
                      <a:pt x="6287" y="1905"/>
                      <a:pt x="5435" y="3555"/>
                      <a:pt x="4726" y="5597"/>
                    </a:cubicBezTo>
                    <a:cubicBezTo>
                      <a:pt x="4228" y="4461"/>
                      <a:pt x="3445" y="1972"/>
                      <a:pt x="3305" y="47"/>
                    </a:cubicBezTo>
                    <a:cubicBezTo>
                      <a:pt x="257" y="317"/>
                      <a:pt x="2426" y="-641"/>
                      <a:pt x="302" y="1859"/>
                    </a:cubicBezTo>
                    <a:cubicBezTo>
                      <a:pt x="1270" y="4257"/>
                      <a:pt x="-962" y="8612"/>
                      <a:pt x="531" y="10026"/>
                    </a:cubicBezTo>
                    <a:cubicBezTo>
                      <a:pt x="2024" y="11440"/>
                      <a:pt x="9138" y="10645"/>
                      <a:pt x="9138" y="10645"/>
                    </a:cubicBezTo>
                    <a:cubicBezTo>
                      <a:pt x="9138" y="10645"/>
                      <a:pt x="9898" y="6039"/>
                      <a:pt x="10037" y="3371"/>
                    </a:cubicBezTo>
                  </a:path>
                </a:pathLst>
              </a:custGeom>
              <a:solidFill>
                <a:srgbClr val="3A3A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sp>
            <p:nvSpPr>
              <p:cNvPr id="37" name="Freeform 478">
                <a:extLst>
                  <a:ext uri="{FF2B5EF4-FFF2-40B4-BE49-F238E27FC236}">
                    <a16:creationId xmlns:a16="http://schemas.microsoft.com/office/drawing/2014/main" id="{3B3B540D-9457-4007-AE14-29390A12F5F6}"/>
                  </a:ext>
                </a:extLst>
              </p:cNvPr>
              <p:cNvSpPr>
                <a:spLocks/>
              </p:cNvSpPr>
              <p:nvPr/>
            </p:nvSpPr>
            <p:spPr bwMode="auto">
              <a:xfrm flipH="1">
                <a:off x="1561597" y="2775866"/>
                <a:ext cx="825955" cy="710285"/>
              </a:xfrm>
              <a:custGeom>
                <a:avLst/>
                <a:gdLst>
                  <a:gd name="T0" fmla="*/ 148 w 173"/>
                  <a:gd name="T1" fmla="*/ 96 h 260"/>
                  <a:gd name="T2" fmla="*/ 173 w 173"/>
                  <a:gd name="T3" fmla="*/ 11 h 260"/>
                  <a:gd name="T4" fmla="*/ 142 w 173"/>
                  <a:gd name="T5" fmla="*/ 0 h 260"/>
                  <a:gd name="T6" fmla="*/ 65 w 173"/>
                  <a:gd name="T7" fmla="*/ 241 h 260"/>
                  <a:gd name="T8" fmla="*/ 26 w 173"/>
                  <a:gd name="T9" fmla="*/ 2 h 260"/>
                  <a:gd name="T10" fmla="*/ 4 w 173"/>
                  <a:gd name="T11" fmla="*/ 13 h 260"/>
                  <a:gd name="T12" fmla="*/ 6 w 173"/>
                  <a:gd name="T13" fmla="*/ 89 h 260"/>
                  <a:gd name="T14" fmla="*/ 25 w 173"/>
                  <a:gd name="T15" fmla="*/ 92 h 260"/>
                  <a:gd name="T16" fmla="*/ 8 w 173"/>
                  <a:gd name="T17" fmla="*/ 103 h 260"/>
                  <a:gd name="T18" fmla="*/ 67 w 173"/>
                  <a:gd name="T19" fmla="*/ 260 h 260"/>
                  <a:gd name="T20" fmla="*/ 141 w 173"/>
                  <a:gd name="T21" fmla="*/ 114 h 260"/>
                  <a:gd name="T22" fmla="*/ 111 w 173"/>
                  <a:gd name="T23" fmla="*/ 96 h 260"/>
                  <a:gd name="T24" fmla="*/ 148 w 173"/>
                  <a:gd name="T25" fmla="*/ 9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60">
                    <a:moveTo>
                      <a:pt x="148" y="96"/>
                    </a:moveTo>
                    <a:cubicBezTo>
                      <a:pt x="165" y="48"/>
                      <a:pt x="173" y="11"/>
                      <a:pt x="173" y="11"/>
                    </a:cubicBezTo>
                    <a:cubicBezTo>
                      <a:pt x="164" y="2"/>
                      <a:pt x="142" y="0"/>
                      <a:pt x="142" y="0"/>
                    </a:cubicBezTo>
                    <a:cubicBezTo>
                      <a:pt x="95" y="91"/>
                      <a:pt x="65" y="241"/>
                      <a:pt x="65" y="241"/>
                    </a:cubicBezTo>
                    <a:cubicBezTo>
                      <a:pt x="38" y="182"/>
                      <a:pt x="26" y="2"/>
                      <a:pt x="26" y="2"/>
                    </a:cubicBezTo>
                    <a:cubicBezTo>
                      <a:pt x="15" y="5"/>
                      <a:pt x="4" y="13"/>
                      <a:pt x="4" y="13"/>
                    </a:cubicBezTo>
                    <a:cubicBezTo>
                      <a:pt x="0" y="37"/>
                      <a:pt x="2" y="63"/>
                      <a:pt x="6" y="89"/>
                    </a:cubicBezTo>
                    <a:cubicBezTo>
                      <a:pt x="12" y="89"/>
                      <a:pt x="25" y="92"/>
                      <a:pt x="25" y="92"/>
                    </a:cubicBezTo>
                    <a:cubicBezTo>
                      <a:pt x="25" y="92"/>
                      <a:pt x="14" y="100"/>
                      <a:pt x="8" y="103"/>
                    </a:cubicBezTo>
                    <a:cubicBezTo>
                      <a:pt x="25" y="185"/>
                      <a:pt x="67" y="260"/>
                      <a:pt x="67" y="260"/>
                    </a:cubicBezTo>
                    <a:cubicBezTo>
                      <a:pt x="99" y="217"/>
                      <a:pt x="124" y="162"/>
                      <a:pt x="141" y="114"/>
                    </a:cubicBezTo>
                    <a:cubicBezTo>
                      <a:pt x="132" y="107"/>
                      <a:pt x="111" y="96"/>
                      <a:pt x="111" y="96"/>
                    </a:cubicBezTo>
                    <a:cubicBezTo>
                      <a:pt x="111" y="96"/>
                      <a:pt x="136" y="97"/>
                      <a:pt x="148" y="96"/>
                    </a:cubicBezTo>
                  </a:path>
                </a:pathLst>
              </a:custGeom>
              <a:solidFill>
                <a:srgbClr val="3F3F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sp>
            <p:nvSpPr>
              <p:cNvPr id="38" name="Freeform 479">
                <a:extLst>
                  <a:ext uri="{FF2B5EF4-FFF2-40B4-BE49-F238E27FC236}">
                    <a16:creationId xmlns:a16="http://schemas.microsoft.com/office/drawing/2014/main" id="{57FFE93C-7A39-4016-AC3B-CE6B74CEC50C}"/>
                  </a:ext>
                </a:extLst>
              </p:cNvPr>
              <p:cNvSpPr>
                <a:spLocks noEditPoints="1"/>
              </p:cNvSpPr>
              <p:nvPr/>
            </p:nvSpPr>
            <p:spPr bwMode="auto">
              <a:xfrm flipH="1">
                <a:off x="2077501" y="3333636"/>
                <a:ext cx="53369" cy="100225"/>
              </a:xfrm>
              <a:custGeom>
                <a:avLst/>
                <a:gdLst>
                  <a:gd name="T0" fmla="*/ 11 w 11"/>
                  <a:gd name="T1" fmla="*/ 36 h 37"/>
                  <a:gd name="T2" fmla="*/ 11 w 11"/>
                  <a:gd name="T3" fmla="*/ 37 h 37"/>
                  <a:gd name="T4" fmla="*/ 11 w 11"/>
                  <a:gd name="T5" fmla="*/ 37 h 37"/>
                  <a:gd name="T6" fmla="*/ 11 w 11"/>
                  <a:gd name="T7" fmla="*/ 36 h 37"/>
                  <a:gd name="T8" fmla="*/ 0 w 11"/>
                  <a:gd name="T9" fmla="*/ 0 h 37"/>
                  <a:gd name="T10" fmla="*/ 7 w 11"/>
                  <a:gd name="T11" fmla="*/ 28 h 37"/>
                  <a:gd name="T12" fmla="*/ 8 w 11"/>
                  <a:gd name="T13" fmla="*/ 28 h 37"/>
                  <a:gd name="T14" fmla="*/ 0 w 11"/>
                  <a:gd name="T15" fmla="*/ 0 h 37"/>
                  <a:gd name="T16" fmla="*/ 0 w 11"/>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7">
                    <a:moveTo>
                      <a:pt x="11" y="36"/>
                    </a:moveTo>
                    <a:cubicBezTo>
                      <a:pt x="11" y="36"/>
                      <a:pt x="11" y="37"/>
                      <a:pt x="11" y="37"/>
                    </a:cubicBezTo>
                    <a:cubicBezTo>
                      <a:pt x="11" y="37"/>
                      <a:pt x="11" y="37"/>
                      <a:pt x="11" y="37"/>
                    </a:cubicBezTo>
                    <a:cubicBezTo>
                      <a:pt x="11" y="37"/>
                      <a:pt x="11" y="37"/>
                      <a:pt x="11" y="36"/>
                    </a:cubicBezTo>
                    <a:moveTo>
                      <a:pt x="0" y="0"/>
                    </a:moveTo>
                    <a:cubicBezTo>
                      <a:pt x="3" y="10"/>
                      <a:pt x="5" y="20"/>
                      <a:pt x="7" y="28"/>
                    </a:cubicBezTo>
                    <a:cubicBezTo>
                      <a:pt x="7" y="28"/>
                      <a:pt x="7" y="28"/>
                      <a:pt x="8" y="28"/>
                    </a:cubicBezTo>
                    <a:cubicBezTo>
                      <a:pt x="5" y="20"/>
                      <a:pt x="3" y="10"/>
                      <a:pt x="0" y="0"/>
                    </a:cubicBezTo>
                    <a:cubicBezTo>
                      <a:pt x="0" y="0"/>
                      <a:pt x="0" y="0"/>
                      <a:pt x="0" y="0"/>
                    </a:cubicBezTo>
                  </a:path>
                </a:pathLst>
              </a:custGeom>
              <a:solidFill>
                <a:srgbClr val="AF7E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sp>
            <p:nvSpPr>
              <p:cNvPr id="39" name="Freeform 485">
                <a:extLst>
                  <a:ext uri="{FF2B5EF4-FFF2-40B4-BE49-F238E27FC236}">
                    <a16:creationId xmlns:a16="http://schemas.microsoft.com/office/drawing/2014/main" id="{843D1B02-FA28-43BA-9F43-592A277AA538}"/>
                  </a:ext>
                </a:extLst>
              </p:cNvPr>
              <p:cNvSpPr>
                <a:spLocks/>
              </p:cNvSpPr>
              <p:nvPr/>
            </p:nvSpPr>
            <p:spPr bwMode="auto">
              <a:xfrm flipH="1">
                <a:off x="1274417" y="4072971"/>
                <a:ext cx="147402" cy="14525"/>
              </a:xfrm>
              <a:custGeom>
                <a:avLst/>
                <a:gdLst>
                  <a:gd name="T0" fmla="*/ 31 w 31"/>
                  <a:gd name="T1" fmla="*/ 0 h 5"/>
                  <a:gd name="T2" fmla="*/ 0 w 31"/>
                  <a:gd name="T3" fmla="*/ 5 h 5"/>
                  <a:gd name="T4" fmla="*/ 0 w 31"/>
                  <a:gd name="T5" fmla="*/ 5 h 5"/>
                  <a:gd name="T6" fmla="*/ 31 w 31"/>
                  <a:gd name="T7" fmla="*/ 0 h 5"/>
                  <a:gd name="T8" fmla="*/ 31 w 31"/>
                  <a:gd name="T9" fmla="*/ 0 h 5"/>
                </a:gdLst>
                <a:ahLst/>
                <a:cxnLst>
                  <a:cxn ang="0">
                    <a:pos x="T0" y="T1"/>
                  </a:cxn>
                  <a:cxn ang="0">
                    <a:pos x="T2" y="T3"/>
                  </a:cxn>
                  <a:cxn ang="0">
                    <a:pos x="T4" y="T5"/>
                  </a:cxn>
                  <a:cxn ang="0">
                    <a:pos x="T6" y="T7"/>
                  </a:cxn>
                  <a:cxn ang="0">
                    <a:pos x="T8" y="T9"/>
                  </a:cxn>
                </a:cxnLst>
                <a:rect l="0" t="0" r="r" b="b"/>
                <a:pathLst>
                  <a:path w="31" h="5">
                    <a:moveTo>
                      <a:pt x="31" y="0"/>
                    </a:moveTo>
                    <a:cubicBezTo>
                      <a:pt x="28" y="1"/>
                      <a:pt x="17" y="3"/>
                      <a:pt x="0" y="5"/>
                    </a:cubicBezTo>
                    <a:cubicBezTo>
                      <a:pt x="0" y="5"/>
                      <a:pt x="0" y="5"/>
                      <a:pt x="0" y="5"/>
                    </a:cubicBezTo>
                    <a:cubicBezTo>
                      <a:pt x="16" y="3"/>
                      <a:pt x="27" y="1"/>
                      <a:pt x="31" y="0"/>
                    </a:cubicBezTo>
                    <a:cubicBezTo>
                      <a:pt x="31" y="0"/>
                      <a:pt x="31" y="0"/>
                      <a:pt x="31" y="0"/>
                    </a:cubicBezTo>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sp>
            <p:nvSpPr>
              <p:cNvPr id="40" name="Oval 486">
                <a:extLst>
                  <a:ext uri="{FF2B5EF4-FFF2-40B4-BE49-F238E27FC236}">
                    <a16:creationId xmlns:a16="http://schemas.microsoft.com/office/drawing/2014/main" id="{A1E62ED2-6AA8-4EC8-BACB-AF2CF4D9D1BB}"/>
                  </a:ext>
                </a:extLst>
              </p:cNvPr>
              <p:cNvSpPr>
                <a:spLocks noChangeArrowheads="1"/>
              </p:cNvSpPr>
              <p:nvPr/>
            </p:nvSpPr>
            <p:spPr bwMode="auto">
              <a:xfrm flipH="1">
                <a:off x="1419278" y="4087496"/>
                <a:ext cx="2541" cy="1453"/>
              </a:xfrm>
              <a:prstGeom prst="ellipse">
                <a:avLst/>
              </a:prstGeom>
              <a:solidFill>
                <a:srgbClr val="2E2E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sp>
            <p:nvSpPr>
              <p:cNvPr id="41" name="Freeform 487">
                <a:extLst>
                  <a:ext uri="{FF2B5EF4-FFF2-40B4-BE49-F238E27FC236}">
                    <a16:creationId xmlns:a16="http://schemas.microsoft.com/office/drawing/2014/main" id="{2C4BDC55-2033-472D-AC7C-2ADC18A7B8A5}"/>
                  </a:ext>
                </a:extLst>
              </p:cNvPr>
              <p:cNvSpPr>
                <a:spLocks/>
              </p:cNvSpPr>
              <p:nvPr/>
            </p:nvSpPr>
            <p:spPr bwMode="auto">
              <a:xfrm flipH="1">
                <a:off x="1421819" y="4087496"/>
                <a:ext cx="20331" cy="2905"/>
              </a:xfrm>
              <a:custGeom>
                <a:avLst/>
                <a:gdLst>
                  <a:gd name="T0" fmla="*/ 4 w 4"/>
                  <a:gd name="T1" fmla="*/ 0 h 1"/>
                  <a:gd name="T2" fmla="*/ 0 w 4"/>
                  <a:gd name="T3" fmla="*/ 1 h 1"/>
                  <a:gd name="T4" fmla="*/ 0 w 4"/>
                  <a:gd name="T5" fmla="*/ 1 h 1"/>
                  <a:gd name="T6" fmla="*/ 4 w 4"/>
                  <a:gd name="T7" fmla="*/ 0 h 1"/>
                  <a:gd name="T8" fmla="*/ 4 w 4"/>
                  <a:gd name="T9" fmla="*/ 0 h 1"/>
                </a:gdLst>
                <a:ahLst/>
                <a:cxnLst>
                  <a:cxn ang="0">
                    <a:pos x="T0" y="T1"/>
                  </a:cxn>
                  <a:cxn ang="0">
                    <a:pos x="T2" y="T3"/>
                  </a:cxn>
                  <a:cxn ang="0">
                    <a:pos x="T4" y="T5"/>
                  </a:cxn>
                  <a:cxn ang="0">
                    <a:pos x="T6" y="T7"/>
                  </a:cxn>
                  <a:cxn ang="0">
                    <a:pos x="T8" y="T9"/>
                  </a:cxn>
                </a:cxnLst>
                <a:rect l="0" t="0" r="r" b="b"/>
                <a:pathLst>
                  <a:path w="4" h="1">
                    <a:moveTo>
                      <a:pt x="4" y="0"/>
                    </a:moveTo>
                    <a:cubicBezTo>
                      <a:pt x="2" y="1"/>
                      <a:pt x="1" y="1"/>
                      <a:pt x="0" y="1"/>
                    </a:cubicBezTo>
                    <a:cubicBezTo>
                      <a:pt x="0" y="1"/>
                      <a:pt x="0" y="1"/>
                      <a:pt x="0" y="1"/>
                    </a:cubicBezTo>
                    <a:cubicBezTo>
                      <a:pt x="1" y="1"/>
                      <a:pt x="2" y="1"/>
                      <a:pt x="4" y="0"/>
                    </a:cubicBezTo>
                    <a:cubicBezTo>
                      <a:pt x="4" y="0"/>
                      <a:pt x="4" y="0"/>
                      <a:pt x="4" y="0"/>
                    </a:cubicBezTo>
                  </a:path>
                </a:pathLst>
              </a:custGeom>
              <a:solidFill>
                <a:srgbClr val="2525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grpSp>
            <p:nvGrpSpPr>
              <p:cNvPr id="42" name="Group 41">
                <a:extLst>
                  <a:ext uri="{FF2B5EF4-FFF2-40B4-BE49-F238E27FC236}">
                    <a16:creationId xmlns:a16="http://schemas.microsoft.com/office/drawing/2014/main" id="{E8FE6983-7251-494B-8DDC-8176642C3E26}"/>
                  </a:ext>
                </a:extLst>
              </p:cNvPr>
              <p:cNvGrpSpPr/>
              <p:nvPr/>
            </p:nvGrpSpPr>
            <p:grpSpPr>
              <a:xfrm>
                <a:off x="1011827" y="5469342"/>
                <a:ext cx="827282" cy="478058"/>
                <a:chOff x="1011827" y="5469342"/>
                <a:chExt cx="827282" cy="478058"/>
              </a:xfrm>
            </p:grpSpPr>
            <p:sp>
              <p:nvSpPr>
                <p:cNvPr id="48" name="Freeform 23">
                  <a:extLst>
                    <a:ext uri="{FF2B5EF4-FFF2-40B4-BE49-F238E27FC236}">
                      <a16:creationId xmlns:a16="http://schemas.microsoft.com/office/drawing/2014/main" id="{39BFDB3A-FED9-459F-A160-0014524C10E1}"/>
                    </a:ext>
                  </a:extLst>
                </p:cNvPr>
                <p:cNvSpPr>
                  <a:spLocks/>
                </p:cNvSpPr>
                <p:nvPr/>
              </p:nvSpPr>
              <p:spPr bwMode="auto">
                <a:xfrm>
                  <a:off x="1546292" y="5469342"/>
                  <a:ext cx="201546" cy="137958"/>
                </a:xfrm>
                <a:custGeom>
                  <a:avLst/>
                  <a:gdLst>
                    <a:gd name="T0" fmla="*/ 81 w 81"/>
                    <a:gd name="T1" fmla="*/ 0 h 49"/>
                    <a:gd name="T2" fmla="*/ 81 w 81"/>
                    <a:gd name="T3" fmla="*/ 32 h 49"/>
                    <a:gd name="T4" fmla="*/ 51 w 81"/>
                    <a:gd name="T5" fmla="*/ 44 h 49"/>
                    <a:gd name="T6" fmla="*/ 16 w 81"/>
                    <a:gd name="T7" fmla="*/ 16 h 49"/>
                    <a:gd name="T8" fmla="*/ 0 w 81"/>
                    <a:gd name="T9" fmla="*/ 10 h 49"/>
                    <a:gd name="T10" fmla="*/ 5 w 81"/>
                    <a:gd name="T11" fmla="*/ 0 h 49"/>
                    <a:gd name="T12" fmla="*/ 81 w 81"/>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81" h="49">
                      <a:moveTo>
                        <a:pt x="81" y="0"/>
                      </a:moveTo>
                      <a:cubicBezTo>
                        <a:pt x="81" y="32"/>
                        <a:pt x="81" y="32"/>
                        <a:pt x="81" y="32"/>
                      </a:cubicBezTo>
                      <a:cubicBezTo>
                        <a:pt x="72" y="35"/>
                        <a:pt x="59" y="49"/>
                        <a:pt x="51" y="44"/>
                      </a:cubicBezTo>
                      <a:cubicBezTo>
                        <a:pt x="41" y="38"/>
                        <a:pt x="33" y="23"/>
                        <a:pt x="16" y="16"/>
                      </a:cubicBezTo>
                      <a:cubicBezTo>
                        <a:pt x="9" y="14"/>
                        <a:pt x="4" y="11"/>
                        <a:pt x="0" y="10"/>
                      </a:cubicBezTo>
                      <a:cubicBezTo>
                        <a:pt x="2" y="6"/>
                        <a:pt x="3" y="3"/>
                        <a:pt x="5" y="0"/>
                      </a:cubicBezTo>
                      <a:lnTo>
                        <a:pt x="81" y="0"/>
                      </a:lnTo>
                      <a:close/>
                    </a:path>
                  </a:pathLst>
                </a:custGeom>
                <a:solidFill>
                  <a:srgbClr val="D69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Roboto"/>
                  </a:endParaRPr>
                </a:p>
              </p:txBody>
            </p:sp>
            <p:grpSp>
              <p:nvGrpSpPr>
                <p:cNvPr id="49" name="Group 48">
                  <a:extLst>
                    <a:ext uri="{FF2B5EF4-FFF2-40B4-BE49-F238E27FC236}">
                      <a16:creationId xmlns:a16="http://schemas.microsoft.com/office/drawing/2014/main" id="{B3ECD784-9B86-4167-B33C-DC09E5481E09}"/>
                    </a:ext>
                  </a:extLst>
                </p:cNvPr>
                <p:cNvGrpSpPr/>
                <p:nvPr/>
              </p:nvGrpSpPr>
              <p:grpSpPr>
                <a:xfrm>
                  <a:off x="1011827" y="5496309"/>
                  <a:ext cx="827282" cy="451091"/>
                  <a:chOff x="-1103742" y="4456688"/>
                  <a:chExt cx="623887" cy="355600"/>
                </a:xfrm>
              </p:grpSpPr>
              <p:sp>
                <p:nvSpPr>
                  <p:cNvPr id="50" name="Freeform 462">
                    <a:extLst>
                      <a:ext uri="{FF2B5EF4-FFF2-40B4-BE49-F238E27FC236}">
                        <a16:creationId xmlns:a16="http://schemas.microsoft.com/office/drawing/2014/main" id="{6AD39897-0AE8-4C58-9B7C-330C70D51DEC}"/>
                      </a:ext>
                    </a:extLst>
                  </p:cNvPr>
                  <p:cNvSpPr>
                    <a:spLocks/>
                  </p:cNvSpPr>
                  <p:nvPr/>
                </p:nvSpPr>
                <p:spPr bwMode="auto">
                  <a:xfrm>
                    <a:off x="-1103742" y="4456688"/>
                    <a:ext cx="623887" cy="355600"/>
                  </a:xfrm>
                  <a:custGeom>
                    <a:avLst/>
                    <a:gdLst>
                      <a:gd name="T0" fmla="*/ 185 w 209"/>
                      <a:gd name="T1" fmla="*/ 0 h 119"/>
                      <a:gd name="T2" fmla="*/ 135 w 209"/>
                      <a:gd name="T3" fmla="*/ 0 h 119"/>
                      <a:gd name="T4" fmla="*/ 39 w 209"/>
                      <a:gd name="T5" fmla="*/ 57 h 119"/>
                      <a:gd name="T6" fmla="*/ 0 w 209"/>
                      <a:gd name="T7" fmla="*/ 79 h 119"/>
                      <a:gd name="T8" fmla="*/ 0 w 209"/>
                      <a:gd name="T9" fmla="*/ 97 h 119"/>
                      <a:gd name="T10" fmla="*/ 99 w 209"/>
                      <a:gd name="T11" fmla="*/ 104 h 119"/>
                      <a:gd name="T12" fmla="*/ 145 w 209"/>
                      <a:gd name="T13" fmla="*/ 89 h 119"/>
                      <a:gd name="T14" fmla="*/ 145 w 209"/>
                      <a:gd name="T15" fmla="*/ 91 h 119"/>
                      <a:gd name="T16" fmla="*/ 154 w 209"/>
                      <a:gd name="T17" fmla="*/ 99 h 119"/>
                      <a:gd name="T18" fmla="*/ 196 w 209"/>
                      <a:gd name="T19" fmla="*/ 97 h 119"/>
                      <a:gd name="T20" fmla="*/ 205 w 209"/>
                      <a:gd name="T21" fmla="*/ 88 h 119"/>
                      <a:gd name="T22" fmla="*/ 185 w 209"/>
                      <a:gd name="T23"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9" h="119">
                        <a:moveTo>
                          <a:pt x="185" y="0"/>
                        </a:moveTo>
                        <a:cubicBezTo>
                          <a:pt x="149" y="14"/>
                          <a:pt x="135" y="0"/>
                          <a:pt x="135" y="0"/>
                        </a:cubicBezTo>
                        <a:cubicBezTo>
                          <a:pt x="124" y="10"/>
                          <a:pt x="65" y="65"/>
                          <a:pt x="39" y="57"/>
                        </a:cubicBezTo>
                        <a:cubicBezTo>
                          <a:pt x="13" y="48"/>
                          <a:pt x="0" y="61"/>
                          <a:pt x="0" y="79"/>
                        </a:cubicBezTo>
                        <a:cubicBezTo>
                          <a:pt x="0" y="97"/>
                          <a:pt x="0" y="97"/>
                          <a:pt x="0" y="97"/>
                        </a:cubicBezTo>
                        <a:cubicBezTo>
                          <a:pt x="0" y="97"/>
                          <a:pt x="53" y="119"/>
                          <a:pt x="99" y="104"/>
                        </a:cubicBezTo>
                        <a:cubicBezTo>
                          <a:pt x="145" y="89"/>
                          <a:pt x="145" y="89"/>
                          <a:pt x="145" y="89"/>
                        </a:cubicBezTo>
                        <a:cubicBezTo>
                          <a:pt x="145" y="91"/>
                          <a:pt x="145" y="91"/>
                          <a:pt x="145" y="91"/>
                        </a:cubicBezTo>
                        <a:cubicBezTo>
                          <a:pt x="146" y="96"/>
                          <a:pt x="150" y="99"/>
                          <a:pt x="154" y="99"/>
                        </a:cubicBezTo>
                        <a:cubicBezTo>
                          <a:pt x="196" y="97"/>
                          <a:pt x="196" y="97"/>
                          <a:pt x="196" y="97"/>
                        </a:cubicBezTo>
                        <a:cubicBezTo>
                          <a:pt x="201" y="97"/>
                          <a:pt x="205" y="93"/>
                          <a:pt x="205" y="88"/>
                        </a:cubicBezTo>
                        <a:cubicBezTo>
                          <a:pt x="207" y="66"/>
                          <a:pt x="209" y="13"/>
                          <a:pt x="185" y="0"/>
                        </a:cubicBezTo>
                      </a:path>
                    </a:pathLst>
                  </a:custGeom>
                  <a:solidFill>
                    <a:sysClr val="windowText" lastClr="000000">
                      <a:lumMod val="85000"/>
                      <a:lumOff val="1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sp>
                <p:nvSpPr>
                  <p:cNvPr id="51" name="Freeform 464">
                    <a:extLst>
                      <a:ext uri="{FF2B5EF4-FFF2-40B4-BE49-F238E27FC236}">
                        <a16:creationId xmlns:a16="http://schemas.microsoft.com/office/drawing/2014/main" id="{887F554F-2C1C-4FAC-94C6-AC36E3FC2E6E}"/>
                      </a:ext>
                    </a:extLst>
                  </p:cNvPr>
                  <p:cNvSpPr>
                    <a:spLocks/>
                  </p:cNvSpPr>
                  <p:nvPr/>
                </p:nvSpPr>
                <p:spPr bwMode="auto">
                  <a:xfrm>
                    <a:off x="-964042" y="4480501"/>
                    <a:ext cx="328612" cy="198438"/>
                  </a:xfrm>
                  <a:custGeom>
                    <a:avLst/>
                    <a:gdLst>
                      <a:gd name="T0" fmla="*/ 79 w 110"/>
                      <a:gd name="T1" fmla="*/ 0 h 66"/>
                      <a:gd name="T2" fmla="*/ 41 w 110"/>
                      <a:gd name="T3" fmla="*/ 30 h 66"/>
                      <a:gd name="T4" fmla="*/ 41 w 110"/>
                      <a:gd name="T5" fmla="*/ 30 h 66"/>
                      <a:gd name="T6" fmla="*/ 41 w 110"/>
                      <a:gd name="T7" fmla="*/ 30 h 66"/>
                      <a:gd name="T8" fmla="*/ 41 w 110"/>
                      <a:gd name="T9" fmla="*/ 30 h 66"/>
                      <a:gd name="T10" fmla="*/ 41 w 110"/>
                      <a:gd name="T11" fmla="*/ 30 h 66"/>
                      <a:gd name="T12" fmla="*/ 41 w 110"/>
                      <a:gd name="T13" fmla="*/ 30 h 66"/>
                      <a:gd name="T14" fmla="*/ 41 w 110"/>
                      <a:gd name="T15" fmla="*/ 30 h 66"/>
                      <a:gd name="T16" fmla="*/ 6 w 110"/>
                      <a:gd name="T17" fmla="*/ 49 h 66"/>
                      <a:gd name="T18" fmla="*/ 6 w 110"/>
                      <a:gd name="T19" fmla="*/ 49 h 66"/>
                      <a:gd name="T20" fmla="*/ 6 w 110"/>
                      <a:gd name="T21" fmla="*/ 49 h 66"/>
                      <a:gd name="T22" fmla="*/ 6 w 110"/>
                      <a:gd name="T23" fmla="*/ 49 h 66"/>
                      <a:gd name="T24" fmla="*/ 6 w 110"/>
                      <a:gd name="T25" fmla="*/ 49 h 66"/>
                      <a:gd name="T26" fmla="*/ 6 w 110"/>
                      <a:gd name="T27" fmla="*/ 49 h 66"/>
                      <a:gd name="T28" fmla="*/ 6 w 110"/>
                      <a:gd name="T29" fmla="*/ 49 h 66"/>
                      <a:gd name="T30" fmla="*/ 6 w 110"/>
                      <a:gd name="T31" fmla="*/ 49 h 66"/>
                      <a:gd name="T32" fmla="*/ 6 w 110"/>
                      <a:gd name="T33" fmla="*/ 49 h 66"/>
                      <a:gd name="T34" fmla="*/ 5 w 110"/>
                      <a:gd name="T35" fmla="*/ 49 h 66"/>
                      <a:gd name="T36" fmla="*/ 5 w 110"/>
                      <a:gd name="T37" fmla="*/ 49 h 66"/>
                      <a:gd name="T38" fmla="*/ 5 w 110"/>
                      <a:gd name="T39" fmla="*/ 49 h 66"/>
                      <a:gd name="T40" fmla="*/ 5 w 110"/>
                      <a:gd name="T41" fmla="*/ 49 h 66"/>
                      <a:gd name="T42" fmla="*/ 5 w 110"/>
                      <a:gd name="T43" fmla="*/ 49 h 66"/>
                      <a:gd name="T44" fmla="*/ 5 w 110"/>
                      <a:gd name="T45" fmla="*/ 49 h 66"/>
                      <a:gd name="T46" fmla="*/ 5 w 110"/>
                      <a:gd name="T47" fmla="*/ 49 h 66"/>
                      <a:gd name="T48" fmla="*/ 5 w 110"/>
                      <a:gd name="T49" fmla="*/ 49 h 66"/>
                      <a:gd name="T50" fmla="*/ 5 w 110"/>
                      <a:gd name="T51" fmla="*/ 49 h 66"/>
                      <a:gd name="T52" fmla="*/ 5 w 110"/>
                      <a:gd name="T53" fmla="*/ 49 h 66"/>
                      <a:gd name="T54" fmla="*/ 5 w 110"/>
                      <a:gd name="T55" fmla="*/ 49 h 66"/>
                      <a:gd name="T56" fmla="*/ 5 w 110"/>
                      <a:gd name="T57" fmla="*/ 49 h 66"/>
                      <a:gd name="T58" fmla="*/ 0 w 110"/>
                      <a:gd name="T59" fmla="*/ 50 h 66"/>
                      <a:gd name="T60" fmla="*/ 48 w 110"/>
                      <a:gd name="T61" fmla="*/ 66 h 66"/>
                      <a:gd name="T62" fmla="*/ 62 w 110"/>
                      <a:gd name="T63" fmla="*/ 65 h 66"/>
                      <a:gd name="T64" fmla="*/ 101 w 110"/>
                      <a:gd name="T65" fmla="*/ 41 h 66"/>
                      <a:gd name="T66" fmla="*/ 79 w 110"/>
                      <a:gd name="T6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0" h="66">
                        <a:moveTo>
                          <a:pt x="79" y="0"/>
                        </a:moveTo>
                        <a:cubicBezTo>
                          <a:pt x="70" y="8"/>
                          <a:pt x="56" y="20"/>
                          <a:pt x="41" y="30"/>
                        </a:cubicBezTo>
                        <a:cubicBezTo>
                          <a:pt x="41" y="30"/>
                          <a:pt x="41" y="30"/>
                          <a:pt x="41" y="30"/>
                        </a:cubicBezTo>
                        <a:cubicBezTo>
                          <a:pt x="41" y="30"/>
                          <a:pt x="41" y="30"/>
                          <a:pt x="41" y="30"/>
                        </a:cubicBezTo>
                        <a:cubicBezTo>
                          <a:pt x="41" y="30"/>
                          <a:pt x="41" y="30"/>
                          <a:pt x="41" y="30"/>
                        </a:cubicBezTo>
                        <a:cubicBezTo>
                          <a:pt x="41" y="30"/>
                          <a:pt x="41" y="30"/>
                          <a:pt x="41" y="30"/>
                        </a:cubicBezTo>
                        <a:cubicBezTo>
                          <a:pt x="41" y="30"/>
                          <a:pt x="41" y="30"/>
                          <a:pt x="41" y="30"/>
                        </a:cubicBezTo>
                        <a:cubicBezTo>
                          <a:pt x="41" y="30"/>
                          <a:pt x="41" y="30"/>
                          <a:pt x="41" y="30"/>
                        </a:cubicBezTo>
                        <a:cubicBezTo>
                          <a:pt x="29" y="39"/>
                          <a:pt x="16" y="46"/>
                          <a:pt x="6" y="49"/>
                        </a:cubicBezTo>
                        <a:cubicBezTo>
                          <a:pt x="6" y="49"/>
                          <a:pt x="6" y="49"/>
                          <a:pt x="6" y="49"/>
                        </a:cubicBezTo>
                        <a:cubicBezTo>
                          <a:pt x="6" y="49"/>
                          <a:pt x="6" y="49"/>
                          <a:pt x="6" y="49"/>
                        </a:cubicBezTo>
                        <a:cubicBezTo>
                          <a:pt x="6" y="49"/>
                          <a:pt x="6" y="49"/>
                          <a:pt x="6" y="49"/>
                        </a:cubicBezTo>
                        <a:cubicBezTo>
                          <a:pt x="6" y="49"/>
                          <a:pt x="6" y="49"/>
                          <a:pt x="6" y="49"/>
                        </a:cubicBezTo>
                        <a:cubicBezTo>
                          <a:pt x="6" y="49"/>
                          <a:pt x="6" y="49"/>
                          <a:pt x="6" y="49"/>
                        </a:cubicBezTo>
                        <a:cubicBezTo>
                          <a:pt x="6" y="49"/>
                          <a:pt x="6" y="49"/>
                          <a:pt x="6" y="49"/>
                        </a:cubicBezTo>
                        <a:cubicBezTo>
                          <a:pt x="6" y="49"/>
                          <a:pt x="6" y="49"/>
                          <a:pt x="6" y="49"/>
                        </a:cubicBezTo>
                        <a:cubicBezTo>
                          <a:pt x="6" y="49"/>
                          <a:pt x="6" y="49"/>
                          <a:pt x="6" y="49"/>
                        </a:cubicBezTo>
                        <a:cubicBezTo>
                          <a:pt x="5" y="49"/>
                          <a:pt x="5" y="49"/>
                          <a:pt x="5" y="49"/>
                        </a:cubicBezTo>
                        <a:cubicBezTo>
                          <a:pt x="5" y="49"/>
                          <a:pt x="5" y="49"/>
                          <a:pt x="5" y="49"/>
                        </a:cubicBezTo>
                        <a:cubicBezTo>
                          <a:pt x="5" y="49"/>
                          <a:pt x="5" y="49"/>
                          <a:pt x="5" y="49"/>
                        </a:cubicBezTo>
                        <a:cubicBezTo>
                          <a:pt x="5" y="49"/>
                          <a:pt x="5" y="49"/>
                          <a:pt x="5" y="49"/>
                        </a:cubicBezTo>
                        <a:cubicBezTo>
                          <a:pt x="5" y="49"/>
                          <a:pt x="5" y="49"/>
                          <a:pt x="5" y="49"/>
                        </a:cubicBezTo>
                        <a:cubicBezTo>
                          <a:pt x="5" y="49"/>
                          <a:pt x="5" y="49"/>
                          <a:pt x="5" y="49"/>
                        </a:cubicBezTo>
                        <a:cubicBezTo>
                          <a:pt x="5" y="49"/>
                          <a:pt x="5" y="49"/>
                          <a:pt x="5" y="49"/>
                        </a:cubicBezTo>
                        <a:cubicBezTo>
                          <a:pt x="5" y="49"/>
                          <a:pt x="5" y="49"/>
                          <a:pt x="5" y="49"/>
                        </a:cubicBezTo>
                        <a:cubicBezTo>
                          <a:pt x="5" y="49"/>
                          <a:pt x="5" y="49"/>
                          <a:pt x="5" y="49"/>
                        </a:cubicBezTo>
                        <a:cubicBezTo>
                          <a:pt x="5" y="49"/>
                          <a:pt x="5" y="49"/>
                          <a:pt x="5" y="49"/>
                        </a:cubicBezTo>
                        <a:cubicBezTo>
                          <a:pt x="5" y="49"/>
                          <a:pt x="5" y="49"/>
                          <a:pt x="5" y="49"/>
                        </a:cubicBezTo>
                        <a:cubicBezTo>
                          <a:pt x="5" y="49"/>
                          <a:pt x="5" y="49"/>
                          <a:pt x="5" y="49"/>
                        </a:cubicBezTo>
                        <a:cubicBezTo>
                          <a:pt x="3" y="49"/>
                          <a:pt x="2" y="50"/>
                          <a:pt x="0" y="50"/>
                        </a:cubicBezTo>
                        <a:cubicBezTo>
                          <a:pt x="13" y="60"/>
                          <a:pt x="31" y="66"/>
                          <a:pt x="48" y="66"/>
                        </a:cubicBezTo>
                        <a:cubicBezTo>
                          <a:pt x="53" y="66"/>
                          <a:pt x="58" y="66"/>
                          <a:pt x="62" y="65"/>
                        </a:cubicBezTo>
                        <a:cubicBezTo>
                          <a:pt x="77" y="62"/>
                          <a:pt x="93" y="55"/>
                          <a:pt x="101" y="41"/>
                        </a:cubicBezTo>
                        <a:cubicBezTo>
                          <a:pt x="110" y="24"/>
                          <a:pt x="94" y="9"/>
                          <a:pt x="79" y="0"/>
                        </a:cubicBezTo>
                      </a:path>
                    </a:pathLst>
                  </a:custGeom>
                  <a:solidFill>
                    <a:sysClr val="windowText" lastClr="000000">
                      <a:lumMod val="75000"/>
                      <a:lumOff val="2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grpSp>
          </p:grpSp>
          <p:grpSp>
            <p:nvGrpSpPr>
              <p:cNvPr id="43" name="Group 42">
                <a:extLst>
                  <a:ext uri="{FF2B5EF4-FFF2-40B4-BE49-F238E27FC236}">
                    <a16:creationId xmlns:a16="http://schemas.microsoft.com/office/drawing/2014/main" id="{A51C197F-6006-412C-A3F3-BD5CBFC5FBD3}"/>
                  </a:ext>
                </a:extLst>
              </p:cNvPr>
              <p:cNvGrpSpPr/>
              <p:nvPr/>
            </p:nvGrpSpPr>
            <p:grpSpPr>
              <a:xfrm flipH="1">
                <a:off x="2266183" y="5469342"/>
                <a:ext cx="827282" cy="478058"/>
                <a:chOff x="1011827" y="5469342"/>
                <a:chExt cx="827282" cy="478058"/>
              </a:xfrm>
            </p:grpSpPr>
            <p:sp>
              <p:nvSpPr>
                <p:cNvPr id="44" name="Freeform 23">
                  <a:extLst>
                    <a:ext uri="{FF2B5EF4-FFF2-40B4-BE49-F238E27FC236}">
                      <a16:creationId xmlns:a16="http://schemas.microsoft.com/office/drawing/2014/main" id="{E1FF3359-EAA5-41E5-B2C5-989DB6E87B53}"/>
                    </a:ext>
                  </a:extLst>
                </p:cNvPr>
                <p:cNvSpPr>
                  <a:spLocks/>
                </p:cNvSpPr>
                <p:nvPr/>
              </p:nvSpPr>
              <p:spPr bwMode="auto">
                <a:xfrm>
                  <a:off x="1546292" y="5469342"/>
                  <a:ext cx="201546" cy="137958"/>
                </a:xfrm>
                <a:custGeom>
                  <a:avLst/>
                  <a:gdLst>
                    <a:gd name="T0" fmla="*/ 81 w 81"/>
                    <a:gd name="T1" fmla="*/ 0 h 49"/>
                    <a:gd name="T2" fmla="*/ 81 w 81"/>
                    <a:gd name="T3" fmla="*/ 32 h 49"/>
                    <a:gd name="T4" fmla="*/ 51 w 81"/>
                    <a:gd name="T5" fmla="*/ 44 h 49"/>
                    <a:gd name="T6" fmla="*/ 16 w 81"/>
                    <a:gd name="T7" fmla="*/ 16 h 49"/>
                    <a:gd name="T8" fmla="*/ 0 w 81"/>
                    <a:gd name="T9" fmla="*/ 10 h 49"/>
                    <a:gd name="T10" fmla="*/ 5 w 81"/>
                    <a:gd name="T11" fmla="*/ 0 h 49"/>
                    <a:gd name="T12" fmla="*/ 81 w 81"/>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81" h="49">
                      <a:moveTo>
                        <a:pt x="81" y="0"/>
                      </a:moveTo>
                      <a:cubicBezTo>
                        <a:pt x="81" y="32"/>
                        <a:pt x="81" y="32"/>
                        <a:pt x="81" y="32"/>
                      </a:cubicBezTo>
                      <a:cubicBezTo>
                        <a:pt x="72" y="35"/>
                        <a:pt x="59" y="49"/>
                        <a:pt x="51" y="44"/>
                      </a:cubicBezTo>
                      <a:cubicBezTo>
                        <a:pt x="41" y="38"/>
                        <a:pt x="33" y="23"/>
                        <a:pt x="16" y="16"/>
                      </a:cubicBezTo>
                      <a:cubicBezTo>
                        <a:pt x="9" y="14"/>
                        <a:pt x="4" y="11"/>
                        <a:pt x="0" y="10"/>
                      </a:cubicBezTo>
                      <a:cubicBezTo>
                        <a:pt x="2" y="6"/>
                        <a:pt x="3" y="3"/>
                        <a:pt x="5" y="0"/>
                      </a:cubicBezTo>
                      <a:lnTo>
                        <a:pt x="81" y="0"/>
                      </a:lnTo>
                      <a:close/>
                    </a:path>
                  </a:pathLst>
                </a:custGeom>
                <a:solidFill>
                  <a:srgbClr val="D6924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Roboto"/>
                  </a:endParaRPr>
                </a:p>
              </p:txBody>
            </p:sp>
            <p:grpSp>
              <p:nvGrpSpPr>
                <p:cNvPr id="45" name="Group 44">
                  <a:extLst>
                    <a:ext uri="{FF2B5EF4-FFF2-40B4-BE49-F238E27FC236}">
                      <a16:creationId xmlns:a16="http://schemas.microsoft.com/office/drawing/2014/main" id="{5AB80C0C-D336-4044-AB26-B30A1771CB6D}"/>
                    </a:ext>
                  </a:extLst>
                </p:cNvPr>
                <p:cNvGrpSpPr/>
                <p:nvPr/>
              </p:nvGrpSpPr>
              <p:grpSpPr>
                <a:xfrm>
                  <a:off x="1011827" y="5496309"/>
                  <a:ext cx="827282" cy="451091"/>
                  <a:chOff x="-1103742" y="4456688"/>
                  <a:chExt cx="623887" cy="355600"/>
                </a:xfrm>
              </p:grpSpPr>
              <p:sp>
                <p:nvSpPr>
                  <p:cNvPr id="46" name="Freeform 462">
                    <a:extLst>
                      <a:ext uri="{FF2B5EF4-FFF2-40B4-BE49-F238E27FC236}">
                        <a16:creationId xmlns:a16="http://schemas.microsoft.com/office/drawing/2014/main" id="{B98BA558-0500-40E7-ABC6-EBB45ED99F18}"/>
                      </a:ext>
                    </a:extLst>
                  </p:cNvPr>
                  <p:cNvSpPr>
                    <a:spLocks/>
                  </p:cNvSpPr>
                  <p:nvPr/>
                </p:nvSpPr>
                <p:spPr bwMode="auto">
                  <a:xfrm>
                    <a:off x="-1103742" y="4456688"/>
                    <a:ext cx="623887" cy="355600"/>
                  </a:xfrm>
                  <a:custGeom>
                    <a:avLst/>
                    <a:gdLst>
                      <a:gd name="T0" fmla="*/ 185 w 209"/>
                      <a:gd name="T1" fmla="*/ 0 h 119"/>
                      <a:gd name="T2" fmla="*/ 135 w 209"/>
                      <a:gd name="T3" fmla="*/ 0 h 119"/>
                      <a:gd name="T4" fmla="*/ 39 w 209"/>
                      <a:gd name="T5" fmla="*/ 57 h 119"/>
                      <a:gd name="T6" fmla="*/ 0 w 209"/>
                      <a:gd name="T7" fmla="*/ 79 h 119"/>
                      <a:gd name="T8" fmla="*/ 0 w 209"/>
                      <a:gd name="T9" fmla="*/ 97 h 119"/>
                      <a:gd name="T10" fmla="*/ 99 w 209"/>
                      <a:gd name="T11" fmla="*/ 104 h 119"/>
                      <a:gd name="T12" fmla="*/ 145 w 209"/>
                      <a:gd name="T13" fmla="*/ 89 h 119"/>
                      <a:gd name="T14" fmla="*/ 145 w 209"/>
                      <a:gd name="T15" fmla="*/ 91 h 119"/>
                      <a:gd name="T16" fmla="*/ 154 w 209"/>
                      <a:gd name="T17" fmla="*/ 99 h 119"/>
                      <a:gd name="T18" fmla="*/ 196 w 209"/>
                      <a:gd name="T19" fmla="*/ 97 h 119"/>
                      <a:gd name="T20" fmla="*/ 205 w 209"/>
                      <a:gd name="T21" fmla="*/ 88 h 119"/>
                      <a:gd name="T22" fmla="*/ 185 w 209"/>
                      <a:gd name="T23"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9" h="119">
                        <a:moveTo>
                          <a:pt x="185" y="0"/>
                        </a:moveTo>
                        <a:cubicBezTo>
                          <a:pt x="149" y="14"/>
                          <a:pt x="135" y="0"/>
                          <a:pt x="135" y="0"/>
                        </a:cubicBezTo>
                        <a:cubicBezTo>
                          <a:pt x="124" y="10"/>
                          <a:pt x="65" y="65"/>
                          <a:pt x="39" y="57"/>
                        </a:cubicBezTo>
                        <a:cubicBezTo>
                          <a:pt x="13" y="48"/>
                          <a:pt x="0" y="61"/>
                          <a:pt x="0" y="79"/>
                        </a:cubicBezTo>
                        <a:cubicBezTo>
                          <a:pt x="0" y="97"/>
                          <a:pt x="0" y="97"/>
                          <a:pt x="0" y="97"/>
                        </a:cubicBezTo>
                        <a:cubicBezTo>
                          <a:pt x="0" y="97"/>
                          <a:pt x="53" y="119"/>
                          <a:pt x="99" y="104"/>
                        </a:cubicBezTo>
                        <a:cubicBezTo>
                          <a:pt x="145" y="89"/>
                          <a:pt x="145" y="89"/>
                          <a:pt x="145" y="89"/>
                        </a:cubicBezTo>
                        <a:cubicBezTo>
                          <a:pt x="145" y="91"/>
                          <a:pt x="145" y="91"/>
                          <a:pt x="145" y="91"/>
                        </a:cubicBezTo>
                        <a:cubicBezTo>
                          <a:pt x="146" y="96"/>
                          <a:pt x="150" y="99"/>
                          <a:pt x="154" y="99"/>
                        </a:cubicBezTo>
                        <a:cubicBezTo>
                          <a:pt x="196" y="97"/>
                          <a:pt x="196" y="97"/>
                          <a:pt x="196" y="97"/>
                        </a:cubicBezTo>
                        <a:cubicBezTo>
                          <a:pt x="201" y="97"/>
                          <a:pt x="205" y="93"/>
                          <a:pt x="205" y="88"/>
                        </a:cubicBezTo>
                        <a:cubicBezTo>
                          <a:pt x="207" y="66"/>
                          <a:pt x="209" y="13"/>
                          <a:pt x="185" y="0"/>
                        </a:cubicBezTo>
                      </a:path>
                    </a:pathLst>
                  </a:custGeom>
                  <a:solidFill>
                    <a:sysClr val="windowText" lastClr="000000">
                      <a:lumMod val="85000"/>
                      <a:lumOff val="1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sp>
                <p:nvSpPr>
                  <p:cNvPr id="47" name="Freeform 464">
                    <a:extLst>
                      <a:ext uri="{FF2B5EF4-FFF2-40B4-BE49-F238E27FC236}">
                        <a16:creationId xmlns:a16="http://schemas.microsoft.com/office/drawing/2014/main" id="{7934A347-8490-4748-A79D-C761F6EE8EA1}"/>
                      </a:ext>
                    </a:extLst>
                  </p:cNvPr>
                  <p:cNvSpPr>
                    <a:spLocks/>
                  </p:cNvSpPr>
                  <p:nvPr/>
                </p:nvSpPr>
                <p:spPr bwMode="auto">
                  <a:xfrm>
                    <a:off x="-964042" y="4480501"/>
                    <a:ext cx="328612" cy="198438"/>
                  </a:xfrm>
                  <a:custGeom>
                    <a:avLst/>
                    <a:gdLst>
                      <a:gd name="T0" fmla="*/ 79 w 110"/>
                      <a:gd name="T1" fmla="*/ 0 h 66"/>
                      <a:gd name="T2" fmla="*/ 41 w 110"/>
                      <a:gd name="T3" fmla="*/ 30 h 66"/>
                      <a:gd name="T4" fmla="*/ 41 w 110"/>
                      <a:gd name="T5" fmla="*/ 30 h 66"/>
                      <a:gd name="T6" fmla="*/ 41 w 110"/>
                      <a:gd name="T7" fmla="*/ 30 h 66"/>
                      <a:gd name="T8" fmla="*/ 41 w 110"/>
                      <a:gd name="T9" fmla="*/ 30 h 66"/>
                      <a:gd name="T10" fmla="*/ 41 w 110"/>
                      <a:gd name="T11" fmla="*/ 30 h 66"/>
                      <a:gd name="T12" fmla="*/ 41 w 110"/>
                      <a:gd name="T13" fmla="*/ 30 h 66"/>
                      <a:gd name="T14" fmla="*/ 41 w 110"/>
                      <a:gd name="T15" fmla="*/ 30 h 66"/>
                      <a:gd name="T16" fmla="*/ 6 w 110"/>
                      <a:gd name="T17" fmla="*/ 49 h 66"/>
                      <a:gd name="T18" fmla="*/ 6 w 110"/>
                      <a:gd name="T19" fmla="*/ 49 h 66"/>
                      <a:gd name="T20" fmla="*/ 6 w 110"/>
                      <a:gd name="T21" fmla="*/ 49 h 66"/>
                      <a:gd name="T22" fmla="*/ 6 w 110"/>
                      <a:gd name="T23" fmla="*/ 49 h 66"/>
                      <a:gd name="T24" fmla="*/ 6 w 110"/>
                      <a:gd name="T25" fmla="*/ 49 h 66"/>
                      <a:gd name="T26" fmla="*/ 6 w 110"/>
                      <a:gd name="T27" fmla="*/ 49 h 66"/>
                      <a:gd name="T28" fmla="*/ 6 w 110"/>
                      <a:gd name="T29" fmla="*/ 49 h 66"/>
                      <a:gd name="T30" fmla="*/ 6 w 110"/>
                      <a:gd name="T31" fmla="*/ 49 h 66"/>
                      <a:gd name="T32" fmla="*/ 6 w 110"/>
                      <a:gd name="T33" fmla="*/ 49 h 66"/>
                      <a:gd name="T34" fmla="*/ 5 w 110"/>
                      <a:gd name="T35" fmla="*/ 49 h 66"/>
                      <a:gd name="T36" fmla="*/ 5 w 110"/>
                      <a:gd name="T37" fmla="*/ 49 h 66"/>
                      <a:gd name="T38" fmla="*/ 5 w 110"/>
                      <a:gd name="T39" fmla="*/ 49 h 66"/>
                      <a:gd name="T40" fmla="*/ 5 w 110"/>
                      <a:gd name="T41" fmla="*/ 49 h 66"/>
                      <a:gd name="T42" fmla="*/ 5 w 110"/>
                      <a:gd name="T43" fmla="*/ 49 h 66"/>
                      <a:gd name="T44" fmla="*/ 5 w 110"/>
                      <a:gd name="T45" fmla="*/ 49 h 66"/>
                      <a:gd name="T46" fmla="*/ 5 w 110"/>
                      <a:gd name="T47" fmla="*/ 49 h 66"/>
                      <a:gd name="T48" fmla="*/ 5 w 110"/>
                      <a:gd name="T49" fmla="*/ 49 h 66"/>
                      <a:gd name="T50" fmla="*/ 5 w 110"/>
                      <a:gd name="T51" fmla="*/ 49 h 66"/>
                      <a:gd name="T52" fmla="*/ 5 w 110"/>
                      <a:gd name="T53" fmla="*/ 49 h 66"/>
                      <a:gd name="T54" fmla="*/ 5 w 110"/>
                      <a:gd name="T55" fmla="*/ 49 h 66"/>
                      <a:gd name="T56" fmla="*/ 5 w 110"/>
                      <a:gd name="T57" fmla="*/ 49 h 66"/>
                      <a:gd name="T58" fmla="*/ 0 w 110"/>
                      <a:gd name="T59" fmla="*/ 50 h 66"/>
                      <a:gd name="T60" fmla="*/ 48 w 110"/>
                      <a:gd name="T61" fmla="*/ 66 h 66"/>
                      <a:gd name="T62" fmla="*/ 62 w 110"/>
                      <a:gd name="T63" fmla="*/ 65 h 66"/>
                      <a:gd name="T64" fmla="*/ 101 w 110"/>
                      <a:gd name="T65" fmla="*/ 41 h 66"/>
                      <a:gd name="T66" fmla="*/ 79 w 110"/>
                      <a:gd name="T6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0" h="66">
                        <a:moveTo>
                          <a:pt x="79" y="0"/>
                        </a:moveTo>
                        <a:cubicBezTo>
                          <a:pt x="70" y="8"/>
                          <a:pt x="56" y="20"/>
                          <a:pt x="41" y="30"/>
                        </a:cubicBezTo>
                        <a:cubicBezTo>
                          <a:pt x="41" y="30"/>
                          <a:pt x="41" y="30"/>
                          <a:pt x="41" y="30"/>
                        </a:cubicBezTo>
                        <a:cubicBezTo>
                          <a:pt x="41" y="30"/>
                          <a:pt x="41" y="30"/>
                          <a:pt x="41" y="30"/>
                        </a:cubicBezTo>
                        <a:cubicBezTo>
                          <a:pt x="41" y="30"/>
                          <a:pt x="41" y="30"/>
                          <a:pt x="41" y="30"/>
                        </a:cubicBezTo>
                        <a:cubicBezTo>
                          <a:pt x="41" y="30"/>
                          <a:pt x="41" y="30"/>
                          <a:pt x="41" y="30"/>
                        </a:cubicBezTo>
                        <a:cubicBezTo>
                          <a:pt x="41" y="30"/>
                          <a:pt x="41" y="30"/>
                          <a:pt x="41" y="30"/>
                        </a:cubicBezTo>
                        <a:cubicBezTo>
                          <a:pt x="41" y="30"/>
                          <a:pt x="41" y="30"/>
                          <a:pt x="41" y="30"/>
                        </a:cubicBezTo>
                        <a:cubicBezTo>
                          <a:pt x="29" y="39"/>
                          <a:pt x="16" y="46"/>
                          <a:pt x="6" y="49"/>
                        </a:cubicBezTo>
                        <a:cubicBezTo>
                          <a:pt x="6" y="49"/>
                          <a:pt x="6" y="49"/>
                          <a:pt x="6" y="49"/>
                        </a:cubicBezTo>
                        <a:cubicBezTo>
                          <a:pt x="6" y="49"/>
                          <a:pt x="6" y="49"/>
                          <a:pt x="6" y="49"/>
                        </a:cubicBezTo>
                        <a:cubicBezTo>
                          <a:pt x="6" y="49"/>
                          <a:pt x="6" y="49"/>
                          <a:pt x="6" y="49"/>
                        </a:cubicBezTo>
                        <a:cubicBezTo>
                          <a:pt x="6" y="49"/>
                          <a:pt x="6" y="49"/>
                          <a:pt x="6" y="49"/>
                        </a:cubicBezTo>
                        <a:cubicBezTo>
                          <a:pt x="6" y="49"/>
                          <a:pt x="6" y="49"/>
                          <a:pt x="6" y="49"/>
                        </a:cubicBezTo>
                        <a:cubicBezTo>
                          <a:pt x="6" y="49"/>
                          <a:pt x="6" y="49"/>
                          <a:pt x="6" y="49"/>
                        </a:cubicBezTo>
                        <a:cubicBezTo>
                          <a:pt x="6" y="49"/>
                          <a:pt x="6" y="49"/>
                          <a:pt x="6" y="49"/>
                        </a:cubicBezTo>
                        <a:cubicBezTo>
                          <a:pt x="6" y="49"/>
                          <a:pt x="6" y="49"/>
                          <a:pt x="6" y="49"/>
                        </a:cubicBezTo>
                        <a:cubicBezTo>
                          <a:pt x="5" y="49"/>
                          <a:pt x="5" y="49"/>
                          <a:pt x="5" y="49"/>
                        </a:cubicBezTo>
                        <a:cubicBezTo>
                          <a:pt x="5" y="49"/>
                          <a:pt x="5" y="49"/>
                          <a:pt x="5" y="49"/>
                        </a:cubicBezTo>
                        <a:cubicBezTo>
                          <a:pt x="5" y="49"/>
                          <a:pt x="5" y="49"/>
                          <a:pt x="5" y="49"/>
                        </a:cubicBezTo>
                        <a:cubicBezTo>
                          <a:pt x="5" y="49"/>
                          <a:pt x="5" y="49"/>
                          <a:pt x="5" y="49"/>
                        </a:cubicBezTo>
                        <a:cubicBezTo>
                          <a:pt x="5" y="49"/>
                          <a:pt x="5" y="49"/>
                          <a:pt x="5" y="49"/>
                        </a:cubicBezTo>
                        <a:cubicBezTo>
                          <a:pt x="5" y="49"/>
                          <a:pt x="5" y="49"/>
                          <a:pt x="5" y="49"/>
                        </a:cubicBezTo>
                        <a:cubicBezTo>
                          <a:pt x="5" y="49"/>
                          <a:pt x="5" y="49"/>
                          <a:pt x="5" y="49"/>
                        </a:cubicBezTo>
                        <a:cubicBezTo>
                          <a:pt x="5" y="49"/>
                          <a:pt x="5" y="49"/>
                          <a:pt x="5" y="49"/>
                        </a:cubicBezTo>
                        <a:cubicBezTo>
                          <a:pt x="5" y="49"/>
                          <a:pt x="5" y="49"/>
                          <a:pt x="5" y="49"/>
                        </a:cubicBezTo>
                        <a:cubicBezTo>
                          <a:pt x="5" y="49"/>
                          <a:pt x="5" y="49"/>
                          <a:pt x="5" y="49"/>
                        </a:cubicBezTo>
                        <a:cubicBezTo>
                          <a:pt x="5" y="49"/>
                          <a:pt x="5" y="49"/>
                          <a:pt x="5" y="49"/>
                        </a:cubicBezTo>
                        <a:cubicBezTo>
                          <a:pt x="5" y="49"/>
                          <a:pt x="5" y="49"/>
                          <a:pt x="5" y="49"/>
                        </a:cubicBezTo>
                        <a:cubicBezTo>
                          <a:pt x="3" y="49"/>
                          <a:pt x="2" y="50"/>
                          <a:pt x="0" y="50"/>
                        </a:cubicBezTo>
                        <a:cubicBezTo>
                          <a:pt x="13" y="60"/>
                          <a:pt x="31" y="66"/>
                          <a:pt x="48" y="66"/>
                        </a:cubicBezTo>
                        <a:cubicBezTo>
                          <a:pt x="53" y="66"/>
                          <a:pt x="58" y="66"/>
                          <a:pt x="62" y="65"/>
                        </a:cubicBezTo>
                        <a:cubicBezTo>
                          <a:pt x="77" y="62"/>
                          <a:pt x="93" y="55"/>
                          <a:pt x="101" y="41"/>
                        </a:cubicBezTo>
                        <a:cubicBezTo>
                          <a:pt x="110" y="24"/>
                          <a:pt x="94" y="9"/>
                          <a:pt x="79" y="0"/>
                        </a:cubicBezTo>
                      </a:path>
                    </a:pathLst>
                  </a:custGeom>
                  <a:solidFill>
                    <a:sysClr val="windowText" lastClr="000000">
                      <a:lumMod val="75000"/>
                      <a:lumOff val="2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D" sz="1350" b="0" i="0" u="none" strike="noStrike" kern="0" cap="none" spc="0" normalizeH="0" baseline="0" noProof="0">
                      <a:ln>
                        <a:noFill/>
                      </a:ln>
                      <a:solidFill>
                        <a:prstClr val="black"/>
                      </a:solidFill>
                      <a:effectLst/>
                      <a:uLnTx/>
                      <a:uFillTx/>
                      <a:latin typeface="Roboto"/>
                    </a:endParaRPr>
                  </a:p>
                </p:txBody>
              </p:sp>
            </p:grpSp>
          </p:grpSp>
        </p:grpSp>
        <p:sp>
          <p:nvSpPr>
            <p:cNvPr id="13" name="Rectangle 9">
              <a:extLst>
                <a:ext uri="{FF2B5EF4-FFF2-40B4-BE49-F238E27FC236}">
                  <a16:creationId xmlns:a16="http://schemas.microsoft.com/office/drawing/2014/main" id="{2B45851F-D2D1-4936-9944-0E227DA6FC5E}"/>
                </a:ext>
              </a:extLst>
            </p:cNvPr>
            <p:cNvSpPr>
              <a:spLocks noChangeArrowheads="1"/>
            </p:cNvSpPr>
            <p:nvPr/>
          </p:nvSpPr>
          <p:spPr bwMode="auto">
            <a:xfrm>
              <a:off x="2498284" y="1726056"/>
              <a:ext cx="114101" cy="125233"/>
            </a:xfrm>
            <a:prstGeom prst="rect">
              <a:avLst/>
            </a:prstGeom>
            <a:solidFill>
              <a:srgbClr val="FFCA09">
                <a:lumMod val="75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Roboto"/>
              </a:endParaRPr>
            </a:p>
          </p:txBody>
        </p:sp>
        <p:sp>
          <p:nvSpPr>
            <p:cNvPr id="14" name="Rectangle 16">
              <a:extLst>
                <a:ext uri="{FF2B5EF4-FFF2-40B4-BE49-F238E27FC236}">
                  <a16:creationId xmlns:a16="http://schemas.microsoft.com/office/drawing/2014/main" id="{9309F24D-DB2C-47CE-96D7-D7DF3797C3E1}"/>
                </a:ext>
              </a:extLst>
            </p:cNvPr>
            <p:cNvSpPr>
              <a:spLocks noChangeArrowheads="1"/>
            </p:cNvSpPr>
            <p:nvPr/>
          </p:nvSpPr>
          <p:spPr bwMode="auto">
            <a:xfrm>
              <a:off x="2498284" y="1611955"/>
              <a:ext cx="114101" cy="114101"/>
            </a:xfrm>
            <a:prstGeom prst="rect">
              <a:avLst/>
            </a:prstGeom>
            <a:solidFill>
              <a:srgbClr val="FFCA0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Roboto"/>
              </a:endParaRPr>
            </a:p>
          </p:txBody>
        </p:sp>
      </p:grpSp>
      <p:sp>
        <p:nvSpPr>
          <p:cNvPr id="4" name="Rectangle 3">
            <a:extLst>
              <a:ext uri="{FF2B5EF4-FFF2-40B4-BE49-F238E27FC236}">
                <a16:creationId xmlns:a16="http://schemas.microsoft.com/office/drawing/2014/main" id="{851F7118-04FF-93FA-7259-EB80E50798C7}"/>
              </a:ext>
            </a:extLst>
          </p:cNvPr>
          <p:cNvSpPr/>
          <p:nvPr/>
        </p:nvSpPr>
        <p:spPr>
          <a:xfrm>
            <a:off x="204281" y="0"/>
            <a:ext cx="11987719" cy="523220"/>
          </a:xfrm>
          <a:prstGeom prst="rect">
            <a:avLst/>
          </a:prstGeom>
          <a:solidFill>
            <a:srgbClr val="FFC715"/>
          </a:solidFill>
        </p:spPr>
        <p:txBody>
          <a:bodyPr wrap="square">
            <a:spAutoFit/>
          </a:bodyPr>
          <a:lstStyle/>
          <a:p>
            <a:pPr lvl="0" algn="ctr">
              <a:defRPr/>
            </a:pPr>
            <a:r>
              <a:rPr lang="en-GB" sz="2800" b="1" dirty="0">
                <a:solidFill>
                  <a:srgbClr val="00B050"/>
                </a:solidFill>
                <a:latin typeface="Calibri" panose="020F0502020204030204" pitchFamily="34" charset="0"/>
                <a:ea typeface="MS PGothic" pitchFamily="34" charset="-128"/>
                <a:cs typeface="+mj-cs"/>
              </a:rPr>
              <a:t>HiPo#35, PIM # 1170964, 01-October-2024, Halliburton</a:t>
            </a:r>
            <a:endParaRPr lang="en-US" sz="2800" kern="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1367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60000" fill="hold" nodeType="withEffect">
                                  <p:stCondLst>
                                    <p:cond delay="3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F578B-B017-63C0-AF32-FB1DF7C4A3AB}"/>
              </a:ext>
            </a:extLst>
          </p:cNvPr>
          <p:cNvSpPr>
            <a:spLocks noGrp="1"/>
          </p:cNvSpPr>
          <p:nvPr>
            <p:ph type="ctrTitle"/>
          </p:nvPr>
        </p:nvSpPr>
        <p:spPr>
          <a:xfrm>
            <a:off x="1524000" y="2576694"/>
            <a:ext cx="9144000" cy="2387600"/>
          </a:xfrm>
        </p:spPr>
        <p:txBody>
          <a:bodyPr>
            <a:normAutofit fontScale="90000"/>
          </a:bodyPr>
          <a:lstStyle/>
          <a:p>
            <a:r>
              <a:rPr lang="en-GB"/>
              <a:t>SUPPLEMENTARY SLIDES</a:t>
            </a:r>
            <a:br>
              <a:rPr lang="en-GB"/>
            </a:br>
            <a:r>
              <a:rPr lang="en-GB" sz="4400">
                <a:solidFill>
                  <a:srgbClr val="FF0000"/>
                </a:solidFill>
              </a:rPr>
              <a:t>(The following slides should only be filled if required. Move the slides that are filled to the appropriate section of the main slides)</a:t>
            </a:r>
            <a:endParaRPr lang="en-US">
              <a:solidFill>
                <a:srgbClr val="FF0000"/>
              </a:solidFill>
            </a:endParaRPr>
          </a:p>
        </p:txBody>
      </p:sp>
    </p:spTree>
    <p:extLst>
      <p:ext uri="{BB962C8B-B14F-4D97-AF65-F5344CB8AC3E}">
        <p14:creationId xmlns:p14="http://schemas.microsoft.com/office/powerpoint/2010/main" val="6562254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002C8-5D2F-248B-0F22-8DC354987E1F}"/>
              </a:ext>
            </a:extLst>
          </p:cNvPr>
          <p:cNvSpPr>
            <a:spLocks noGrp="1"/>
          </p:cNvSpPr>
          <p:nvPr>
            <p:ph type="title"/>
          </p:nvPr>
        </p:nvSpPr>
        <p:spPr/>
        <p:txBody>
          <a:bodyPr/>
          <a:lstStyle/>
          <a:p>
            <a:r>
              <a:rPr lang="en-US" dirty="0"/>
              <a:t>Photos from corrective actions  </a:t>
            </a:r>
          </a:p>
        </p:txBody>
      </p:sp>
      <p:pic>
        <p:nvPicPr>
          <p:cNvPr id="4" name="Picture 3">
            <a:extLst>
              <a:ext uri="{FF2B5EF4-FFF2-40B4-BE49-F238E27FC236}">
                <a16:creationId xmlns:a16="http://schemas.microsoft.com/office/drawing/2014/main" id="{40B613AA-1F12-408D-8115-FD160992CFD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84222" y="1247617"/>
            <a:ext cx="5082859" cy="2442712"/>
          </a:xfrm>
          <a:prstGeom prst="rect">
            <a:avLst/>
          </a:prstGeom>
        </p:spPr>
      </p:pic>
      <p:pic>
        <p:nvPicPr>
          <p:cNvPr id="6" name="Picture 5">
            <a:extLst>
              <a:ext uri="{FF2B5EF4-FFF2-40B4-BE49-F238E27FC236}">
                <a16:creationId xmlns:a16="http://schemas.microsoft.com/office/drawing/2014/main" id="{05F7E6EC-33F0-4A20-972C-5637A7F7808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4222" y="3690329"/>
            <a:ext cx="5082858" cy="2637903"/>
          </a:xfrm>
          <a:prstGeom prst="rect">
            <a:avLst/>
          </a:prstGeom>
        </p:spPr>
      </p:pic>
      <p:pic>
        <p:nvPicPr>
          <p:cNvPr id="8" name="Picture 7">
            <a:extLst>
              <a:ext uri="{FF2B5EF4-FFF2-40B4-BE49-F238E27FC236}">
                <a16:creationId xmlns:a16="http://schemas.microsoft.com/office/drawing/2014/main" id="{F9803796-9FFF-4970-930A-A17C7B0A7364}"/>
              </a:ext>
            </a:extLst>
          </p:cNvPr>
          <p:cNvPicPr>
            <a:picLocks noChangeAspect="1"/>
          </p:cNvPicPr>
          <p:nvPr/>
        </p:nvPicPr>
        <p:blipFill>
          <a:blip r:embed="rId4"/>
          <a:stretch>
            <a:fillRect/>
          </a:stretch>
        </p:blipFill>
        <p:spPr>
          <a:xfrm>
            <a:off x="5567080" y="1240060"/>
            <a:ext cx="4947736" cy="2450269"/>
          </a:xfrm>
          <a:prstGeom prst="rect">
            <a:avLst/>
          </a:prstGeom>
        </p:spPr>
      </p:pic>
      <p:pic>
        <p:nvPicPr>
          <p:cNvPr id="10" name="Picture 9">
            <a:extLst>
              <a:ext uri="{FF2B5EF4-FFF2-40B4-BE49-F238E27FC236}">
                <a16:creationId xmlns:a16="http://schemas.microsoft.com/office/drawing/2014/main" id="{0C357572-58C5-4A8F-8944-1956A442691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67079" y="3665714"/>
            <a:ext cx="4947737" cy="2662518"/>
          </a:xfrm>
          <a:prstGeom prst="rect">
            <a:avLst/>
          </a:prstGeom>
        </p:spPr>
      </p:pic>
    </p:spTree>
    <p:extLst>
      <p:ext uri="{BB962C8B-B14F-4D97-AF65-F5344CB8AC3E}">
        <p14:creationId xmlns:p14="http://schemas.microsoft.com/office/powerpoint/2010/main" val="41754126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C826248-1B47-4C27-A00E-D1B49AD57049}"/>
              </a:ext>
            </a:extLst>
          </p:cNvPr>
          <p:cNvSpPr/>
          <p:nvPr/>
        </p:nvSpPr>
        <p:spPr>
          <a:xfrm>
            <a:off x="348725" y="398641"/>
            <a:ext cx="9287607" cy="584775"/>
          </a:xfrm>
          <a:prstGeom prst="rect">
            <a:avLst/>
          </a:prstGeom>
        </p:spPr>
        <p:txBody>
          <a:bodyPr wrap="none">
            <a:spAutoFit/>
          </a:bodyPr>
          <a:lstStyle/>
          <a:p>
            <a:pPr lvl="0" eaLnBrk="0" fontAlgn="base" hangingPunct="0">
              <a:spcBef>
                <a:spcPct val="50000"/>
              </a:spcBef>
              <a:spcAft>
                <a:spcPct val="0"/>
              </a:spcAft>
              <a:defRPr/>
            </a:pPr>
            <a:r>
              <a:rPr lang="en-US" sz="3200" b="1">
                <a:latin typeface="Calibri" panose="020F0502020204030204" pitchFamily="34" charset="0"/>
                <a:ea typeface="MS PGothic" pitchFamily="34" charset="-128"/>
                <a:cs typeface="Calibri" panose="020F0502020204030204" pitchFamily="34" charset="0"/>
              </a:rPr>
              <a:t>Details of the Emergency Response (ER) : If applicable</a:t>
            </a:r>
          </a:p>
        </p:txBody>
      </p:sp>
      <p:graphicFrame>
        <p:nvGraphicFramePr>
          <p:cNvPr id="6" name="Table 5">
            <a:extLst>
              <a:ext uri="{FF2B5EF4-FFF2-40B4-BE49-F238E27FC236}">
                <a16:creationId xmlns:a16="http://schemas.microsoft.com/office/drawing/2014/main" id="{5EBB8A60-A2C3-46E8-A2EB-9A4AA0DF761B}"/>
              </a:ext>
            </a:extLst>
          </p:cNvPr>
          <p:cNvGraphicFramePr>
            <a:graphicFrameLocks noGrp="1"/>
          </p:cNvGraphicFramePr>
          <p:nvPr>
            <p:extLst>
              <p:ext uri="{D42A27DB-BD31-4B8C-83A1-F6EECF244321}">
                <p14:modId xmlns:p14="http://schemas.microsoft.com/office/powerpoint/2010/main" val="3555432141"/>
              </p:ext>
            </p:extLst>
          </p:nvPr>
        </p:nvGraphicFramePr>
        <p:xfrm>
          <a:off x="522952" y="1093653"/>
          <a:ext cx="11340647" cy="5620890"/>
        </p:xfrm>
        <a:graphic>
          <a:graphicData uri="http://schemas.openxmlformats.org/drawingml/2006/table">
            <a:tbl>
              <a:tblPr firstRow="1" firstCol="1" bandRow="1">
                <a:tableStyleId>{93296810-A885-4BE3-A3E7-6D5BEEA58F35}</a:tableStyleId>
              </a:tblPr>
              <a:tblGrid>
                <a:gridCol w="582018">
                  <a:extLst>
                    <a:ext uri="{9D8B030D-6E8A-4147-A177-3AD203B41FA5}">
                      <a16:colId xmlns:a16="http://schemas.microsoft.com/office/drawing/2014/main" val="2788844132"/>
                    </a:ext>
                  </a:extLst>
                </a:gridCol>
                <a:gridCol w="4692366">
                  <a:extLst>
                    <a:ext uri="{9D8B030D-6E8A-4147-A177-3AD203B41FA5}">
                      <a16:colId xmlns:a16="http://schemas.microsoft.com/office/drawing/2014/main" val="2351542371"/>
                    </a:ext>
                  </a:extLst>
                </a:gridCol>
                <a:gridCol w="959005">
                  <a:extLst>
                    <a:ext uri="{9D8B030D-6E8A-4147-A177-3AD203B41FA5}">
                      <a16:colId xmlns:a16="http://schemas.microsoft.com/office/drawing/2014/main" val="3818219117"/>
                    </a:ext>
                  </a:extLst>
                </a:gridCol>
                <a:gridCol w="5107258">
                  <a:extLst>
                    <a:ext uri="{9D8B030D-6E8A-4147-A177-3AD203B41FA5}">
                      <a16:colId xmlns:a16="http://schemas.microsoft.com/office/drawing/2014/main" val="1983845778"/>
                    </a:ext>
                  </a:extLst>
                </a:gridCol>
              </a:tblGrid>
              <a:tr h="365036">
                <a:tc>
                  <a:txBody>
                    <a:bodyPr/>
                    <a:lstStyle/>
                    <a:p>
                      <a:pPr algn="ctr">
                        <a:spcAft>
                          <a:spcPts val="0"/>
                        </a:spcAft>
                      </a:pPr>
                      <a:r>
                        <a:rPr lang="en-US" sz="1600">
                          <a:effectLst/>
                        </a:rPr>
                        <a:t>#</a:t>
                      </a:r>
                      <a:endParaRPr lang="en-US" sz="1600" b="1">
                        <a:solidFill>
                          <a:schemeClr val="tx1"/>
                        </a:solidFill>
                        <a:effectLst/>
                        <a:latin typeface="Calibri" panose="020F0502020204030204" pitchFamily="34" charset="0"/>
                        <a:ea typeface="Calibri" panose="020F0502020204030204" pitchFamily="34" charset="0"/>
                      </a:endParaRPr>
                    </a:p>
                  </a:txBody>
                  <a:tcPr marL="59539" marR="59539" marT="0" marB="0"/>
                </a:tc>
                <a:tc>
                  <a:txBody>
                    <a:bodyPr/>
                    <a:lstStyle/>
                    <a:p>
                      <a:pPr algn="ctr">
                        <a:spcAft>
                          <a:spcPts val="0"/>
                        </a:spcAft>
                      </a:pPr>
                      <a:r>
                        <a:rPr lang="en-US" sz="1600">
                          <a:effectLst/>
                        </a:rPr>
                        <a:t>Emergency response </a:t>
                      </a:r>
                      <a:endParaRPr lang="en-US" sz="1600" b="1">
                        <a:solidFill>
                          <a:schemeClr val="tx1"/>
                        </a:solidFill>
                        <a:effectLst/>
                        <a:latin typeface="Calibri" panose="020F0502020204030204" pitchFamily="34" charset="0"/>
                        <a:ea typeface="Calibri" panose="020F0502020204030204" pitchFamily="34" charset="0"/>
                      </a:endParaRPr>
                    </a:p>
                  </a:txBody>
                  <a:tcPr marL="59539" marR="59539" marT="0" marB="0"/>
                </a:tc>
                <a:tc>
                  <a:txBody>
                    <a:bodyPr/>
                    <a:lstStyle/>
                    <a:p>
                      <a:pPr algn="ctr"/>
                      <a:r>
                        <a:rPr lang="en-US" sz="1600"/>
                        <a:t>Yes/No</a:t>
                      </a:r>
                      <a:endParaRPr lang="en-US" sz="1600" b="1">
                        <a:solidFill>
                          <a:schemeClr val="tx1"/>
                        </a:solidFill>
                        <a:latin typeface="Calibri" panose="020F0502020204030204" pitchFamily="34" charset="0"/>
                      </a:endParaRPr>
                    </a:p>
                  </a:txBody>
                  <a:tcPr marL="79385" marR="79385" marT="39693" marB="39693"/>
                </a:tc>
                <a:tc>
                  <a:txBody>
                    <a:bodyPr/>
                    <a:lstStyle/>
                    <a:p>
                      <a:pPr algn="ctr"/>
                      <a:r>
                        <a:rPr lang="en-US" sz="1600"/>
                        <a:t>   Comments</a:t>
                      </a:r>
                      <a:endParaRPr lang="en-US" sz="1600" b="1">
                        <a:solidFill>
                          <a:schemeClr val="tx1"/>
                        </a:solidFill>
                        <a:latin typeface="Calibri" panose="020F0502020204030204" pitchFamily="34" charset="0"/>
                      </a:endParaRPr>
                    </a:p>
                  </a:txBody>
                  <a:tcPr marL="79385" marR="79385" marT="39693" marB="39693"/>
                </a:tc>
                <a:extLst>
                  <a:ext uri="{0D108BD9-81ED-4DB2-BD59-A6C34878D82A}">
                    <a16:rowId xmlns:a16="http://schemas.microsoft.com/office/drawing/2014/main" val="3190534331"/>
                  </a:ext>
                </a:extLst>
              </a:tr>
              <a:tr h="407865">
                <a:tc>
                  <a:txBody>
                    <a:bodyPr/>
                    <a:lstStyle/>
                    <a:p>
                      <a:pPr>
                        <a:spcAft>
                          <a:spcPts val="0"/>
                        </a:spcAft>
                      </a:pPr>
                      <a:r>
                        <a:rPr lang="en-US" sz="1400">
                          <a:effectLst/>
                        </a:rPr>
                        <a:t>1</a:t>
                      </a:r>
                      <a:endParaRPr lang="en-US" sz="1400">
                        <a:effectLst/>
                        <a:latin typeface="Calibri" panose="020F0502020204030204" pitchFamily="34" charset="0"/>
                        <a:ea typeface="Calibri" panose="020F0502020204030204" pitchFamily="34" charset="0"/>
                      </a:endParaRPr>
                    </a:p>
                  </a:txBody>
                  <a:tcPr marL="59539" marR="59539" marT="0" marB="0"/>
                </a:tc>
                <a:tc>
                  <a:txBody>
                    <a:bodyPr/>
                    <a:lstStyle/>
                    <a:p>
                      <a:pPr>
                        <a:spcAft>
                          <a:spcPts val="0"/>
                        </a:spcAft>
                      </a:pPr>
                      <a:r>
                        <a:rPr lang="en-US" sz="1400">
                          <a:effectLst/>
                        </a:rPr>
                        <a:t>Did they call 5555? </a:t>
                      </a:r>
                      <a:endParaRPr lang="en-US" sz="1400">
                        <a:effectLst/>
                        <a:latin typeface="Calibri" panose="020F0502020204030204" pitchFamily="34" charset="0"/>
                      </a:endParaRPr>
                    </a:p>
                  </a:txBody>
                  <a:tcPr marL="59539" marR="59539" marT="0" marB="0"/>
                </a:tc>
                <a:tc>
                  <a:txBody>
                    <a:bodyPr/>
                    <a:lstStyle/>
                    <a:p>
                      <a:r>
                        <a:rPr lang="en-US" sz="1400" dirty="0">
                          <a:latin typeface="Calibri" panose="020F0502020204030204" pitchFamily="34" charset="0"/>
                        </a:rPr>
                        <a:t>Yes</a:t>
                      </a:r>
                    </a:p>
                  </a:txBody>
                  <a:tcPr marL="79385" marR="79385" marT="39693" marB="39693"/>
                </a:tc>
                <a:tc>
                  <a:txBody>
                    <a:bodyPr/>
                    <a:lstStyle/>
                    <a:p>
                      <a:endParaRPr lang="en-US" sz="1400" dirty="0">
                        <a:latin typeface="Calibri" panose="020F0502020204030204" pitchFamily="34" charset="0"/>
                      </a:endParaRPr>
                    </a:p>
                  </a:txBody>
                  <a:tcPr marL="79385" marR="79385" marT="39693" marB="39693"/>
                </a:tc>
                <a:extLst>
                  <a:ext uri="{0D108BD9-81ED-4DB2-BD59-A6C34878D82A}">
                    <a16:rowId xmlns:a16="http://schemas.microsoft.com/office/drawing/2014/main" val="2175073374"/>
                  </a:ext>
                </a:extLst>
              </a:tr>
              <a:tr h="407865">
                <a:tc>
                  <a:txBody>
                    <a:bodyPr/>
                    <a:lstStyle/>
                    <a:p>
                      <a:pPr>
                        <a:spcAft>
                          <a:spcPts val="0"/>
                        </a:spcAft>
                      </a:pPr>
                      <a:r>
                        <a:rPr lang="en-US" sz="1400">
                          <a:effectLst/>
                        </a:rPr>
                        <a:t>2</a:t>
                      </a:r>
                      <a:endParaRPr lang="en-US" sz="1400">
                        <a:effectLst/>
                        <a:latin typeface="Calibri" panose="020F0502020204030204" pitchFamily="34" charset="0"/>
                        <a:ea typeface="Calibri" panose="020F0502020204030204" pitchFamily="34" charset="0"/>
                      </a:endParaRPr>
                    </a:p>
                  </a:txBody>
                  <a:tcPr marL="59539" marR="59539" marT="0" marB="0"/>
                </a:tc>
                <a:tc>
                  <a:txBody>
                    <a:bodyPr/>
                    <a:lstStyle/>
                    <a:p>
                      <a:pPr>
                        <a:spcAft>
                          <a:spcPts val="0"/>
                        </a:spcAft>
                      </a:pPr>
                      <a:r>
                        <a:rPr lang="en-US" sz="1400">
                          <a:effectLst/>
                        </a:rPr>
                        <a:t>How long did it take to call 5555 and why ?</a:t>
                      </a:r>
                      <a:endParaRPr lang="en-US" sz="1400">
                        <a:effectLst/>
                        <a:latin typeface="Calibri" panose="020F0502020204030204" pitchFamily="34" charset="0"/>
                        <a:ea typeface="Calibri" panose="020F0502020204030204" pitchFamily="34" charset="0"/>
                      </a:endParaRPr>
                    </a:p>
                  </a:txBody>
                  <a:tcPr marL="59539" marR="59539" marT="0" marB="0"/>
                </a:tc>
                <a:tc>
                  <a:txBody>
                    <a:bodyPr/>
                    <a:lstStyle/>
                    <a:p>
                      <a:endParaRPr lang="en-US" sz="1400">
                        <a:latin typeface="Calibri" panose="020F0502020204030204" pitchFamily="34" charset="0"/>
                      </a:endParaRPr>
                    </a:p>
                  </a:txBody>
                  <a:tcPr marL="79385" marR="79385" marT="39693" marB="39693"/>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Calibri" panose="020F0502020204030204" pitchFamily="34" charset="0"/>
                        </a:rPr>
                        <a:t>Reported to Emergency at 16:34</a:t>
                      </a:r>
                    </a:p>
                  </a:txBody>
                  <a:tcPr marL="79385" marR="79385" marT="39693" marB="39693"/>
                </a:tc>
                <a:extLst>
                  <a:ext uri="{0D108BD9-81ED-4DB2-BD59-A6C34878D82A}">
                    <a16:rowId xmlns:a16="http://schemas.microsoft.com/office/drawing/2014/main" val="1602278463"/>
                  </a:ext>
                </a:extLst>
              </a:tr>
              <a:tr h="407865">
                <a:tc>
                  <a:txBody>
                    <a:bodyPr/>
                    <a:lstStyle/>
                    <a:p>
                      <a:pPr>
                        <a:spcAft>
                          <a:spcPts val="0"/>
                        </a:spcAft>
                      </a:pPr>
                      <a:r>
                        <a:rPr lang="en-US" sz="1400" dirty="0">
                          <a:effectLst/>
                        </a:rPr>
                        <a:t>:3</a:t>
                      </a:r>
                      <a:endParaRPr lang="en-US" sz="1400" dirty="0">
                        <a:effectLst/>
                        <a:latin typeface="Calibri" panose="020F0502020204030204" pitchFamily="34" charset="0"/>
                        <a:ea typeface="Calibri" panose="020F0502020204030204" pitchFamily="34" charset="0"/>
                      </a:endParaRPr>
                    </a:p>
                  </a:txBody>
                  <a:tcPr marL="59539" marR="59539" marT="0" marB="0"/>
                </a:tc>
                <a:tc>
                  <a:txBody>
                    <a:bodyPr/>
                    <a:lstStyle/>
                    <a:p>
                      <a:pPr>
                        <a:spcAft>
                          <a:spcPts val="0"/>
                        </a:spcAft>
                      </a:pPr>
                      <a:r>
                        <a:rPr lang="en-US" sz="1400">
                          <a:effectLst/>
                        </a:rPr>
                        <a:t>In case they delayed or did not call 5555, why ?</a:t>
                      </a:r>
                      <a:endParaRPr lang="en-US" sz="1400">
                        <a:effectLst/>
                        <a:latin typeface="Calibri" panose="020F0502020204030204" pitchFamily="34" charset="0"/>
                        <a:ea typeface="Calibri" panose="020F0502020204030204" pitchFamily="34" charset="0"/>
                      </a:endParaRPr>
                    </a:p>
                  </a:txBody>
                  <a:tcPr marL="59539" marR="59539" marT="0" marB="0"/>
                </a:tc>
                <a:tc>
                  <a:txBody>
                    <a:bodyPr/>
                    <a:lstStyle/>
                    <a:p>
                      <a:r>
                        <a:rPr lang="en-US" sz="1400" dirty="0">
                          <a:latin typeface="Calibri" panose="020F0502020204030204" pitchFamily="34" charset="0"/>
                        </a:rPr>
                        <a:t>No</a:t>
                      </a:r>
                    </a:p>
                  </a:txBody>
                  <a:tcPr marL="79385" marR="79385" marT="39693" marB="39693"/>
                </a:tc>
                <a:tc>
                  <a:txBody>
                    <a:bodyPr/>
                    <a:lstStyle/>
                    <a:p>
                      <a:r>
                        <a:rPr lang="en-US" sz="1400" dirty="0">
                          <a:latin typeface="Calibri" panose="020F0502020204030204" pitchFamily="34" charset="0"/>
                        </a:rPr>
                        <a:t>Incident reported to emergency team immediately </a:t>
                      </a:r>
                    </a:p>
                  </a:txBody>
                  <a:tcPr marL="79385" marR="79385" marT="39693" marB="39693"/>
                </a:tc>
                <a:extLst>
                  <a:ext uri="{0D108BD9-81ED-4DB2-BD59-A6C34878D82A}">
                    <a16:rowId xmlns:a16="http://schemas.microsoft.com/office/drawing/2014/main" val="2364401161"/>
                  </a:ext>
                </a:extLst>
              </a:tr>
              <a:tr h="407865">
                <a:tc>
                  <a:txBody>
                    <a:bodyPr/>
                    <a:lstStyle/>
                    <a:p>
                      <a:pPr>
                        <a:spcAft>
                          <a:spcPts val="0"/>
                        </a:spcAft>
                      </a:pPr>
                      <a:r>
                        <a:rPr lang="en-US" sz="1400">
                          <a:effectLst/>
                        </a:rPr>
                        <a:t>4</a:t>
                      </a:r>
                      <a:endParaRPr lang="en-US" sz="1400">
                        <a:effectLst/>
                        <a:latin typeface="Calibri" panose="020F0502020204030204" pitchFamily="34" charset="0"/>
                        <a:ea typeface="Calibri" panose="020F0502020204030204" pitchFamily="34" charset="0"/>
                      </a:endParaRPr>
                    </a:p>
                  </a:txBody>
                  <a:tcPr marL="59539" marR="59539" marT="0" marB="0"/>
                </a:tc>
                <a:tc>
                  <a:txBody>
                    <a:bodyPr/>
                    <a:lstStyle/>
                    <a:p>
                      <a:pPr>
                        <a:spcAft>
                          <a:spcPts val="0"/>
                        </a:spcAft>
                      </a:pPr>
                      <a:r>
                        <a:rPr lang="en-US" sz="1400">
                          <a:effectLst/>
                        </a:rPr>
                        <a:t>What time did the CCR receive the call? If delayed, why?</a:t>
                      </a:r>
                      <a:endParaRPr lang="en-US" sz="1400">
                        <a:effectLst/>
                        <a:latin typeface="Calibri" panose="020F0502020204030204" pitchFamily="34" charset="0"/>
                        <a:ea typeface="Calibri" panose="020F0502020204030204" pitchFamily="34" charset="0"/>
                      </a:endParaRPr>
                    </a:p>
                  </a:txBody>
                  <a:tcPr marL="59539" marR="59539" marT="0" marB="0"/>
                </a:tc>
                <a:tc>
                  <a:txBody>
                    <a:bodyPr/>
                    <a:lstStyle/>
                    <a:p>
                      <a:endParaRPr lang="en-US" sz="1400">
                        <a:latin typeface="Calibri" panose="020F0502020204030204" pitchFamily="34" charset="0"/>
                      </a:endParaRPr>
                    </a:p>
                  </a:txBody>
                  <a:tcPr marL="79385" marR="79385" marT="39693" marB="39693"/>
                </a:tc>
                <a:tc>
                  <a:txBody>
                    <a:bodyPr/>
                    <a:lstStyle/>
                    <a:p>
                      <a:r>
                        <a:rPr lang="en-US" sz="1400" dirty="0">
                          <a:latin typeface="Calibri" panose="020F0502020204030204" pitchFamily="34" charset="0"/>
                        </a:rPr>
                        <a:t>At the same time of the call, no delay in response</a:t>
                      </a:r>
                    </a:p>
                  </a:txBody>
                  <a:tcPr marL="79385" marR="79385" marT="39693" marB="39693"/>
                </a:tc>
                <a:extLst>
                  <a:ext uri="{0D108BD9-81ED-4DB2-BD59-A6C34878D82A}">
                    <a16:rowId xmlns:a16="http://schemas.microsoft.com/office/drawing/2014/main" val="1306129676"/>
                  </a:ext>
                </a:extLst>
              </a:tr>
              <a:tr h="407865">
                <a:tc>
                  <a:txBody>
                    <a:bodyPr/>
                    <a:lstStyle/>
                    <a:p>
                      <a:pPr>
                        <a:spcAft>
                          <a:spcPts val="0"/>
                        </a:spcAft>
                      </a:pPr>
                      <a:r>
                        <a:rPr lang="en-US" sz="1400">
                          <a:effectLst/>
                        </a:rPr>
                        <a:t>5</a:t>
                      </a:r>
                      <a:endParaRPr lang="en-US" sz="1400">
                        <a:effectLst/>
                        <a:latin typeface="Calibri" panose="020F0502020204030204" pitchFamily="34" charset="0"/>
                        <a:ea typeface="Calibri" panose="020F0502020204030204" pitchFamily="34" charset="0"/>
                      </a:endParaRPr>
                    </a:p>
                  </a:txBody>
                  <a:tcPr marL="59539" marR="59539" marT="0" marB="0"/>
                </a:tc>
                <a:tc>
                  <a:txBody>
                    <a:bodyPr/>
                    <a:lstStyle/>
                    <a:p>
                      <a:pPr>
                        <a:spcAft>
                          <a:spcPts val="0"/>
                        </a:spcAft>
                      </a:pPr>
                      <a:r>
                        <a:rPr lang="en-US" sz="1400">
                          <a:effectLst/>
                        </a:rPr>
                        <a:t>What are the Emergency Response positive practices ?</a:t>
                      </a:r>
                      <a:endParaRPr lang="en-US" sz="1400">
                        <a:effectLst/>
                        <a:latin typeface="Calibri" panose="020F0502020204030204" pitchFamily="34" charset="0"/>
                        <a:ea typeface="Calibri" panose="020F0502020204030204" pitchFamily="34" charset="0"/>
                      </a:endParaRPr>
                    </a:p>
                  </a:txBody>
                  <a:tcPr marL="59539" marR="59539" marT="0" marB="0"/>
                </a:tc>
                <a:tc>
                  <a:txBody>
                    <a:bodyPr/>
                    <a:lstStyle/>
                    <a:p>
                      <a:endParaRPr lang="en-US" sz="1400">
                        <a:latin typeface="Calibri" panose="020F0502020204030204" pitchFamily="34" charset="0"/>
                      </a:endParaRPr>
                    </a:p>
                  </a:txBody>
                  <a:tcPr marL="79385" marR="79385" marT="39693" marB="39693"/>
                </a:tc>
                <a:tc>
                  <a:txBody>
                    <a:bodyPr/>
                    <a:lstStyle/>
                    <a:p>
                      <a:r>
                        <a:rPr lang="en-US" sz="1400" dirty="0">
                          <a:latin typeface="Calibri" panose="020F0502020204030204" pitchFamily="34" charset="0"/>
                        </a:rPr>
                        <a:t>-Contacted the representative and gathered more details </a:t>
                      </a:r>
                    </a:p>
                    <a:p>
                      <a:r>
                        <a:rPr lang="en-US" sz="1400" dirty="0">
                          <a:latin typeface="Calibri" panose="020F0502020204030204" pitchFamily="34" charset="0"/>
                        </a:rPr>
                        <a:t>-Prepare Ambulance for injury person</a:t>
                      </a:r>
                    </a:p>
                    <a:p>
                      <a:r>
                        <a:rPr lang="en-US" sz="1400" dirty="0">
                          <a:latin typeface="Calibri" panose="020F0502020204030204" pitchFamily="34" charset="0"/>
                        </a:rPr>
                        <a:t>-Provided all necessary equipment to recover the tanker from the road</a:t>
                      </a:r>
                    </a:p>
                  </a:txBody>
                  <a:tcPr marL="79385" marR="79385" marT="39693" marB="39693"/>
                </a:tc>
                <a:extLst>
                  <a:ext uri="{0D108BD9-81ED-4DB2-BD59-A6C34878D82A}">
                    <a16:rowId xmlns:a16="http://schemas.microsoft.com/office/drawing/2014/main" val="3446201069"/>
                  </a:ext>
                </a:extLst>
              </a:tr>
              <a:tr h="550950">
                <a:tc>
                  <a:txBody>
                    <a:bodyPr/>
                    <a:lstStyle/>
                    <a:p>
                      <a:pPr>
                        <a:spcAft>
                          <a:spcPts val="0"/>
                        </a:spcAft>
                      </a:pPr>
                      <a:r>
                        <a:rPr lang="en-US" sz="1400">
                          <a:effectLst/>
                        </a:rPr>
                        <a:t>6</a:t>
                      </a:r>
                      <a:endParaRPr lang="en-US" sz="1400">
                        <a:effectLst/>
                        <a:latin typeface="Calibri" panose="020F0502020204030204" pitchFamily="34" charset="0"/>
                        <a:ea typeface="Calibri" panose="020F0502020204030204" pitchFamily="34" charset="0"/>
                      </a:endParaRPr>
                    </a:p>
                  </a:txBody>
                  <a:tcPr marL="59539" marR="59539" marT="0" marB="0"/>
                </a:tc>
                <a:tc>
                  <a:txBody>
                    <a:bodyPr/>
                    <a:lstStyle/>
                    <a:p>
                      <a:pPr>
                        <a:spcAft>
                          <a:spcPts val="0"/>
                        </a:spcAft>
                      </a:pPr>
                      <a:r>
                        <a:rPr lang="en-US" sz="1400">
                          <a:effectLst/>
                        </a:rPr>
                        <a:t>What are the Emergency Response Areas of Improvement?</a:t>
                      </a:r>
                      <a:endParaRPr lang="en-US" sz="1400">
                        <a:effectLst/>
                        <a:latin typeface="Calibri" panose="020F0502020204030204" pitchFamily="34" charset="0"/>
                        <a:ea typeface="Calibri" panose="020F0502020204030204" pitchFamily="34" charset="0"/>
                      </a:endParaRPr>
                    </a:p>
                  </a:txBody>
                  <a:tcPr marL="59539" marR="59539" marT="0" marB="0"/>
                </a:tc>
                <a:tc>
                  <a:txBody>
                    <a:bodyPr/>
                    <a:lstStyle/>
                    <a:p>
                      <a:endParaRPr lang="en-US" sz="1400" dirty="0">
                        <a:latin typeface="Calibri" panose="020F0502020204030204" pitchFamily="34" charset="0"/>
                      </a:endParaRPr>
                    </a:p>
                  </a:txBody>
                  <a:tcPr marL="79385" marR="79385" marT="39693" marB="39693"/>
                </a:tc>
                <a:tc>
                  <a:txBody>
                    <a:bodyPr/>
                    <a:lstStyle/>
                    <a:p>
                      <a:endParaRPr lang="en-US" sz="1400" dirty="0">
                        <a:latin typeface="Calibri" panose="020F0502020204030204" pitchFamily="34" charset="0"/>
                      </a:endParaRPr>
                    </a:p>
                  </a:txBody>
                  <a:tcPr marL="79385" marR="79385" marT="39693" marB="39693"/>
                </a:tc>
                <a:extLst>
                  <a:ext uri="{0D108BD9-81ED-4DB2-BD59-A6C34878D82A}">
                    <a16:rowId xmlns:a16="http://schemas.microsoft.com/office/drawing/2014/main" val="441617501"/>
                  </a:ext>
                </a:extLst>
              </a:tr>
              <a:tr h="734600">
                <a:tc>
                  <a:txBody>
                    <a:bodyPr/>
                    <a:lstStyle/>
                    <a:p>
                      <a:pPr>
                        <a:spcAft>
                          <a:spcPts val="0"/>
                        </a:spcAft>
                      </a:pPr>
                      <a:r>
                        <a:rPr lang="en-US" sz="1400">
                          <a:effectLst/>
                        </a:rPr>
                        <a:t>7</a:t>
                      </a:r>
                      <a:endParaRPr lang="en-US" sz="1400">
                        <a:effectLst/>
                        <a:latin typeface="Calibri" panose="020F0502020204030204" pitchFamily="34" charset="0"/>
                        <a:ea typeface="Calibri" panose="020F0502020204030204" pitchFamily="34" charset="0"/>
                      </a:endParaRPr>
                    </a:p>
                  </a:txBody>
                  <a:tcPr marL="59539" marR="59539" marT="0" marB="0"/>
                </a:tc>
                <a:tc>
                  <a:txBody>
                    <a:bodyPr/>
                    <a:lstStyle/>
                    <a:p>
                      <a:pPr>
                        <a:spcAft>
                          <a:spcPts val="0"/>
                        </a:spcAft>
                      </a:pPr>
                      <a:r>
                        <a:rPr lang="en-US" sz="1400">
                          <a:effectLst/>
                        </a:rPr>
                        <a:t>*What would be the ideal time for the ER services to reach the incident site to avoid further escalation ?</a:t>
                      </a:r>
                    </a:p>
                    <a:p>
                      <a:pPr>
                        <a:spcAft>
                          <a:spcPts val="0"/>
                        </a:spcAft>
                      </a:pPr>
                      <a:endParaRPr lang="en-US" sz="1400">
                        <a:effectLst/>
                        <a:latin typeface="Calibri" panose="020F0502020204030204" pitchFamily="34" charset="0"/>
                        <a:ea typeface="Calibri" panose="020F0502020204030204" pitchFamily="34" charset="0"/>
                      </a:endParaRPr>
                    </a:p>
                  </a:txBody>
                  <a:tcPr marL="59539" marR="59539" marT="0" marB="0"/>
                </a:tc>
                <a:tc>
                  <a:txBody>
                    <a:bodyPr/>
                    <a:lstStyle/>
                    <a:p>
                      <a:endParaRPr lang="en-US" sz="1400" dirty="0">
                        <a:latin typeface="Calibri" panose="020F0502020204030204" pitchFamily="34" charset="0"/>
                      </a:endParaRPr>
                    </a:p>
                  </a:txBody>
                  <a:tcPr marL="79385" marR="79385" marT="39693" marB="39693"/>
                </a:tc>
                <a:tc>
                  <a:txBody>
                    <a:bodyPr/>
                    <a:lstStyle/>
                    <a:p>
                      <a:endParaRPr lang="en-US" sz="1400" dirty="0">
                        <a:latin typeface="Calibri" panose="020F0502020204030204" pitchFamily="34" charset="0"/>
                      </a:endParaRPr>
                    </a:p>
                  </a:txBody>
                  <a:tcPr marL="79385" marR="79385" marT="39693" marB="39693"/>
                </a:tc>
                <a:extLst>
                  <a:ext uri="{0D108BD9-81ED-4DB2-BD59-A6C34878D82A}">
                    <a16:rowId xmlns:a16="http://schemas.microsoft.com/office/drawing/2014/main" val="284317770"/>
                  </a:ext>
                </a:extLst>
              </a:tr>
              <a:tr h="998153">
                <a:tc>
                  <a:txBody>
                    <a:bodyPr/>
                    <a:lstStyle/>
                    <a:p>
                      <a:pPr>
                        <a:spcAft>
                          <a:spcPts val="0"/>
                        </a:spcAft>
                      </a:pPr>
                      <a:r>
                        <a:rPr lang="en-US" sz="1400">
                          <a:effectLst/>
                        </a:rPr>
                        <a:t>8</a:t>
                      </a:r>
                      <a:endParaRPr lang="en-US" sz="1400">
                        <a:effectLst/>
                        <a:latin typeface="Calibri" panose="020F0502020204030204" pitchFamily="34" charset="0"/>
                        <a:ea typeface="Calibri" panose="020F0502020204030204" pitchFamily="34" charset="0"/>
                      </a:endParaRPr>
                    </a:p>
                  </a:txBody>
                  <a:tcPr marL="59539" marR="59539" marT="0" marB="0"/>
                </a:tc>
                <a:tc>
                  <a:txBody>
                    <a:bodyPr/>
                    <a:lstStyle/>
                    <a:p>
                      <a:pPr>
                        <a:spcAft>
                          <a:spcPts val="0"/>
                        </a:spcAft>
                      </a:pPr>
                      <a:r>
                        <a:rPr lang="en-US" sz="1400">
                          <a:effectLst/>
                        </a:rPr>
                        <a:t>What are the location coordinates ? </a:t>
                      </a:r>
                    </a:p>
                    <a:p>
                      <a:pPr>
                        <a:spcAft>
                          <a:spcPts val="0"/>
                        </a:spcAft>
                      </a:pPr>
                      <a:r>
                        <a:rPr lang="en-US" sz="1400">
                          <a:effectLst/>
                        </a:rPr>
                        <a:t> </a:t>
                      </a:r>
                      <a:endParaRPr lang="en-US" sz="1400">
                        <a:effectLst/>
                        <a:latin typeface="Calibri" panose="020F0502020204030204" pitchFamily="34" charset="0"/>
                        <a:ea typeface="Calibri" panose="020F0502020204030204" pitchFamily="34" charset="0"/>
                      </a:endParaRPr>
                    </a:p>
                  </a:txBody>
                  <a:tcPr marL="59539" marR="59539" marT="0" marB="0"/>
                </a:tc>
                <a:tc>
                  <a:txBody>
                    <a:bodyPr/>
                    <a:lstStyle/>
                    <a:p>
                      <a:endParaRPr lang="en-US" sz="1400" dirty="0">
                        <a:latin typeface="Calibri" panose="020F0502020204030204" pitchFamily="34" charset="0"/>
                      </a:endParaRPr>
                    </a:p>
                  </a:txBody>
                  <a:tcPr marL="79385" marR="79385" marT="39693" marB="39693"/>
                </a:tc>
                <a:tc>
                  <a:txBody>
                    <a:bodyPr/>
                    <a:lstStyle/>
                    <a:p>
                      <a:r>
                        <a:rPr lang="en-US" sz="1400" dirty="0">
                          <a:latin typeface="Calibri" panose="020F0502020204030204" pitchFamily="34" charset="0"/>
                        </a:rPr>
                        <a:t>22°08'47.5"N 57°03'50.4"E</a:t>
                      </a:r>
                    </a:p>
                  </a:txBody>
                  <a:tcPr marL="79385" marR="79385" marT="39693" marB="39693"/>
                </a:tc>
                <a:extLst>
                  <a:ext uri="{0D108BD9-81ED-4DB2-BD59-A6C34878D82A}">
                    <a16:rowId xmlns:a16="http://schemas.microsoft.com/office/drawing/2014/main" val="1607108437"/>
                  </a:ext>
                </a:extLst>
              </a:tr>
              <a:tr h="407865">
                <a:tc>
                  <a:txBody>
                    <a:bodyPr/>
                    <a:lstStyle/>
                    <a:p>
                      <a:pPr>
                        <a:spcAft>
                          <a:spcPts val="0"/>
                        </a:spcAft>
                      </a:pPr>
                      <a:r>
                        <a:rPr lang="en-US" sz="1400">
                          <a:effectLst/>
                        </a:rPr>
                        <a:t>9</a:t>
                      </a:r>
                      <a:endParaRPr lang="en-US" sz="1400">
                        <a:effectLst/>
                        <a:latin typeface="Calibri" panose="020F0502020204030204" pitchFamily="34" charset="0"/>
                        <a:ea typeface="Calibri" panose="020F0502020204030204" pitchFamily="34" charset="0"/>
                      </a:endParaRPr>
                    </a:p>
                  </a:txBody>
                  <a:tcPr marL="59539" marR="59539" marT="0" marB="0"/>
                </a:tc>
                <a:tc>
                  <a:txBody>
                    <a:bodyPr/>
                    <a:lstStyle/>
                    <a:p>
                      <a:pPr>
                        <a:spcAft>
                          <a:spcPts val="0"/>
                        </a:spcAft>
                      </a:pPr>
                      <a:r>
                        <a:rPr lang="en-US" sz="1400">
                          <a:effectLst/>
                        </a:rPr>
                        <a:t>Others </a:t>
                      </a:r>
                      <a:endParaRPr lang="en-US" sz="1400">
                        <a:effectLst/>
                        <a:latin typeface="Calibri" panose="020F0502020204030204" pitchFamily="34" charset="0"/>
                        <a:ea typeface="Calibri" panose="020F0502020204030204" pitchFamily="34" charset="0"/>
                      </a:endParaRPr>
                    </a:p>
                  </a:txBody>
                  <a:tcPr marL="59539" marR="59539" marT="0" marB="0"/>
                </a:tc>
                <a:tc>
                  <a:txBody>
                    <a:bodyPr/>
                    <a:lstStyle/>
                    <a:p>
                      <a:endParaRPr lang="en-US" sz="1400">
                        <a:latin typeface="Calibri" panose="020F0502020204030204" pitchFamily="34" charset="0"/>
                      </a:endParaRPr>
                    </a:p>
                  </a:txBody>
                  <a:tcPr marL="79385" marR="79385" marT="39693" marB="39693"/>
                </a:tc>
                <a:tc>
                  <a:txBody>
                    <a:bodyPr/>
                    <a:lstStyle/>
                    <a:p>
                      <a:endParaRPr lang="en-US" sz="1400" dirty="0">
                        <a:latin typeface="Calibri" panose="020F0502020204030204" pitchFamily="34" charset="0"/>
                      </a:endParaRPr>
                    </a:p>
                  </a:txBody>
                  <a:tcPr marL="79385" marR="79385" marT="39693" marB="39693"/>
                </a:tc>
                <a:extLst>
                  <a:ext uri="{0D108BD9-81ED-4DB2-BD59-A6C34878D82A}">
                    <a16:rowId xmlns:a16="http://schemas.microsoft.com/office/drawing/2014/main" val="113177385"/>
                  </a:ext>
                </a:extLst>
              </a:tr>
            </a:tbl>
          </a:graphicData>
        </a:graphic>
      </p:graphicFrame>
      <p:graphicFrame>
        <p:nvGraphicFramePr>
          <p:cNvPr id="7" name="Table 3">
            <a:extLst>
              <a:ext uri="{FF2B5EF4-FFF2-40B4-BE49-F238E27FC236}">
                <a16:creationId xmlns:a16="http://schemas.microsoft.com/office/drawing/2014/main" id="{9324E438-0FCE-43BB-94C3-378D7AB1C22E}"/>
              </a:ext>
            </a:extLst>
          </p:cNvPr>
          <p:cNvGraphicFramePr>
            <a:graphicFrameLocks noGrp="1"/>
          </p:cNvGraphicFramePr>
          <p:nvPr>
            <p:extLst>
              <p:ext uri="{D42A27DB-BD31-4B8C-83A1-F6EECF244321}">
                <p14:modId xmlns:p14="http://schemas.microsoft.com/office/powerpoint/2010/main" val="369064066"/>
              </p:ext>
            </p:extLst>
          </p:nvPr>
        </p:nvGraphicFramePr>
        <p:xfrm>
          <a:off x="1162050" y="5531514"/>
          <a:ext cx="4524011" cy="675640"/>
        </p:xfrm>
        <a:graphic>
          <a:graphicData uri="http://schemas.openxmlformats.org/drawingml/2006/table">
            <a:tbl>
              <a:tblPr firstRow="1" bandRow="1">
                <a:tableStyleId>{5940675A-B579-460E-94D1-54222C63F5DA}</a:tableStyleId>
              </a:tblPr>
              <a:tblGrid>
                <a:gridCol w="1900555">
                  <a:extLst>
                    <a:ext uri="{9D8B030D-6E8A-4147-A177-3AD203B41FA5}">
                      <a16:colId xmlns:a16="http://schemas.microsoft.com/office/drawing/2014/main" val="476837541"/>
                    </a:ext>
                  </a:extLst>
                </a:gridCol>
                <a:gridCol w="1252578">
                  <a:extLst>
                    <a:ext uri="{9D8B030D-6E8A-4147-A177-3AD203B41FA5}">
                      <a16:colId xmlns:a16="http://schemas.microsoft.com/office/drawing/2014/main" val="403073928"/>
                    </a:ext>
                  </a:extLst>
                </a:gridCol>
                <a:gridCol w="1370878">
                  <a:extLst>
                    <a:ext uri="{9D8B030D-6E8A-4147-A177-3AD203B41FA5}">
                      <a16:colId xmlns:a16="http://schemas.microsoft.com/office/drawing/2014/main" val="3053261720"/>
                    </a:ext>
                  </a:extLst>
                </a:gridCol>
              </a:tblGrid>
              <a:tr h="370840">
                <a:tc>
                  <a:txBody>
                    <a:bodyPr/>
                    <a:lstStyle/>
                    <a:p>
                      <a:r>
                        <a:rPr lang="en-US" sz="1400">
                          <a:solidFill>
                            <a:schemeClr val="tx2"/>
                          </a:solidFill>
                          <a:effectLst/>
                          <a:latin typeface="+mn-lt"/>
                          <a:ea typeface="Calibri" panose="020F0502020204030204" pitchFamily="34" charset="0"/>
                          <a:cs typeface="Calibri" panose="020F0502020204030204" pitchFamily="34" charset="0"/>
                        </a:rPr>
                        <a:t>GPS System </a:t>
                      </a:r>
                      <a:r>
                        <a:rPr lang="en-US" sz="1000">
                          <a:solidFill>
                            <a:schemeClr val="tx2"/>
                          </a:solidFill>
                          <a:effectLst/>
                          <a:latin typeface="+mn-lt"/>
                          <a:ea typeface="Calibri" panose="020F0502020204030204" pitchFamily="34" charset="0"/>
                          <a:cs typeface="Calibri" panose="020F0502020204030204" pitchFamily="34" charset="0"/>
                        </a:rPr>
                        <a:t>(eg:PSD93)</a:t>
                      </a:r>
                      <a:endParaRPr lang="en-US" sz="1000">
                        <a:solidFill>
                          <a:schemeClr val="tx2"/>
                        </a:solidFill>
                        <a:highlight>
                          <a:srgbClr val="FFFC00"/>
                        </a:highlight>
                        <a:latin typeface="+mn-lt"/>
                      </a:endParaRPr>
                    </a:p>
                  </a:txBody>
                  <a:tcPr/>
                </a:tc>
                <a:tc>
                  <a:txBody>
                    <a:bodyPr/>
                    <a:lstStyle/>
                    <a:p>
                      <a:r>
                        <a:rPr lang="en-US" sz="1400">
                          <a:latin typeface="Calibri" panose="020F0502020204030204" pitchFamily="34" charset="0"/>
                        </a:rPr>
                        <a:t>E/</a:t>
                      </a:r>
                    </a:p>
                  </a:txBody>
                  <a:tcPr/>
                </a:tc>
                <a:tc>
                  <a:txBody>
                    <a:bodyPr/>
                    <a:lstStyle/>
                    <a:p>
                      <a:r>
                        <a:rPr lang="en-US" sz="1400">
                          <a:latin typeface="Calibri" panose="020F0502020204030204" pitchFamily="34" charset="0"/>
                        </a:rPr>
                        <a:t>N/</a:t>
                      </a:r>
                    </a:p>
                  </a:txBody>
                  <a:tcPr/>
                </a:tc>
                <a:extLst>
                  <a:ext uri="{0D108BD9-81ED-4DB2-BD59-A6C34878D82A}">
                    <a16:rowId xmlns:a16="http://schemas.microsoft.com/office/drawing/2014/main" val="2852921499"/>
                  </a:ext>
                </a:extLst>
              </a:tr>
              <a:tr h="0">
                <a:tc>
                  <a:txBody>
                    <a:bodyPr/>
                    <a:lstStyle/>
                    <a:p>
                      <a:pPr marL="0" algn="l" defTabSz="914400" rtl="0" eaLnBrk="1" latinLnBrk="0" hangingPunct="1"/>
                      <a:r>
                        <a:rPr lang="en-US" sz="1400">
                          <a:solidFill>
                            <a:schemeClr val="tx2"/>
                          </a:solidFill>
                          <a:effectLst/>
                          <a:latin typeface="+mn-lt"/>
                          <a:ea typeface="Calibri" panose="020F0502020204030204" pitchFamily="34" charset="0"/>
                          <a:cs typeface="Calibri" panose="020F0502020204030204" pitchFamily="34" charset="0"/>
                        </a:rPr>
                        <a:t>GPS System </a:t>
                      </a:r>
                      <a:r>
                        <a:rPr lang="en-US" sz="1000" kern="1200">
                          <a:solidFill>
                            <a:schemeClr val="tx2"/>
                          </a:solidFill>
                          <a:effectLst/>
                          <a:latin typeface="+mn-lt"/>
                          <a:ea typeface="Calibri" panose="020F0502020204030204" pitchFamily="34" charset="0"/>
                          <a:cs typeface="Calibri" panose="020F0502020204030204" pitchFamily="34" charset="0"/>
                        </a:rPr>
                        <a:t>(eg:WGS84)</a:t>
                      </a:r>
                      <a:endParaRPr lang="en-US" sz="1000" kern="1200">
                        <a:solidFill>
                          <a:schemeClr val="tx2"/>
                        </a:solidFill>
                        <a:effectLst/>
                        <a:latin typeface="+mn-lt"/>
                        <a:cs typeface="Calibri" panose="020F0502020204030204" pitchFamily="34" charset="0"/>
                      </a:endParaRPr>
                    </a:p>
                  </a:txBody>
                  <a:tcPr/>
                </a:tc>
                <a:tc>
                  <a:txBody>
                    <a:bodyPr/>
                    <a:lstStyle/>
                    <a:p>
                      <a:r>
                        <a:rPr lang="en-US" sz="1400">
                          <a:latin typeface="Calibri" panose="020F0502020204030204" pitchFamily="34" charset="0"/>
                        </a:rPr>
                        <a:t>E/</a:t>
                      </a:r>
                    </a:p>
                  </a:txBody>
                  <a:tcPr/>
                </a:tc>
                <a:tc>
                  <a:txBody>
                    <a:bodyPr/>
                    <a:lstStyle/>
                    <a:p>
                      <a:r>
                        <a:rPr lang="en-US" sz="1400" dirty="0">
                          <a:latin typeface="Calibri" panose="020F0502020204030204" pitchFamily="34" charset="0"/>
                        </a:rPr>
                        <a:t>N/</a:t>
                      </a:r>
                    </a:p>
                  </a:txBody>
                  <a:tcPr/>
                </a:tc>
                <a:extLst>
                  <a:ext uri="{0D108BD9-81ED-4DB2-BD59-A6C34878D82A}">
                    <a16:rowId xmlns:a16="http://schemas.microsoft.com/office/drawing/2014/main" val="2945567392"/>
                  </a:ext>
                </a:extLst>
              </a:tr>
            </a:tbl>
          </a:graphicData>
        </a:graphic>
      </p:graphicFrame>
      <p:sp>
        <p:nvSpPr>
          <p:cNvPr id="4" name="Footer Placeholder 4">
            <a:extLst>
              <a:ext uri="{FF2B5EF4-FFF2-40B4-BE49-F238E27FC236}">
                <a16:creationId xmlns:a16="http://schemas.microsoft.com/office/drawing/2014/main" id="{30A5323C-A4BB-721B-6A9D-58FA2A506FE2}"/>
              </a:ext>
            </a:extLst>
          </p:cNvPr>
          <p:cNvSpPr txBox="1">
            <a:spLocks/>
          </p:cNvSpPr>
          <p:nvPr/>
        </p:nvSpPr>
        <p:spPr bwMode="auto">
          <a:xfrm>
            <a:off x="3160835" y="6600092"/>
            <a:ext cx="5870331" cy="2579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a:lstStyle>
          <a:p>
            <a:pPr>
              <a:defRPr/>
            </a:pPr>
            <a:r>
              <a:rPr lang="en-US">
                <a:solidFill>
                  <a:srgbClr val="000000"/>
                </a:solidFill>
                <a:latin typeface="Calibri" panose="020F0502020204030204" pitchFamily="34" charset="0"/>
              </a:rPr>
              <a:t>Confidential - Not to be shared outside of PDO/PDO contractors </a:t>
            </a:r>
          </a:p>
        </p:txBody>
      </p:sp>
      <p:sp>
        <p:nvSpPr>
          <p:cNvPr id="2" name="Rectangle 1">
            <a:extLst>
              <a:ext uri="{FF2B5EF4-FFF2-40B4-BE49-F238E27FC236}">
                <a16:creationId xmlns:a16="http://schemas.microsoft.com/office/drawing/2014/main" id="{67ACA69F-459F-B77B-69C6-3F83360F92D3}"/>
              </a:ext>
            </a:extLst>
          </p:cNvPr>
          <p:cNvSpPr/>
          <p:nvPr/>
        </p:nvSpPr>
        <p:spPr>
          <a:xfrm>
            <a:off x="204281" y="0"/>
            <a:ext cx="11987719" cy="461665"/>
          </a:xfrm>
          <a:prstGeom prst="rect">
            <a:avLst/>
          </a:prstGeom>
          <a:solidFill>
            <a:srgbClr val="FFC715"/>
          </a:solidFill>
        </p:spPr>
        <p:txBody>
          <a:bodyPr wrap="square">
            <a:spAutoFit/>
          </a:bodyPr>
          <a:lstStyle/>
          <a:p>
            <a:pPr lvl="0" algn="ctr">
              <a:defRPr/>
            </a:pPr>
            <a:r>
              <a:rPr lang="en-GB" sz="2400" b="1" dirty="0">
                <a:solidFill>
                  <a:srgbClr val="00B050"/>
                </a:solidFill>
                <a:latin typeface="Calibri" panose="020F0502020204030204" pitchFamily="34" charset="0"/>
                <a:ea typeface="MS PGothic" pitchFamily="34" charset="-128"/>
                <a:cs typeface="+mj-cs"/>
              </a:rPr>
              <a:t>HiPo#35, PIM # 1170964, 01-October-2024, Halliburton</a:t>
            </a:r>
            <a:endParaRPr lang="en-US" sz="2400" kern="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9815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6DDFF-5A04-4BCC-8522-2D8F6BFB4761}"/>
              </a:ext>
            </a:extLst>
          </p:cNvPr>
          <p:cNvSpPr>
            <a:spLocks noGrp="1"/>
          </p:cNvSpPr>
          <p:nvPr>
            <p:ph type="title"/>
          </p:nvPr>
        </p:nvSpPr>
        <p:spPr>
          <a:xfrm>
            <a:off x="180870" y="-24023"/>
            <a:ext cx="12011130" cy="471216"/>
          </a:xfrm>
          <a:solidFill>
            <a:srgbClr val="FFC91D"/>
          </a:solidFill>
        </p:spPr>
        <p:txBody>
          <a:bodyPr>
            <a:normAutofit fontScale="90000"/>
          </a:bodyPr>
          <a:lstStyle/>
          <a:p>
            <a:pPr algn="ctr"/>
            <a:br>
              <a:rPr lang="en-US" sz="3200" b="1">
                <a:solidFill>
                  <a:srgbClr val="FFFFFF"/>
                </a:solidFill>
              </a:rPr>
            </a:br>
            <a:endParaRPr lang="en-US"/>
          </a:p>
        </p:txBody>
      </p:sp>
      <p:sp>
        <p:nvSpPr>
          <p:cNvPr id="4" name="Rectangle 3">
            <a:extLst>
              <a:ext uri="{FF2B5EF4-FFF2-40B4-BE49-F238E27FC236}">
                <a16:creationId xmlns:a16="http://schemas.microsoft.com/office/drawing/2014/main" id="{4C5ADA7C-7E94-4B07-806A-21BB7E69B6BD}"/>
              </a:ext>
            </a:extLst>
          </p:cNvPr>
          <p:cNvSpPr/>
          <p:nvPr/>
        </p:nvSpPr>
        <p:spPr>
          <a:xfrm>
            <a:off x="1535150" y="-24023"/>
            <a:ext cx="8965581" cy="461665"/>
          </a:xfrm>
          <a:prstGeom prst="rect">
            <a:avLst/>
          </a:prstGeom>
        </p:spPr>
        <p:txBody>
          <a:bodyPr wrap="square">
            <a:spAutoFit/>
          </a:bodyPr>
          <a:lstStyle/>
          <a:p>
            <a:pPr algn="ctr"/>
            <a:r>
              <a:rPr lang="en-US" sz="2400" b="1">
                <a:solidFill>
                  <a:srgbClr val="00B050"/>
                </a:solidFill>
                <a:latin typeface="Calibri" panose="020F0502020204030204" pitchFamily="34" charset="0"/>
                <a:ea typeface="MS PGothic" pitchFamily="34" charset="-128"/>
              </a:rPr>
              <a:t>Incident Number, Incident Date &amp; Main Contractor Name</a:t>
            </a:r>
            <a:endParaRPr lang="en-US" sz="2400">
              <a:latin typeface="Calibri" panose="020F0502020204030204" pitchFamily="34" charset="0"/>
            </a:endParaRPr>
          </a:p>
        </p:txBody>
      </p:sp>
      <p:sp>
        <p:nvSpPr>
          <p:cNvPr id="6" name="TextBox 5">
            <a:extLst>
              <a:ext uri="{FF2B5EF4-FFF2-40B4-BE49-F238E27FC236}">
                <a16:creationId xmlns:a16="http://schemas.microsoft.com/office/drawing/2014/main" id="{8B94889B-0BE4-3995-AB5C-1EF8989750A2}"/>
              </a:ext>
            </a:extLst>
          </p:cNvPr>
          <p:cNvSpPr txBox="1"/>
          <p:nvPr/>
        </p:nvSpPr>
        <p:spPr>
          <a:xfrm>
            <a:off x="180870" y="6582530"/>
            <a:ext cx="3233449" cy="276999"/>
          </a:xfrm>
          <a:prstGeom prst="rect">
            <a:avLst/>
          </a:prstGeom>
          <a:noFill/>
        </p:spPr>
        <p:txBody>
          <a:bodyPr wrap="square" rtlCol="0">
            <a:spAutoFit/>
          </a:bodyPr>
          <a:lstStyle/>
          <a:p>
            <a:r>
              <a:rPr lang="en-US" sz="1200" b="1" i="1">
                <a:solidFill>
                  <a:srgbClr val="FF0000"/>
                </a:solidFill>
              </a:rPr>
              <a:t>Please refer to the notes section for guidance</a:t>
            </a:r>
          </a:p>
        </p:txBody>
      </p:sp>
      <p:sp>
        <p:nvSpPr>
          <p:cNvPr id="9" name="Rectangle 8">
            <a:extLst>
              <a:ext uri="{FF2B5EF4-FFF2-40B4-BE49-F238E27FC236}">
                <a16:creationId xmlns:a16="http://schemas.microsoft.com/office/drawing/2014/main" id="{30ECB4D8-E82B-BCCA-B1EC-3758CA60B6F8}"/>
              </a:ext>
            </a:extLst>
          </p:cNvPr>
          <p:cNvSpPr/>
          <p:nvPr/>
        </p:nvSpPr>
        <p:spPr>
          <a:xfrm>
            <a:off x="657922" y="700431"/>
            <a:ext cx="11534078" cy="1692771"/>
          </a:xfrm>
          <a:prstGeom prst="rect">
            <a:avLst/>
          </a:prstGeom>
        </p:spPr>
        <p:txBody>
          <a:bodyPr wrap="square">
            <a:spAutoFit/>
          </a:bodyPr>
          <a:lstStyle/>
          <a:p>
            <a:pPr>
              <a:spcAft>
                <a:spcPts val="0"/>
              </a:spcAft>
            </a:pPr>
            <a:r>
              <a:rPr lang="en-US" sz="2400" u="sng">
                <a:solidFill>
                  <a:srgbClr val="00B050"/>
                </a:solidFill>
                <a:ea typeface="Calibri" panose="020F0502020204030204" pitchFamily="34" charset="0"/>
                <a:cs typeface="Times New Roman" panose="02020603050405020304" pitchFamily="18" charset="0"/>
              </a:rPr>
              <a:t>An incident is considered as repeat if all the below criteria have been met:</a:t>
            </a:r>
          </a:p>
          <a:p>
            <a:pPr marL="457200" indent="-274638">
              <a:spcAft>
                <a:spcPts val="0"/>
              </a:spcAft>
              <a:buAutoNum type="arabicPeriod"/>
            </a:pPr>
            <a:r>
              <a:rPr lang="en-US" sz="2000">
                <a:solidFill>
                  <a:srgbClr val="00B050"/>
                </a:solidFill>
                <a:ea typeface="Times New Roman" panose="02020603050405020304" pitchFamily="18" charset="0"/>
                <a:cs typeface="Times New Roman" panose="02020603050405020304" pitchFamily="18" charset="0"/>
              </a:rPr>
              <a:t>Same Top Event</a:t>
            </a:r>
          </a:p>
          <a:p>
            <a:pPr marL="457200" indent="-274638">
              <a:spcAft>
                <a:spcPts val="0"/>
              </a:spcAft>
              <a:buAutoNum type="arabicPeriod"/>
            </a:pPr>
            <a:r>
              <a:rPr lang="en-US" sz="2000">
                <a:solidFill>
                  <a:srgbClr val="00B050"/>
                </a:solidFill>
                <a:ea typeface="Times New Roman" panose="02020603050405020304" pitchFamily="18" charset="0"/>
                <a:cs typeface="Times New Roman" panose="02020603050405020304" pitchFamily="18" charset="0"/>
              </a:rPr>
              <a:t>Same Immediate Cause</a:t>
            </a:r>
          </a:p>
          <a:p>
            <a:pPr marL="457200" indent="-274638">
              <a:spcAft>
                <a:spcPts val="0"/>
              </a:spcAft>
              <a:buAutoNum type="arabicPeriod"/>
            </a:pPr>
            <a:r>
              <a:rPr lang="en-US" sz="2000">
                <a:solidFill>
                  <a:srgbClr val="00B050"/>
                </a:solidFill>
                <a:ea typeface="Times New Roman" panose="02020603050405020304" pitchFamily="18" charset="0"/>
                <a:cs typeface="Times New Roman" panose="02020603050405020304" pitchFamily="18" charset="0"/>
              </a:rPr>
              <a:t>Same Activity</a:t>
            </a:r>
          </a:p>
          <a:p>
            <a:pPr marL="457200" indent="-274638">
              <a:spcAft>
                <a:spcPts val="0"/>
              </a:spcAft>
              <a:buAutoNum type="arabicPeriod"/>
            </a:pPr>
            <a:r>
              <a:rPr lang="en-US" sz="2000">
                <a:solidFill>
                  <a:srgbClr val="00B050"/>
                </a:solidFill>
                <a:ea typeface="Times New Roman" panose="02020603050405020304" pitchFamily="18" charset="0"/>
                <a:cs typeface="Times New Roman" panose="02020603050405020304" pitchFamily="18" charset="0"/>
              </a:rPr>
              <a:t>Maximum of Two-Year Time Frame between both Incidents (Personal Incidents only)</a:t>
            </a:r>
            <a:endParaRPr lang="en-US" sz="2000">
              <a:solidFill>
                <a:srgbClr val="00B050"/>
              </a:solidFill>
              <a:ea typeface="Times New Roman" panose="02020603050405020304" pitchFamily="18" charset="0"/>
            </a:endParaRPr>
          </a:p>
        </p:txBody>
      </p:sp>
      <p:graphicFrame>
        <p:nvGraphicFramePr>
          <p:cNvPr id="10" name="Table 5">
            <a:extLst>
              <a:ext uri="{FF2B5EF4-FFF2-40B4-BE49-F238E27FC236}">
                <a16:creationId xmlns:a16="http://schemas.microsoft.com/office/drawing/2014/main" id="{954377E8-E506-3F6F-FCF9-7E52EAC84467}"/>
              </a:ext>
            </a:extLst>
          </p:cNvPr>
          <p:cNvGraphicFramePr>
            <a:graphicFrameLocks noGrp="1"/>
          </p:cNvGraphicFramePr>
          <p:nvPr>
            <p:extLst>
              <p:ext uri="{D42A27DB-BD31-4B8C-83A1-F6EECF244321}">
                <p14:modId xmlns:p14="http://schemas.microsoft.com/office/powerpoint/2010/main" val="679537436"/>
              </p:ext>
            </p:extLst>
          </p:nvPr>
        </p:nvGraphicFramePr>
        <p:xfrm>
          <a:off x="694468" y="2531020"/>
          <a:ext cx="10646944" cy="2987040"/>
        </p:xfrm>
        <a:graphic>
          <a:graphicData uri="http://schemas.openxmlformats.org/drawingml/2006/table">
            <a:tbl>
              <a:tblPr firstRow="1" bandRow="1">
                <a:tableStyleId>{93296810-A885-4BE3-A3E7-6D5BEEA58F35}</a:tableStyleId>
              </a:tblPr>
              <a:tblGrid>
                <a:gridCol w="853440">
                  <a:extLst>
                    <a:ext uri="{9D8B030D-6E8A-4147-A177-3AD203B41FA5}">
                      <a16:colId xmlns:a16="http://schemas.microsoft.com/office/drawing/2014/main" val="2281822443"/>
                    </a:ext>
                  </a:extLst>
                </a:gridCol>
                <a:gridCol w="2689186">
                  <a:extLst>
                    <a:ext uri="{9D8B030D-6E8A-4147-A177-3AD203B41FA5}">
                      <a16:colId xmlns:a16="http://schemas.microsoft.com/office/drawing/2014/main" val="1048599616"/>
                    </a:ext>
                  </a:extLst>
                </a:gridCol>
                <a:gridCol w="3290651">
                  <a:extLst>
                    <a:ext uri="{9D8B030D-6E8A-4147-A177-3AD203B41FA5}">
                      <a16:colId xmlns:a16="http://schemas.microsoft.com/office/drawing/2014/main" val="2615277551"/>
                    </a:ext>
                  </a:extLst>
                </a:gridCol>
                <a:gridCol w="3813667">
                  <a:extLst>
                    <a:ext uri="{9D8B030D-6E8A-4147-A177-3AD203B41FA5}">
                      <a16:colId xmlns:a16="http://schemas.microsoft.com/office/drawing/2014/main" val="1495228489"/>
                    </a:ext>
                  </a:extLst>
                </a:gridCol>
              </a:tblGrid>
              <a:tr h="370840">
                <a:tc>
                  <a:txBody>
                    <a:bodyPr/>
                    <a:lstStyle/>
                    <a:p>
                      <a:pPr algn="ctr"/>
                      <a:endParaRPr lang="en-US" sz="2800" b="1">
                        <a:latin typeface="+mn-lt"/>
                      </a:endParaRPr>
                    </a:p>
                  </a:txBody>
                  <a:tcPr/>
                </a:tc>
                <a:tc>
                  <a:txBody>
                    <a:bodyPr/>
                    <a:lstStyle/>
                    <a:p>
                      <a:r>
                        <a:rPr lang="en-GB" sz="2800" b="1">
                          <a:latin typeface="+mn-lt"/>
                        </a:rPr>
                        <a:t>Criteria</a:t>
                      </a:r>
                      <a:endParaRPr lang="en-US" sz="2800" b="1">
                        <a:latin typeface="+mn-lt"/>
                      </a:endParaRPr>
                    </a:p>
                  </a:txBody>
                  <a:tcPr/>
                </a:tc>
                <a:tc>
                  <a:txBody>
                    <a:bodyPr/>
                    <a:lstStyle/>
                    <a:p>
                      <a:r>
                        <a:rPr lang="en-US" sz="2800" b="1">
                          <a:latin typeface="+mn-lt"/>
                        </a:rPr>
                        <a:t>Current Incident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a:latin typeface="+mn-lt"/>
                        </a:rPr>
                        <a:t>Reference Incident</a:t>
                      </a:r>
                    </a:p>
                  </a:txBody>
                  <a:tcPr/>
                </a:tc>
                <a:extLst>
                  <a:ext uri="{0D108BD9-81ED-4DB2-BD59-A6C34878D82A}">
                    <a16:rowId xmlns:a16="http://schemas.microsoft.com/office/drawing/2014/main" val="2591848612"/>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2400" b="0" u="none" strike="noStrike" kern="1200" cap="none" spc="0" normalizeH="0" baseline="0">
                          <a:ln>
                            <a:noFill/>
                          </a:ln>
                          <a:solidFill>
                            <a:prstClr val="black"/>
                          </a:solidFill>
                          <a:effectLst/>
                          <a:uLnTx/>
                          <a:uFillTx/>
                          <a:latin typeface="+mn-lt"/>
                          <a:ea typeface="+mn-ea"/>
                          <a:cs typeface="+mn-cs"/>
                        </a:rPr>
                        <a:t>1</a:t>
                      </a:r>
                      <a:endParaRPr kumimoji="0" lang="en-US" sz="2400" b="0" u="none" strike="noStrike" kern="1200" cap="none" spc="0" normalizeH="0" baseline="0">
                        <a:ln>
                          <a:noFill/>
                        </a:ln>
                        <a:solidFill>
                          <a:prstClr val="black"/>
                        </a:solidFill>
                        <a:effectLst/>
                        <a:uLnTx/>
                        <a:uFillTx/>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2400" b="0" u="none" strike="noStrike" kern="1200" cap="none" spc="0" normalizeH="0" baseline="0" noProof="0">
                          <a:ln>
                            <a:noFill/>
                          </a:ln>
                          <a:solidFill>
                            <a:prstClr val="black"/>
                          </a:solidFill>
                          <a:effectLst/>
                          <a:uLnTx/>
                          <a:uFillTx/>
                          <a:latin typeface="+mn-lt"/>
                          <a:ea typeface="+mn-ea"/>
                          <a:cs typeface="+mn-cs"/>
                        </a:rPr>
                        <a:t>PIM ID</a:t>
                      </a:r>
                      <a:endParaRPr kumimoji="0" lang="en-US" sz="2400" b="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dirty="0">
                          <a:solidFill>
                            <a:schemeClr val="tx1"/>
                          </a:solidFill>
                          <a:latin typeface="+mj-lt"/>
                        </a:rPr>
                        <a:t>1170964</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en-US" sz="2400" b="0" i="0" u="none" strike="noStrike" kern="1200" cap="none" spc="0" normalizeH="0" baseline="0" noProof="0">
                        <a:ln>
                          <a:noFill/>
                        </a:ln>
                        <a:solidFill>
                          <a:prstClr val="black"/>
                        </a:solidFill>
                        <a:effectLst/>
                        <a:uLnTx/>
                        <a:uFillTx/>
                        <a:latin typeface="Gill Sans MT" panose="020B0502020104020203" pitchFamily="34" charset="0"/>
                        <a:ea typeface="+mn-ea"/>
                        <a:cs typeface="+mn-cs"/>
                      </a:endParaRPr>
                    </a:p>
                  </a:txBody>
                  <a:tcPr/>
                </a:tc>
                <a:extLst>
                  <a:ext uri="{0D108BD9-81ED-4DB2-BD59-A6C34878D82A}">
                    <a16:rowId xmlns:a16="http://schemas.microsoft.com/office/drawing/2014/main" val="124768163"/>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2400" b="0" u="none" strike="noStrike" kern="1200" cap="none" spc="0" normalizeH="0" baseline="0">
                          <a:ln>
                            <a:noFill/>
                          </a:ln>
                          <a:solidFill>
                            <a:prstClr val="black"/>
                          </a:solidFill>
                          <a:effectLst/>
                          <a:uLnTx/>
                          <a:uFillTx/>
                          <a:latin typeface="+mn-lt"/>
                          <a:ea typeface="+mn-ea"/>
                          <a:cs typeface="+mn-cs"/>
                        </a:rPr>
                        <a:t>2</a:t>
                      </a:r>
                      <a:endParaRPr kumimoji="0" lang="en-US" sz="2400" b="0" u="none" strike="noStrike" kern="1200" cap="none" spc="0" normalizeH="0" baseline="0">
                        <a:ln>
                          <a:noFill/>
                        </a:ln>
                        <a:solidFill>
                          <a:prstClr val="black"/>
                        </a:solidFill>
                        <a:effectLst/>
                        <a:uLnTx/>
                        <a:uFillTx/>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2400" b="0" u="none" strike="noStrike" kern="1200" cap="none" spc="0" normalizeH="0" baseline="0" noProof="0">
                          <a:ln>
                            <a:noFill/>
                          </a:ln>
                          <a:solidFill>
                            <a:prstClr val="black"/>
                          </a:solidFill>
                          <a:effectLst/>
                          <a:uLnTx/>
                          <a:uFillTx/>
                          <a:latin typeface="+mn-lt"/>
                          <a:ea typeface="+mn-ea"/>
                          <a:cs typeface="+mn-cs"/>
                        </a:rPr>
                        <a:t>Date of Incident</a:t>
                      </a:r>
                      <a:endParaRPr kumimoji="0" lang="en-US" sz="2400" b="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800" b="0" i="0" u="none" strike="noStrike" kern="1200" cap="none" spc="0" normalizeH="0" baseline="0" noProof="0" dirty="0">
                          <a:ln>
                            <a:noFill/>
                          </a:ln>
                          <a:solidFill>
                            <a:schemeClr val="tx1"/>
                          </a:solidFill>
                          <a:effectLst/>
                          <a:uLnTx/>
                          <a:uFillTx/>
                          <a:latin typeface="+mj-lt"/>
                          <a:ea typeface="+mn-ea"/>
                          <a:cs typeface="+mn-cs"/>
                        </a:rPr>
                        <a:t>1/10/2024</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en-US" sz="2400" b="0" i="0" u="none" strike="noStrike" kern="1200" cap="none" spc="0" normalizeH="0" baseline="0" noProof="0">
                        <a:ln>
                          <a:noFill/>
                        </a:ln>
                        <a:solidFill>
                          <a:prstClr val="black"/>
                        </a:solidFill>
                        <a:effectLst/>
                        <a:uLnTx/>
                        <a:uFillTx/>
                        <a:latin typeface="Gill Sans MT" panose="020B0502020104020203" pitchFamily="34" charset="0"/>
                        <a:ea typeface="+mn-ea"/>
                        <a:cs typeface="+mn-cs"/>
                      </a:endParaRPr>
                    </a:p>
                  </a:txBody>
                  <a:tcPr/>
                </a:tc>
                <a:extLst>
                  <a:ext uri="{0D108BD9-81ED-4DB2-BD59-A6C34878D82A}">
                    <a16:rowId xmlns:a16="http://schemas.microsoft.com/office/drawing/2014/main" val="1774460407"/>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2400" b="0" u="none" strike="noStrike" kern="1200" cap="none" spc="0" normalizeH="0" baseline="0">
                          <a:ln>
                            <a:noFill/>
                          </a:ln>
                          <a:solidFill>
                            <a:prstClr val="black"/>
                          </a:solidFill>
                          <a:effectLst/>
                          <a:uLnTx/>
                          <a:uFillTx/>
                          <a:latin typeface="+mn-lt"/>
                          <a:ea typeface="+mn-ea"/>
                          <a:cs typeface="+mn-cs"/>
                        </a:rPr>
                        <a:t>3</a:t>
                      </a:r>
                      <a:endParaRPr kumimoji="0" lang="en-US" sz="2400" b="0" u="none" strike="noStrike" kern="1200" cap="none" spc="0" normalizeH="0" baseline="0">
                        <a:ln>
                          <a:noFill/>
                        </a:ln>
                        <a:solidFill>
                          <a:prstClr val="black"/>
                        </a:solidFill>
                        <a:effectLst/>
                        <a:uLnTx/>
                        <a:uFillTx/>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2400" b="0" u="none" strike="noStrike" kern="1200" cap="none" spc="0" normalizeH="0" baseline="0" noProof="0">
                          <a:ln>
                            <a:noFill/>
                          </a:ln>
                          <a:solidFill>
                            <a:prstClr val="black"/>
                          </a:solidFill>
                          <a:effectLst/>
                          <a:uLnTx/>
                          <a:uFillTx/>
                          <a:latin typeface="+mn-lt"/>
                          <a:ea typeface="+mn-ea"/>
                          <a:cs typeface="+mn-cs"/>
                        </a:rPr>
                        <a:t>Top Event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800" b="0" i="0" u="none" strike="noStrike" kern="1200" cap="none" spc="0" normalizeH="0" baseline="0" noProof="0" dirty="0">
                          <a:ln>
                            <a:noFill/>
                          </a:ln>
                          <a:solidFill>
                            <a:schemeClr val="tx1"/>
                          </a:solidFill>
                          <a:effectLst/>
                          <a:uLnTx/>
                          <a:uFillTx/>
                          <a:latin typeface="+mj-lt"/>
                          <a:ea typeface="+mn-ea"/>
                          <a:cs typeface="+mn-cs"/>
                        </a:rPr>
                        <a:t>Driver lost control of vehicle and rolled over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en-US" sz="2400" b="0" i="0" u="none" strike="noStrike" kern="1200" cap="none" spc="0" normalizeH="0" baseline="0" noProof="0">
                        <a:ln>
                          <a:noFill/>
                        </a:ln>
                        <a:solidFill>
                          <a:prstClr val="black"/>
                        </a:solidFill>
                        <a:effectLst/>
                        <a:uLnTx/>
                        <a:uFillTx/>
                        <a:latin typeface="Gill Sans MT" panose="020B0502020104020203" pitchFamily="34" charset="0"/>
                        <a:ea typeface="+mn-ea"/>
                        <a:cs typeface="+mn-cs"/>
                      </a:endParaRPr>
                    </a:p>
                  </a:txBody>
                  <a:tcPr/>
                </a:tc>
                <a:extLst>
                  <a:ext uri="{0D108BD9-81ED-4DB2-BD59-A6C34878D82A}">
                    <a16:rowId xmlns:a16="http://schemas.microsoft.com/office/drawing/2014/main" val="2842671250"/>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2400" b="0" u="none" strike="noStrike" kern="1200" cap="none" spc="0" normalizeH="0" baseline="0">
                          <a:ln>
                            <a:noFill/>
                          </a:ln>
                          <a:solidFill>
                            <a:prstClr val="black"/>
                          </a:solidFill>
                          <a:effectLst/>
                          <a:uLnTx/>
                          <a:uFillTx/>
                          <a:latin typeface="+mn-lt"/>
                          <a:ea typeface="+mn-ea"/>
                          <a:cs typeface="+mn-cs"/>
                        </a:rPr>
                        <a:t>4</a:t>
                      </a:r>
                      <a:endParaRPr kumimoji="0" lang="en-US" sz="2400" b="0" u="none" strike="noStrike" kern="1200" cap="none" spc="0" normalizeH="0" baseline="0">
                        <a:ln>
                          <a:noFill/>
                        </a:ln>
                        <a:solidFill>
                          <a:prstClr val="black"/>
                        </a:solidFill>
                        <a:effectLst/>
                        <a:uLnTx/>
                        <a:uFillTx/>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2400" b="0" u="none" strike="noStrike" kern="1200" cap="none" spc="0" normalizeH="0" baseline="0" noProof="0">
                          <a:ln>
                            <a:noFill/>
                          </a:ln>
                          <a:solidFill>
                            <a:prstClr val="black"/>
                          </a:solidFill>
                          <a:effectLst/>
                          <a:uLnTx/>
                          <a:uFillTx/>
                          <a:latin typeface="+mn-lt"/>
                          <a:ea typeface="+mn-ea"/>
                          <a:cs typeface="+mn-cs"/>
                        </a:rPr>
                        <a:t>Immediate Cause(s)</a:t>
                      </a:r>
                      <a:endParaRPr kumimoji="0" lang="en-US" sz="2400" b="0" u="none" strike="noStrike" kern="1200" cap="none" spc="0" normalizeH="0" baseline="0">
                        <a:ln>
                          <a:noFill/>
                        </a:ln>
                        <a:solidFill>
                          <a:prstClr val="black"/>
                        </a:solidFill>
                        <a:effectLst/>
                        <a:uLnTx/>
                        <a:uFillTx/>
                        <a:latin typeface="+mn-lt"/>
                        <a:ea typeface="+mn-ea"/>
                        <a:cs typeface="+mn-cs"/>
                      </a:endParaRPr>
                    </a:p>
                  </a:txBody>
                  <a:tcPr/>
                </a:tc>
                <a:tc>
                  <a:txBody>
                    <a:bodyPr/>
                    <a:lstStyle/>
                    <a:p>
                      <a:pPr marL="0" indent="0">
                        <a:buFont typeface="Arial" panose="020B0604020202020204" pitchFamily="34" charset="0"/>
                        <a:buNone/>
                      </a:pPr>
                      <a:r>
                        <a:rPr lang="en-US" sz="1800" dirty="0">
                          <a:solidFill>
                            <a:schemeClr val="tx1"/>
                          </a:solidFill>
                          <a:latin typeface="+mj-lt"/>
                        </a:rPr>
                        <a:t>Microsleep/Fatigue</a:t>
                      </a:r>
                    </a:p>
                  </a:txBody>
                  <a:tcPr/>
                </a:tc>
                <a:tc>
                  <a:txBody>
                    <a:bodyPr/>
                    <a:lstStyle/>
                    <a:p>
                      <a:pPr marL="0" indent="0">
                        <a:buFont typeface="Arial" panose="020B0604020202020204" pitchFamily="34" charset="0"/>
                        <a:buNone/>
                      </a:pPr>
                      <a:endParaRPr lang="en-US">
                        <a:latin typeface="Gill Sans MT" panose="020B0502020104020203" pitchFamily="34" charset="0"/>
                      </a:endParaRPr>
                    </a:p>
                  </a:txBody>
                  <a:tcPr/>
                </a:tc>
                <a:extLst>
                  <a:ext uri="{0D108BD9-81ED-4DB2-BD59-A6C34878D82A}">
                    <a16:rowId xmlns:a16="http://schemas.microsoft.com/office/drawing/2014/main" val="2077825013"/>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2400" b="0" u="none" strike="noStrike" kern="1200" cap="none" spc="0" normalizeH="0" baseline="0">
                          <a:ln>
                            <a:noFill/>
                          </a:ln>
                          <a:solidFill>
                            <a:prstClr val="black"/>
                          </a:solidFill>
                          <a:effectLst/>
                          <a:uLnTx/>
                          <a:uFillTx/>
                          <a:latin typeface="+mn-lt"/>
                          <a:ea typeface="+mn-ea"/>
                          <a:cs typeface="+mn-cs"/>
                        </a:rPr>
                        <a:t>5</a:t>
                      </a:r>
                      <a:endParaRPr kumimoji="0" lang="en-US" sz="2400" b="0" u="none" strike="noStrike" kern="1200" cap="none" spc="0" normalizeH="0" baseline="0">
                        <a:ln>
                          <a:noFill/>
                        </a:ln>
                        <a:solidFill>
                          <a:prstClr val="black"/>
                        </a:solidFill>
                        <a:effectLst/>
                        <a:uLnTx/>
                        <a:uFillTx/>
                        <a:latin typeface="+mn-lt"/>
                        <a:ea typeface="+mn-ea"/>
                        <a:cs typeface="+mn-cs"/>
                      </a:endParaRPr>
                    </a:p>
                  </a:txBody>
                  <a:tcPr/>
                </a:tc>
                <a:tc>
                  <a:txBody>
                    <a:bodyPr/>
                    <a:lstStyle/>
                    <a:p>
                      <a:pPr marL="0" indent="0" algn="l" defTabSz="914400" rtl="0" eaLnBrk="1" latinLnBrk="0" hangingPunct="1">
                        <a:buFont typeface="Arial" panose="020B0604020202020204" pitchFamily="34" charset="0"/>
                        <a:buNone/>
                      </a:pPr>
                      <a:r>
                        <a:rPr kumimoji="0" lang="en-US" sz="2400" b="0" u="none" strike="noStrike" kern="1200" cap="none" spc="0" normalizeH="0" baseline="0" noProof="0" dirty="0">
                          <a:ln>
                            <a:noFill/>
                          </a:ln>
                          <a:solidFill>
                            <a:prstClr val="black"/>
                          </a:solidFill>
                          <a:effectLst/>
                          <a:uLnTx/>
                          <a:uFillTx/>
                          <a:latin typeface="+mn-lt"/>
                          <a:ea typeface="+mn-ea"/>
                          <a:cs typeface="+mn-cs"/>
                        </a:rPr>
                        <a:t>Activity</a:t>
                      </a:r>
                      <a:endParaRPr kumimoji="0" lang="en-US" sz="2400" b="0" u="none" strike="noStrike" kern="1200" cap="none" spc="0" normalizeH="0" baseline="0" dirty="0">
                        <a:ln>
                          <a:noFill/>
                        </a:ln>
                        <a:solidFill>
                          <a:prstClr val="black"/>
                        </a:solidFill>
                        <a:effectLst/>
                        <a:uLnTx/>
                        <a:uFillTx/>
                        <a:latin typeface="+mn-lt"/>
                        <a:ea typeface="+mn-ea"/>
                        <a:cs typeface="+mn-cs"/>
                      </a:endParaRPr>
                    </a:p>
                  </a:txBody>
                  <a:tcPr/>
                </a:tc>
                <a:tc>
                  <a:txBody>
                    <a:bodyPr/>
                    <a:lstStyle/>
                    <a:p>
                      <a:pPr marL="0" indent="0">
                        <a:buFont typeface="Arial" panose="020B0604020202020204" pitchFamily="34" charset="0"/>
                        <a:buNone/>
                      </a:pPr>
                      <a:r>
                        <a:rPr lang="en-US" sz="1800" dirty="0">
                          <a:solidFill>
                            <a:schemeClr val="tx1"/>
                          </a:solidFill>
                          <a:latin typeface="+mj-lt"/>
                        </a:rPr>
                        <a:t>Driving</a:t>
                      </a:r>
                    </a:p>
                  </a:txBody>
                  <a:tcPr/>
                </a:tc>
                <a:tc>
                  <a:txBody>
                    <a:bodyPr/>
                    <a:lstStyle/>
                    <a:p>
                      <a:pPr marL="0" indent="0">
                        <a:buFont typeface="Arial" panose="020B0604020202020204" pitchFamily="34" charset="0"/>
                        <a:buNone/>
                      </a:pPr>
                      <a:endParaRPr lang="en-US" dirty="0">
                        <a:latin typeface="Gill Sans MT" panose="020B0502020104020203" pitchFamily="34" charset="0"/>
                      </a:endParaRPr>
                    </a:p>
                  </a:txBody>
                  <a:tcPr/>
                </a:tc>
                <a:extLst>
                  <a:ext uri="{0D108BD9-81ED-4DB2-BD59-A6C34878D82A}">
                    <a16:rowId xmlns:a16="http://schemas.microsoft.com/office/drawing/2014/main" val="4164032528"/>
                  </a:ext>
                </a:extLst>
              </a:tr>
            </a:tbl>
          </a:graphicData>
        </a:graphic>
      </p:graphicFrame>
    </p:spTree>
    <p:extLst>
      <p:ext uri="{BB962C8B-B14F-4D97-AF65-F5344CB8AC3E}">
        <p14:creationId xmlns:p14="http://schemas.microsoft.com/office/powerpoint/2010/main" val="4238731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00123-06CA-97DB-703A-84E7AD5A0B8C}"/>
              </a:ext>
            </a:extLst>
          </p:cNvPr>
          <p:cNvSpPr>
            <a:spLocks noGrp="1"/>
          </p:cNvSpPr>
          <p:nvPr>
            <p:ph type="title"/>
          </p:nvPr>
        </p:nvSpPr>
        <p:spPr>
          <a:xfrm>
            <a:off x="838200" y="561932"/>
            <a:ext cx="10515600" cy="581932"/>
          </a:xfrm>
        </p:spPr>
        <p:txBody>
          <a:bodyPr>
            <a:normAutofit/>
          </a:bodyPr>
          <a:lstStyle/>
          <a:p>
            <a:r>
              <a:rPr lang="en-US" sz="3200" b="1">
                <a:solidFill>
                  <a:srgbClr val="404040"/>
                </a:solidFill>
              </a:rPr>
              <a:t>Details of Injured Person/Asset</a:t>
            </a:r>
            <a:endParaRPr lang="en-US" sz="3200" b="1"/>
          </a:p>
        </p:txBody>
      </p:sp>
      <p:graphicFrame>
        <p:nvGraphicFramePr>
          <p:cNvPr id="4" name="Content Placeholder 6">
            <a:extLst>
              <a:ext uri="{FF2B5EF4-FFF2-40B4-BE49-F238E27FC236}">
                <a16:creationId xmlns:a16="http://schemas.microsoft.com/office/drawing/2014/main" id="{D3859BAE-43E6-CFC3-5F0A-24FB30857E34}"/>
              </a:ext>
            </a:extLst>
          </p:cNvPr>
          <p:cNvGraphicFramePr>
            <a:graphicFrameLocks/>
          </p:cNvGraphicFramePr>
          <p:nvPr>
            <p:extLst>
              <p:ext uri="{D42A27DB-BD31-4B8C-83A1-F6EECF244321}">
                <p14:modId xmlns:p14="http://schemas.microsoft.com/office/powerpoint/2010/main" val="794970743"/>
              </p:ext>
            </p:extLst>
          </p:nvPr>
        </p:nvGraphicFramePr>
        <p:xfrm>
          <a:off x="838200" y="1119673"/>
          <a:ext cx="10428324" cy="4985017"/>
        </p:xfrm>
        <a:graphic>
          <a:graphicData uri="http://schemas.openxmlformats.org/drawingml/2006/table">
            <a:tbl>
              <a:tblPr firstRow="1" bandRow="1">
                <a:tableStyleId>{5C22544A-7EE6-4342-B048-85BDC9FD1C3A}</a:tableStyleId>
              </a:tblPr>
              <a:tblGrid>
                <a:gridCol w="1698076">
                  <a:extLst>
                    <a:ext uri="{9D8B030D-6E8A-4147-A177-3AD203B41FA5}">
                      <a16:colId xmlns:a16="http://schemas.microsoft.com/office/drawing/2014/main" val="2963299241"/>
                    </a:ext>
                  </a:extLst>
                </a:gridCol>
                <a:gridCol w="4377604">
                  <a:extLst>
                    <a:ext uri="{9D8B030D-6E8A-4147-A177-3AD203B41FA5}">
                      <a16:colId xmlns:a16="http://schemas.microsoft.com/office/drawing/2014/main" val="1425095250"/>
                    </a:ext>
                  </a:extLst>
                </a:gridCol>
                <a:gridCol w="4352644">
                  <a:extLst>
                    <a:ext uri="{9D8B030D-6E8A-4147-A177-3AD203B41FA5}">
                      <a16:colId xmlns:a16="http://schemas.microsoft.com/office/drawing/2014/main" val="2666393860"/>
                    </a:ext>
                  </a:extLst>
                </a:gridCol>
              </a:tblGrid>
              <a:tr h="83751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latin typeface="+mn-lt"/>
                          <a:ea typeface="+mn-ea"/>
                          <a:cs typeface="+mn-cs"/>
                        </a:rPr>
                        <a:t>Name</a:t>
                      </a:r>
                    </a:p>
                  </a:txBody>
                  <a:tcPr marL="94180" marR="9418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mn-lt"/>
                          <a:ea typeface="+mn-ea"/>
                          <a:cs typeface="+mn-cs"/>
                        </a:rPr>
                        <a:t>Ahmed Raza</a:t>
                      </a:r>
                    </a:p>
                  </a:txBody>
                  <a:tcPr marL="94180" marR="9418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161616"/>
                        </a:solidFill>
                        <a:effectLst/>
                        <a:uLnTx/>
                        <a:uFillTx/>
                        <a:latin typeface="+mn-lt"/>
                        <a:ea typeface="+mn-ea"/>
                        <a:cs typeface="+mn-cs"/>
                      </a:endParaRPr>
                    </a:p>
                  </a:txBody>
                  <a:tcPr marL="94180" marR="9418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5337879"/>
                  </a:ext>
                </a:extLst>
              </a:tr>
              <a:tr h="61918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1" kern="1200" baseline="0" noProof="0">
                          <a:solidFill>
                            <a:schemeClr val="bg1"/>
                          </a:solidFill>
                          <a:latin typeface="+mn-lt"/>
                          <a:ea typeface="+mn-ea"/>
                          <a:cs typeface="+mn-cs"/>
                        </a:rPr>
                        <a:t>Age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732" b="1" kern="1200" baseline="0" noProof="0">
                        <a:solidFill>
                          <a:schemeClr val="bg1"/>
                        </a:solidFill>
                        <a:latin typeface="+mn-lt"/>
                        <a:ea typeface="+mn-ea"/>
                        <a:cs typeface="+mn-cs"/>
                      </a:endParaRPr>
                    </a:p>
                  </a:txBody>
                  <a:tcPr marL="94180" marR="9418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32" kern="1200" baseline="0" dirty="0">
                          <a:solidFill>
                            <a:srgbClr val="404040"/>
                          </a:solidFill>
                          <a:latin typeface="+mn-lt"/>
                          <a:ea typeface="+mn-ea"/>
                          <a:cs typeface="+mn-cs"/>
                        </a:rPr>
                        <a:t>31</a:t>
                      </a:r>
                    </a:p>
                  </a:txBody>
                  <a:tcPr marL="94180" marR="9418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732" kern="1200" baseline="0">
                        <a:solidFill>
                          <a:srgbClr val="404040"/>
                        </a:solidFill>
                        <a:latin typeface="+mn-lt"/>
                        <a:ea typeface="+mn-ea"/>
                        <a:cs typeface="+mn-cs"/>
                      </a:endParaRPr>
                    </a:p>
                  </a:txBody>
                  <a:tcPr marL="94180" marR="9418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29527494"/>
                  </a:ext>
                </a:extLst>
              </a:tr>
              <a:tr h="8990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700" b="1" kern="1200" baseline="0" noProof="0">
                          <a:solidFill>
                            <a:schemeClr val="bg1"/>
                          </a:solidFill>
                          <a:latin typeface="+mn-lt"/>
                          <a:ea typeface="+mn-ea"/>
                          <a:cs typeface="+mn-cs"/>
                        </a:rPr>
                        <a:t>Description of Injury</a:t>
                      </a:r>
                      <a:endParaRPr lang="en-US" sz="1700" b="1" kern="1200" baseline="0" noProof="0">
                        <a:solidFill>
                          <a:schemeClr val="bg1"/>
                        </a:solidFill>
                        <a:latin typeface="+mn-lt"/>
                        <a:ea typeface="+mn-ea"/>
                        <a:cs typeface="+mn-cs"/>
                      </a:endParaRPr>
                    </a:p>
                  </a:txBody>
                  <a:tcPr marL="94180" marR="9418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32" kern="1200" baseline="0" dirty="0">
                          <a:solidFill>
                            <a:srgbClr val="404040"/>
                          </a:solidFill>
                          <a:latin typeface="+mn-lt"/>
                          <a:ea typeface="+mn-ea"/>
                          <a:cs typeface="+mn-cs"/>
                        </a:rPr>
                        <a:t>Left thigh pain</a:t>
                      </a:r>
                    </a:p>
                  </a:txBody>
                  <a:tcPr marL="94180" marR="9418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732" kern="1200" baseline="0">
                        <a:solidFill>
                          <a:srgbClr val="404040"/>
                        </a:solidFill>
                        <a:latin typeface="+mn-lt"/>
                        <a:ea typeface="+mn-ea"/>
                        <a:cs typeface="+mn-cs"/>
                      </a:endParaRPr>
                    </a:p>
                  </a:txBody>
                  <a:tcPr marL="94180" marR="9418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1563777"/>
                  </a:ext>
                </a:extLst>
              </a:tr>
              <a:tr h="11147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1" kern="1200" baseline="0" noProof="0">
                          <a:solidFill>
                            <a:schemeClr val="bg1"/>
                          </a:solidFill>
                          <a:latin typeface="+mn-lt"/>
                          <a:ea typeface="+mn-ea"/>
                          <a:cs typeface="+mn-cs"/>
                        </a:rPr>
                        <a:t>Job Description/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1" kern="1200" baseline="0" noProof="0">
                          <a:solidFill>
                            <a:schemeClr val="bg1"/>
                          </a:solidFill>
                          <a:latin typeface="+mn-lt"/>
                          <a:ea typeface="+mn-ea"/>
                          <a:cs typeface="+mn-cs"/>
                        </a:rPr>
                        <a:t>Experience</a:t>
                      </a:r>
                    </a:p>
                  </a:txBody>
                  <a:tcPr marL="94180" marR="9418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32" kern="1200" baseline="0" dirty="0">
                          <a:solidFill>
                            <a:srgbClr val="404040"/>
                          </a:solidFill>
                          <a:latin typeface="+mn-lt"/>
                          <a:ea typeface="+mn-ea"/>
                          <a:cs typeface="+mn-cs"/>
                        </a:rPr>
                        <a:t>Heavy vehicle driver, his duty is delivering of Chemical fluids from Fahud to Rig, Rig to Rig, Rig to Fahud. He has total of 4 years and 10 months driving experience </a:t>
                      </a:r>
                    </a:p>
                  </a:txBody>
                  <a:tcPr marL="94180" marR="9418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732" kern="1200" baseline="0">
                        <a:solidFill>
                          <a:srgbClr val="404040"/>
                        </a:solidFill>
                        <a:latin typeface="+mn-lt"/>
                        <a:ea typeface="+mn-ea"/>
                        <a:cs typeface="+mn-cs"/>
                      </a:endParaRPr>
                    </a:p>
                  </a:txBody>
                  <a:tcPr marL="94180" marR="9418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64789834"/>
                  </a:ext>
                </a:extLst>
              </a:tr>
              <a:tr h="14819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1" kern="1200" baseline="0" noProof="0">
                          <a:solidFill>
                            <a:schemeClr val="bg1"/>
                          </a:solidFill>
                          <a:latin typeface="+mn-lt"/>
                          <a:ea typeface="+mn-ea"/>
                          <a:cs typeface="+mn-cs"/>
                        </a:rPr>
                        <a:t>Employer</a:t>
                      </a:r>
                    </a:p>
                  </a:txBody>
                  <a:tcPr marL="94180" marR="9418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kern="1200" baseline="0" dirty="0">
                          <a:solidFill>
                            <a:srgbClr val="404040"/>
                          </a:solidFill>
                          <a:latin typeface="+mn-lt"/>
                          <a:ea typeface="+mn-ea"/>
                          <a:cs typeface="+mn-cs"/>
                        </a:rPr>
                        <a:t>Peace Land </a:t>
                      </a:r>
                    </a:p>
                  </a:txBody>
                  <a:tcPr marL="94180" marR="9418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732" kern="1200" baseline="0" dirty="0">
                        <a:solidFill>
                          <a:srgbClr val="404040"/>
                        </a:solidFill>
                        <a:latin typeface="+mn-lt"/>
                        <a:ea typeface="+mn-ea"/>
                        <a:cs typeface="+mn-cs"/>
                      </a:endParaRPr>
                    </a:p>
                  </a:txBody>
                  <a:tcPr marL="94180" marR="94180" anchor="ctr">
                    <a:lnL w="12700" cap="flat" cmpd="sng" algn="ctr">
                      <a:solidFill>
                        <a:srgbClr val="595959"/>
                      </a:solidFill>
                      <a:prstDash val="solid"/>
                      <a:round/>
                      <a:headEnd type="none" w="med" len="med"/>
                      <a:tailEnd type="none" w="med" len="med"/>
                    </a:lnL>
                    <a:lnR w="12700" cap="flat" cmpd="sng" algn="ctr">
                      <a:solidFill>
                        <a:srgbClr val="595959"/>
                      </a:solidFill>
                      <a:prstDash val="solid"/>
                      <a:round/>
                      <a:headEnd type="none" w="med" len="med"/>
                      <a:tailEnd type="none" w="med" len="med"/>
                    </a:lnR>
                    <a:lnT w="12700" cap="flat" cmpd="sng" algn="ctr">
                      <a:solidFill>
                        <a:srgbClr val="595959"/>
                      </a:solidFill>
                      <a:prstDash val="solid"/>
                      <a:round/>
                      <a:headEnd type="none" w="med" len="med"/>
                      <a:tailEnd type="none" w="med" len="med"/>
                    </a:lnT>
                    <a:lnB w="12700" cap="flat" cmpd="sng" algn="ctr">
                      <a:solidFill>
                        <a:srgbClr val="59595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26237583"/>
                  </a:ext>
                </a:extLst>
              </a:tr>
            </a:tbl>
          </a:graphicData>
        </a:graphic>
      </p:graphicFrame>
      <p:sp>
        <p:nvSpPr>
          <p:cNvPr id="3" name="Footer Placeholder 4">
            <a:extLst>
              <a:ext uri="{FF2B5EF4-FFF2-40B4-BE49-F238E27FC236}">
                <a16:creationId xmlns:a16="http://schemas.microsoft.com/office/drawing/2014/main" id="{9CB7DB71-635D-EBAE-293B-24695AF9F431}"/>
              </a:ext>
            </a:extLst>
          </p:cNvPr>
          <p:cNvSpPr txBox="1">
            <a:spLocks/>
          </p:cNvSpPr>
          <p:nvPr/>
        </p:nvSpPr>
        <p:spPr bwMode="auto">
          <a:xfrm>
            <a:off x="3160835" y="6600092"/>
            <a:ext cx="5870331" cy="2579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a:lstStyle>
          <a:p>
            <a:pPr>
              <a:defRPr/>
            </a:pPr>
            <a:r>
              <a:rPr lang="en-US">
                <a:solidFill>
                  <a:srgbClr val="000000"/>
                </a:solidFill>
                <a:latin typeface="Calibri" panose="020F0502020204030204" pitchFamily="34" charset="0"/>
              </a:rPr>
              <a:t>Confidential - Not to be shared outside of PDO/PDO contractors </a:t>
            </a:r>
          </a:p>
        </p:txBody>
      </p:sp>
      <p:sp>
        <p:nvSpPr>
          <p:cNvPr id="6" name="Rectangle 5">
            <a:extLst>
              <a:ext uri="{FF2B5EF4-FFF2-40B4-BE49-F238E27FC236}">
                <a16:creationId xmlns:a16="http://schemas.microsoft.com/office/drawing/2014/main" id="{B1366E6E-AB9F-EFBF-0796-4C19FF9AE36E}"/>
              </a:ext>
            </a:extLst>
          </p:cNvPr>
          <p:cNvSpPr/>
          <p:nvPr/>
        </p:nvSpPr>
        <p:spPr>
          <a:xfrm>
            <a:off x="204281" y="0"/>
            <a:ext cx="11987719" cy="461665"/>
          </a:xfrm>
          <a:prstGeom prst="rect">
            <a:avLst/>
          </a:prstGeom>
          <a:solidFill>
            <a:srgbClr val="FFC715"/>
          </a:solidFill>
        </p:spPr>
        <p:txBody>
          <a:bodyPr wrap="square">
            <a:spAutoFit/>
          </a:bodyPr>
          <a:lstStyle/>
          <a:p>
            <a:pPr lvl="0" algn="ctr">
              <a:defRPr/>
            </a:pPr>
            <a:r>
              <a:rPr lang="en-GB" sz="2400" b="1" dirty="0">
                <a:solidFill>
                  <a:srgbClr val="00B050"/>
                </a:solidFill>
                <a:latin typeface="Calibri" panose="020F0502020204030204" pitchFamily="34" charset="0"/>
                <a:ea typeface="MS PGothic" pitchFamily="34" charset="-128"/>
                <a:cs typeface="+mj-cs"/>
              </a:rPr>
              <a:t>HiPo#35, PIM # 1170964, 01-October-2024, Halliburton</a:t>
            </a:r>
            <a:endParaRPr lang="en-US" sz="2400" kern="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28622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a:extLst>
              <a:ext uri="{FF2B5EF4-FFF2-40B4-BE49-F238E27FC236}">
                <a16:creationId xmlns:a16="http://schemas.microsoft.com/office/drawing/2014/main" id="{D4C0AF64-8834-2ACE-6D82-1CEB909BDF88}"/>
              </a:ext>
            </a:extLst>
          </p:cNvPr>
          <p:cNvSpPr/>
          <p:nvPr/>
        </p:nvSpPr>
        <p:spPr>
          <a:xfrm>
            <a:off x="380960" y="-1"/>
            <a:ext cx="11811040" cy="523220"/>
          </a:xfrm>
          <a:prstGeom prst="rect">
            <a:avLst/>
          </a:prstGeom>
          <a:solidFill>
            <a:srgbClr val="FFC715"/>
          </a:solidFill>
        </p:spPr>
        <p:txBody>
          <a:bodyPr wrap="square">
            <a:spAutoFit/>
          </a:bodyPr>
          <a:lstStyle/>
          <a:p>
            <a:pPr lvl="0" algn="ctr">
              <a:defRPr/>
            </a:pPr>
            <a:r>
              <a:rPr lang="en-GB" sz="2800" b="1" dirty="0">
                <a:solidFill>
                  <a:srgbClr val="00B050"/>
                </a:solidFill>
                <a:latin typeface="Calibri" panose="020F0502020204030204" pitchFamily="34" charset="0"/>
                <a:ea typeface="MS PGothic" pitchFamily="34" charset="-128"/>
                <a:cs typeface="+mj-cs"/>
              </a:rPr>
              <a:t>HiPo#35, PIM # 1170964, 01-October-2024, Halliburton</a:t>
            </a:r>
            <a:endParaRPr lang="en-US" sz="2800" kern="0" dirty="0">
              <a:solidFill>
                <a:srgbClr val="00B05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AB954E48-3FE0-DC3C-607D-A38DAC96D517}"/>
              </a:ext>
            </a:extLst>
          </p:cNvPr>
          <p:cNvSpPr txBox="1"/>
          <p:nvPr/>
        </p:nvSpPr>
        <p:spPr>
          <a:xfrm>
            <a:off x="4422224" y="8198479"/>
            <a:ext cx="3093531" cy="261610"/>
          </a:xfrm>
          <a:prstGeom prst="rect">
            <a:avLst/>
          </a:prstGeom>
          <a:solidFill>
            <a:srgbClr val="F2F2F2"/>
          </a:solidFill>
          <a:ln>
            <a:solidFill>
              <a:schemeClr val="accent1"/>
            </a:solidFill>
          </a:ln>
        </p:spPr>
        <p:txBody>
          <a:bodyPr wrap="square" rtlCol="0">
            <a:spAutoFit/>
          </a:bodyPr>
          <a:lstStyle/>
          <a:p>
            <a:pPr algn="just"/>
            <a:r>
              <a:rPr lang="en-US" sz="1100" dirty="0">
                <a:solidFill>
                  <a:srgbClr val="0000FF"/>
                </a:solidFill>
              </a:rPr>
              <a:t>IVMS Monitoring? Confirmed </a:t>
            </a:r>
          </a:p>
        </p:txBody>
      </p:sp>
      <p:sp>
        <p:nvSpPr>
          <p:cNvPr id="7" name="TextBox 6">
            <a:extLst>
              <a:ext uri="{FF2B5EF4-FFF2-40B4-BE49-F238E27FC236}">
                <a16:creationId xmlns:a16="http://schemas.microsoft.com/office/drawing/2014/main" id="{C9ECB54F-EEC8-CCD9-F0EA-9760093152D1}"/>
              </a:ext>
            </a:extLst>
          </p:cNvPr>
          <p:cNvSpPr txBox="1"/>
          <p:nvPr/>
        </p:nvSpPr>
        <p:spPr>
          <a:xfrm>
            <a:off x="6198401" y="8581762"/>
            <a:ext cx="3093530" cy="600164"/>
          </a:xfrm>
          <a:prstGeom prst="rect">
            <a:avLst/>
          </a:prstGeom>
          <a:solidFill>
            <a:srgbClr val="F2F2F2"/>
          </a:solidFill>
          <a:ln>
            <a:solidFill>
              <a:schemeClr val="accent1"/>
            </a:solidFill>
          </a:ln>
        </p:spPr>
        <p:txBody>
          <a:bodyPr wrap="square" rtlCol="0">
            <a:spAutoFit/>
          </a:bodyPr>
          <a:lstStyle/>
          <a:p>
            <a:pPr algn="just"/>
            <a:r>
              <a:rPr lang="en-US" sz="1100" dirty="0">
                <a:solidFill>
                  <a:srgbClr val="0000FF"/>
                </a:solidFill>
              </a:rPr>
              <a:t>Journey Management? Track only driving hours, sleeping </a:t>
            </a:r>
            <a:r>
              <a:rPr lang="en-US" sz="1100" dirty="0" err="1">
                <a:solidFill>
                  <a:srgbClr val="0000FF"/>
                </a:solidFill>
              </a:rPr>
              <a:t>hrs</a:t>
            </a:r>
            <a:r>
              <a:rPr lang="en-US" sz="1100" dirty="0">
                <a:solidFill>
                  <a:srgbClr val="0000FF"/>
                </a:solidFill>
              </a:rPr>
              <a:t> not system available just question the driver</a:t>
            </a:r>
          </a:p>
        </p:txBody>
      </p:sp>
      <p:sp>
        <p:nvSpPr>
          <p:cNvPr id="8" name="TextBox 7">
            <a:extLst>
              <a:ext uri="{FF2B5EF4-FFF2-40B4-BE49-F238E27FC236}">
                <a16:creationId xmlns:a16="http://schemas.microsoft.com/office/drawing/2014/main" id="{C0931161-635C-37EB-5472-C67BE13499BC}"/>
              </a:ext>
            </a:extLst>
          </p:cNvPr>
          <p:cNvSpPr txBox="1"/>
          <p:nvPr/>
        </p:nvSpPr>
        <p:spPr>
          <a:xfrm>
            <a:off x="380961" y="644892"/>
            <a:ext cx="11611014" cy="3816429"/>
          </a:xfrm>
          <a:prstGeom prst="rect">
            <a:avLst/>
          </a:prstGeom>
          <a:noFill/>
        </p:spPr>
        <p:txBody>
          <a:bodyPr wrap="square">
            <a:spAutoFit/>
          </a:bodyPr>
          <a:lstStyle/>
          <a:p>
            <a:r>
              <a:rPr lang="en-US" sz="1400" dirty="0">
                <a:effectLst/>
                <a:latin typeface="Segoe UI" panose="020B0502040204020203" pitchFamily="34" charset="0"/>
              </a:rPr>
              <a:t>Fatigue Management:</a:t>
            </a:r>
          </a:p>
          <a:p>
            <a:r>
              <a:rPr lang="en-US" sz="1400" dirty="0">
                <a:effectLst/>
                <a:latin typeface="Segoe UI" panose="020B0502040204020203" pitchFamily="34" charset="0"/>
              </a:rPr>
              <a:t>Working hour for the driver </a:t>
            </a:r>
            <a:r>
              <a:rPr lang="en-US" sz="1400" dirty="0">
                <a:latin typeface="Segoe UI" panose="020B0502040204020203" pitchFamily="34" charset="0"/>
              </a:rPr>
              <a:t>was</a:t>
            </a:r>
            <a:r>
              <a:rPr lang="en-US" sz="1400" dirty="0">
                <a:effectLst/>
                <a:latin typeface="Segoe UI" panose="020B0502040204020203" pitchFamily="34" charset="0"/>
              </a:rPr>
              <a:t> not taking into consideration as overall journey will exceeds 10 </a:t>
            </a:r>
            <a:r>
              <a:rPr lang="en-US" sz="1400" dirty="0" err="1">
                <a:effectLst/>
                <a:latin typeface="Segoe UI" panose="020B0502040204020203" pitchFamily="34" charset="0"/>
              </a:rPr>
              <a:t>hrs</a:t>
            </a:r>
            <a:r>
              <a:rPr lang="en-US" sz="1400" dirty="0">
                <a:effectLst/>
                <a:latin typeface="Segoe UI" panose="020B0502040204020203" pitchFamily="34" charset="0"/>
              </a:rPr>
              <a:t> assuming incident did not happen. SP2000v5 specified maximum of 9 driving hours extendable to 10hrs not more than twice per week. This Journey already violated that standard.</a:t>
            </a:r>
          </a:p>
          <a:p>
            <a:endParaRPr lang="en-US" sz="1400" dirty="0">
              <a:solidFill>
                <a:srgbClr val="0000FF"/>
              </a:solidFill>
              <a:latin typeface="Segoe UI" panose="020B0502040204020203" pitchFamily="34" charset="0"/>
            </a:endParaRPr>
          </a:p>
          <a:p>
            <a:r>
              <a:rPr lang="en-US" sz="1400" dirty="0"/>
              <a:t>Journey Management Process failed 100%:</a:t>
            </a:r>
          </a:p>
          <a:p>
            <a:r>
              <a:rPr lang="en-US" sz="1400" dirty="0"/>
              <a:t>1. There was no proper Journey Route assessment, distance was wrongly assumed. JM missed to validate the information by either Rig team, GPS coordinates, shared location which led to wrong assume of distance to main city </a:t>
            </a:r>
            <a:r>
              <a:rPr lang="en-US" sz="1400" dirty="0" err="1"/>
              <a:t>Haima</a:t>
            </a:r>
            <a:r>
              <a:rPr lang="en-US" sz="1400" dirty="0"/>
              <a:t> only. JM Handling multi tasks and handling daily basis 30 to 40 JPs in a day</a:t>
            </a:r>
          </a:p>
          <a:p>
            <a:r>
              <a:rPr lang="en-US" sz="1400" dirty="0"/>
              <a:t>2. There was no pre-trip discussion between Driver and Journey manager on agreed rest point. The discussion was done with driver leader prior moving from the location by phone, however the stop point in Burhan was missed in journey plan.</a:t>
            </a:r>
          </a:p>
          <a:p>
            <a:r>
              <a:rPr lang="en-US" sz="1400" dirty="0"/>
              <a:t>3. There was no communication between driver and Journey manager over the first leg of the Journey. Communication was held with the driver leader who communicated with other drivers; however the leader transfer the details to all drivers involved in the convoy. This was done through mobile phone with the leader. The two ways communication were not managed properly at either start point, the stop points, as vehicles stopped for rest (non completed stops) and convoy procedure not followed during the trip and after the completion of loading from Burhan Rig-63.</a:t>
            </a:r>
            <a:endParaRPr lang="en-US" sz="1400" dirty="0">
              <a:solidFill>
                <a:srgbClr val="0000FF"/>
              </a:solidFill>
            </a:endParaRPr>
          </a:p>
          <a:p>
            <a:r>
              <a:rPr lang="en-US" sz="1400" dirty="0"/>
              <a:t>4. Who approved the return Journey, The journey plan was approved once at the start (Rig-132 to FHD), however the journey plan not mentioned the stop at Burhan for backloading WBM on the way back to Fahud, this was applied for the entire convoy journey which started from Rig-132 to Burhan and final destination Fahud </a:t>
            </a:r>
            <a:endParaRPr lang="en-US" sz="1400" dirty="0">
              <a:solidFill>
                <a:srgbClr val="0000FF"/>
              </a:solidFill>
            </a:endParaRPr>
          </a:p>
          <a:p>
            <a:endParaRPr lang="en-US" dirty="0">
              <a:solidFill>
                <a:srgbClr val="0000FF"/>
              </a:solidFill>
            </a:endParaRPr>
          </a:p>
        </p:txBody>
      </p:sp>
    </p:spTree>
    <p:extLst>
      <p:ext uri="{BB962C8B-B14F-4D97-AF65-F5344CB8AC3E}">
        <p14:creationId xmlns:p14="http://schemas.microsoft.com/office/powerpoint/2010/main" val="752275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B3FFB2F4-B733-47B9-9DF7-C4B66DE65340}"/>
              </a:ext>
            </a:extLst>
          </p:cNvPr>
          <p:cNvGraphicFramePr>
            <a:graphicFrameLocks noGrp="1"/>
          </p:cNvGraphicFramePr>
          <p:nvPr>
            <p:extLst>
              <p:ext uri="{D42A27DB-BD31-4B8C-83A1-F6EECF244321}">
                <p14:modId xmlns:p14="http://schemas.microsoft.com/office/powerpoint/2010/main" val="3906394451"/>
              </p:ext>
            </p:extLst>
          </p:nvPr>
        </p:nvGraphicFramePr>
        <p:xfrm>
          <a:off x="446048" y="600755"/>
          <a:ext cx="11299904" cy="5168670"/>
        </p:xfrm>
        <a:graphic>
          <a:graphicData uri="http://schemas.openxmlformats.org/drawingml/2006/table">
            <a:tbl>
              <a:tblPr firstRow="1" bandRow="1">
                <a:tableStyleId>{93296810-A885-4BE3-A3E7-6D5BEEA58F35}</a:tableStyleId>
              </a:tblPr>
              <a:tblGrid>
                <a:gridCol w="561279">
                  <a:extLst>
                    <a:ext uri="{9D8B030D-6E8A-4147-A177-3AD203B41FA5}">
                      <a16:colId xmlns:a16="http://schemas.microsoft.com/office/drawing/2014/main" val="20000"/>
                    </a:ext>
                  </a:extLst>
                </a:gridCol>
                <a:gridCol w="2675673">
                  <a:extLst>
                    <a:ext uri="{9D8B030D-6E8A-4147-A177-3AD203B41FA5}">
                      <a16:colId xmlns:a16="http://schemas.microsoft.com/office/drawing/2014/main" val="20001"/>
                    </a:ext>
                  </a:extLst>
                </a:gridCol>
                <a:gridCol w="2349500">
                  <a:extLst>
                    <a:ext uri="{9D8B030D-6E8A-4147-A177-3AD203B41FA5}">
                      <a16:colId xmlns:a16="http://schemas.microsoft.com/office/drawing/2014/main" val="20002"/>
                    </a:ext>
                  </a:extLst>
                </a:gridCol>
                <a:gridCol w="5713452">
                  <a:extLst>
                    <a:ext uri="{9D8B030D-6E8A-4147-A177-3AD203B41FA5}">
                      <a16:colId xmlns:a16="http://schemas.microsoft.com/office/drawing/2014/main" val="20003"/>
                    </a:ext>
                  </a:extLst>
                </a:gridCol>
              </a:tblGrid>
              <a:tr h="381000">
                <a:tc gridSpan="4">
                  <a:txBody>
                    <a:bodyPr/>
                    <a:lstStyle/>
                    <a:p>
                      <a:pPr algn="l"/>
                      <a:r>
                        <a:rPr lang="en-GB" sz="1800" dirty="0">
                          <a:solidFill>
                            <a:schemeClr val="bg1"/>
                          </a:solidFill>
                          <a:latin typeface="Calibri" panose="020F0502020204030204" pitchFamily="34" charset="0"/>
                        </a:rPr>
                        <a:t>List of Evidences</a:t>
                      </a:r>
                    </a:p>
                  </a:txBody>
                  <a:tcPr/>
                </a:tc>
                <a:tc hMerge="1">
                  <a:txBody>
                    <a:bodyPr/>
                    <a:lstStyle/>
                    <a:p>
                      <a:pPr algn="ctr"/>
                      <a:endParaRPr lang="en-GB" sz="1400">
                        <a:solidFill>
                          <a:schemeClr val="bg1"/>
                        </a:solidFill>
                        <a:latin typeface="Calibri" panose="020F0502020204030204" pitchFamily="34" charset="0"/>
                      </a:endParaRPr>
                    </a:p>
                  </a:txBody>
                  <a:tcPr/>
                </a:tc>
                <a:tc hMerge="1">
                  <a:txBody>
                    <a:bodyPr/>
                    <a:lstStyle/>
                    <a:p>
                      <a:pPr algn="ctr"/>
                      <a:endParaRPr lang="en-GB" sz="1400">
                        <a:solidFill>
                          <a:schemeClr val="bg1"/>
                        </a:solidFill>
                        <a:latin typeface="Calibri" panose="020F0502020204030204" pitchFamily="34" charset="0"/>
                      </a:endParaRPr>
                    </a:p>
                  </a:txBody>
                  <a:tcPr/>
                </a:tc>
                <a:tc hMerge="1">
                  <a:txBody>
                    <a:bodyPr/>
                    <a:lstStyle/>
                    <a:p>
                      <a:pPr algn="l"/>
                      <a:endParaRPr lang="en-GB" sz="1400">
                        <a:solidFill>
                          <a:schemeClr val="bg1"/>
                        </a:solidFill>
                        <a:latin typeface="Calibri" panose="020F0502020204030204" pitchFamily="34" charset="0"/>
                      </a:endParaRPr>
                    </a:p>
                  </a:txBody>
                  <a:tcPr/>
                </a:tc>
                <a:extLst>
                  <a:ext uri="{0D108BD9-81ED-4DB2-BD59-A6C34878D82A}">
                    <a16:rowId xmlns:a16="http://schemas.microsoft.com/office/drawing/2014/main" val="332890414"/>
                  </a:ext>
                </a:extLst>
              </a:tr>
              <a:tr h="381000">
                <a:tc>
                  <a:txBody>
                    <a:bodyPr/>
                    <a:lstStyle/>
                    <a:p>
                      <a:pPr algn="ctr"/>
                      <a:r>
                        <a:rPr lang="en-GB" sz="1400"/>
                        <a:t>No.</a:t>
                      </a:r>
                      <a:endParaRPr lang="en-GB" sz="1400">
                        <a:solidFill>
                          <a:schemeClr val="bg1"/>
                        </a:solidFill>
                        <a:latin typeface="Calibri" panose="020F0502020204030204" pitchFamily="34" charset="0"/>
                      </a:endParaRPr>
                    </a:p>
                  </a:txBody>
                  <a:tcPr/>
                </a:tc>
                <a:tc>
                  <a:txBody>
                    <a:bodyPr/>
                    <a:lstStyle/>
                    <a:p>
                      <a:pPr algn="ctr"/>
                      <a:r>
                        <a:rPr lang="en-GB" sz="1400"/>
                        <a:t>Cause</a:t>
                      </a:r>
                      <a:endParaRPr lang="en-GB" sz="1400">
                        <a:solidFill>
                          <a:schemeClr val="bg1"/>
                        </a:solidFill>
                        <a:latin typeface="Calibri" panose="020F0502020204030204" pitchFamily="34" charset="0"/>
                      </a:endParaRPr>
                    </a:p>
                  </a:txBody>
                  <a:tcPr/>
                </a:tc>
                <a:tc>
                  <a:txBody>
                    <a:bodyPr/>
                    <a:lstStyle/>
                    <a:p>
                      <a:pPr algn="ctr"/>
                      <a:r>
                        <a:rPr lang="en-GB" sz="1400"/>
                        <a:t>Evidence</a:t>
                      </a:r>
                      <a:endParaRPr lang="en-GB" sz="1400">
                        <a:solidFill>
                          <a:schemeClr val="bg1"/>
                        </a:solidFill>
                        <a:latin typeface="Calibri" panose="020F0502020204030204" pitchFamily="34" charset="0"/>
                      </a:endParaRPr>
                    </a:p>
                  </a:txBody>
                  <a:tcPr/>
                </a:tc>
                <a:tc>
                  <a:txBody>
                    <a:bodyPr/>
                    <a:lstStyle/>
                    <a:p>
                      <a:pPr algn="l"/>
                      <a:r>
                        <a:rPr lang="en-GB" sz="1400">
                          <a:solidFill>
                            <a:schemeClr val="tx1"/>
                          </a:solidFill>
                          <a:latin typeface="Calibri" panose="020F0502020204030204" pitchFamily="34" charset="0"/>
                        </a:rPr>
                        <a:t>Comment</a:t>
                      </a:r>
                    </a:p>
                  </a:txBody>
                  <a:tcPr/>
                </a:tc>
                <a:extLst>
                  <a:ext uri="{0D108BD9-81ED-4DB2-BD59-A6C34878D82A}">
                    <a16:rowId xmlns:a16="http://schemas.microsoft.com/office/drawing/2014/main" val="10000"/>
                  </a:ext>
                </a:extLst>
              </a:tr>
              <a:tr h="508166">
                <a:tc>
                  <a:txBody>
                    <a:bodyPr/>
                    <a:lstStyle/>
                    <a:p>
                      <a:pPr algn="ctr"/>
                      <a:r>
                        <a:rPr lang="en-GB" sz="1400"/>
                        <a:t>1</a:t>
                      </a:r>
                      <a:endParaRPr lang="en-GB" sz="1400">
                        <a:latin typeface="Calibri" panose="020F0502020204030204" pitchFamily="34" charset="0"/>
                      </a:endParaRPr>
                    </a:p>
                  </a:txBody>
                  <a:tcPr/>
                </a:tc>
                <a:tc>
                  <a:txBody>
                    <a:bodyPr/>
                    <a:lstStyle/>
                    <a:p>
                      <a:r>
                        <a:rPr lang="en-GB" sz="1400" dirty="0">
                          <a:latin typeface="Calibri" panose="020F0502020204030204" pitchFamily="34" charset="0"/>
                        </a:rPr>
                        <a:t>Tanker deviated from main road</a:t>
                      </a:r>
                    </a:p>
                  </a:txBody>
                  <a:tcPr/>
                </a:tc>
                <a:tc>
                  <a:txBody>
                    <a:bodyPr/>
                    <a:lstStyle/>
                    <a:p>
                      <a:r>
                        <a:rPr lang="en-GB" sz="1400" dirty="0">
                          <a:latin typeface="Calibri" panose="020F0502020204030204" pitchFamily="34" charset="0"/>
                        </a:rPr>
                        <a:t>Photos of road signs</a:t>
                      </a:r>
                    </a:p>
                  </a:txBody>
                  <a:tcPr/>
                </a:tc>
                <a:tc>
                  <a:txBody>
                    <a:bodyPr/>
                    <a:lstStyle/>
                    <a:p>
                      <a:r>
                        <a:rPr lang="en-GB" sz="1400" dirty="0">
                          <a:latin typeface="Calibri" panose="020F0502020204030204" pitchFamily="34" charset="0"/>
                        </a:rPr>
                        <a:t>The tires signs can be identified at the side of main road where tanker deviated </a:t>
                      </a:r>
                    </a:p>
                  </a:txBody>
                  <a:tcPr/>
                </a:tc>
                <a:extLst>
                  <a:ext uri="{0D108BD9-81ED-4DB2-BD59-A6C34878D82A}">
                    <a16:rowId xmlns:a16="http://schemas.microsoft.com/office/drawing/2014/main" val="10001"/>
                  </a:ext>
                </a:extLst>
              </a:tr>
              <a:tr h="508166">
                <a:tc>
                  <a:txBody>
                    <a:bodyPr/>
                    <a:lstStyle/>
                    <a:p>
                      <a:pPr algn="ctr"/>
                      <a:r>
                        <a:rPr lang="en-GB" sz="1400"/>
                        <a:t>2</a:t>
                      </a:r>
                      <a:endParaRPr lang="en-GB" sz="1400">
                        <a:latin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Driver fall a sleep during driving</a:t>
                      </a:r>
                    </a:p>
                  </a:txBody>
                  <a:tcPr/>
                </a:tc>
                <a:tc>
                  <a:txBody>
                    <a:bodyPr/>
                    <a:lstStyle/>
                    <a:p>
                      <a:r>
                        <a:rPr lang="en-GB" sz="1400" dirty="0">
                          <a:latin typeface="Calibri" panose="020F0502020204030204" pitchFamily="34" charset="0"/>
                        </a:rPr>
                        <a:t>Driver statement</a:t>
                      </a:r>
                    </a:p>
                  </a:txBody>
                  <a:tcPr/>
                </a:tc>
                <a:tc>
                  <a:txBody>
                    <a:bodyPr/>
                    <a:lstStyle/>
                    <a:p>
                      <a:r>
                        <a:rPr lang="en-GB" sz="1400" dirty="0">
                          <a:latin typeface="Calibri" panose="020F0502020204030204" pitchFamily="34" charset="0"/>
                        </a:rPr>
                        <a:t>Driver stated he fall asleep during driving </a:t>
                      </a:r>
                    </a:p>
                  </a:txBody>
                  <a:tcPr/>
                </a:tc>
                <a:extLst>
                  <a:ext uri="{0D108BD9-81ED-4DB2-BD59-A6C34878D82A}">
                    <a16:rowId xmlns:a16="http://schemas.microsoft.com/office/drawing/2014/main" val="10002"/>
                  </a:ext>
                </a:extLst>
              </a:tr>
              <a:tr h="508166">
                <a:tc>
                  <a:txBody>
                    <a:bodyPr/>
                    <a:lstStyle/>
                    <a:p>
                      <a:pPr algn="ctr"/>
                      <a:r>
                        <a:rPr lang="en-GB" sz="1400"/>
                        <a:t>3</a:t>
                      </a:r>
                      <a:endParaRPr lang="en-GB" sz="1400">
                        <a:latin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Driver didn’t take sufficient rest during the trip</a:t>
                      </a:r>
                    </a:p>
                  </a:txBody>
                  <a:tcPr/>
                </a:tc>
                <a:tc>
                  <a:txBody>
                    <a:bodyPr/>
                    <a:lstStyle/>
                    <a:p>
                      <a:pPr marL="0" algn="l" defTabSz="914400" rtl="0" eaLnBrk="1" latinLnBrk="0" hangingPunct="1"/>
                      <a:r>
                        <a:rPr lang="en-GB" sz="1400" kern="1200" dirty="0">
                          <a:solidFill>
                            <a:schemeClr val="dk1"/>
                          </a:solidFill>
                          <a:latin typeface="Calibri" panose="020F0502020204030204" pitchFamily="34" charset="0"/>
                          <a:ea typeface="+mn-ea"/>
                          <a:cs typeface="+mn-cs"/>
                        </a:rPr>
                        <a:t>IMVS report</a:t>
                      </a:r>
                    </a:p>
                  </a:txBody>
                  <a:tcPr/>
                </a:tc>
                <a:tc>
                  <a:txBody>
                    <a:bodyPr/>
                    <a:lstStyle/>
                    <a:p>
                      <a:r>
                        <a:rPr lang="en-GB" sz="1400" dirty="0">
                          <a:latin typeface="Calibri" panose="020F0502020204030204" pitchFamily="34" charset="0"/>
                        </a:rPr>
                        <a:t>IVMS report shows driver took 12 minutes rest after driving for 3 hours and 7 minutes </a:t>
                      </a:r>
                    </a:p>
                  </a:txBody>
                  <a:tcPr/>
                </a:tc>
                <a:extLst>
                  <a:ext uri="{0D108BD9-81ED-4DB2-BD59-A6C34878D82A}">
                    <a16:rowId xmlns:a16="http://schemas.microsoft.com/office/drawing/2014/main" val="10003"/>
                  </a:ext>
                </a:extLst>
              </a:tr>
              <a:tr h="576184">
                <a:tc>
                  <a:txBody>
                    <a:bodyPr/>
                    <a:lstStyle/>
                    <a:p>
                      <a:pPr algn="ctr"/>
                      <a:r>
                        <a:rPr lang="en-GB" sz="1400"/>
                        <a:t>4</a:t>
                      </a:r>
                      <a:endParaRPr lang="en-GB" sz="1400">
                        <a:latin typeface="Calibri" panose="020F0502020204030204" pitchFamily="34" charset="0"/>
                      </a:endParaRPr>
                    </a:p>
                  </a:txBody>
                  <a:tcPr/>
                </a:tc>
                <a:tc>
                  <a:txBody>
                    <a:bodyPr/>
                    <a:lstStyle/>
                    <a:p>
                      <a:pPr marL="0" algn="l" defTabSz="914400" rtl="0" eaLnBrk="1" latinLnBrk="0" hangingPunct="1"/>
                      <a:r>
                        <a:rPr lang="en-GB" sz="1400" kern="1200" dirty="0">
                          <a:solidFill>
                            <a:schemeClr val="dk1"/>
                          </a:solidFill>
                          <a:latin typeface="Calibri" panose="020F0502020204030204" pitchFamily="34" charset="0"/>
                          <a:ea typeface="+mn-ea"/>
                          <a:cs typeface="+mn-cs"/>
                        </a:rPr>
                        <a:t>Fatigue management/working and rest hours not followed</a:t>
                      </a:r>
                    </a:p>
                  </a:txBody>
                  <a:tcPr/>
                </a:tc>
                <a:tc>
                  <a:txBody>
                    <a:bodyPr/>
                    <a:lstStyle/>
                    <a:p>
                      <a:pPr marL="0" algn="l" defTabSz="914400" rtl="0" eaLnBrk="1" latinLnBrk="0" hangingPunct="1"/>
                      <a:r>
                        <a:rPr lang="en-GB" sz="1400" kern="1200" dirty="0">
                          <a:solidFill>
                            <a:schemeClr val="dk1"/>
                          </a:solidFill>
                          <a:latin typeface="Calibri" panose="020F0502020204030204" pitchFamily="34" charset="0"/>
                          <a:ea typeface="+mn-ea"/>
                          <a:cs typeface="+mn-cs"/>
                        </a:rPr>
                        <a:t>IVMS report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Calibri" panose="020F0502020204030204" pitchFamily="34" charset="0"/>
                        </a:rPr>
                        <a:t>Journey plan is tight, as it was long trip from south rig-132 to </a:t>
                      </a:r>
                      <a:r>
                        <a:rPr lang="en-GB" sz="1400" dirty="0" err="1">
                          <a:latin typeface="Calibri" panose="020F0502020204030204" pitchFamily="34" charset="0"/>
                        </a:rPr>
                        <a:t>Fahud</a:t>
                      </a:r>
                      <a:endParaRPr lang="en-GB" sz="1400" dirty="0">
                        <a:latin typeface="Calibri" panose="020F0502020204030204" pitchFamily="34" charset="0"/>
                      </a:endParaRPr>
                    </a:p>
                  </a:txBody>
                  <a:tcPr/>
                </a:tc>
                <a:extLst>
                  <a:ext uri="{0D108BD9-81ED-4DB2-BD59-A6C34878D82A}">
                    <a16:rowId xmlns:a16="http://schemas.microsoft.com/office/drawing/2014/main" val="10004"/>
                  </a:ext>
                </a:extLst>
              </a:tr>
              <a:tr h="508166">
                <a:tc>
                  <a:txBody>
                    <a:bodyPr/>
                    <a:lstStyle/>
                    <a:p>
                      <a:pPr algn="ctr"/>
                      <a:r>
                        <a:rPr lang="en-GB" sz="1400"/>
                        <a:t>5</a:t>
                      </a:r>
                      <a:endParaRPr lang="en-GB" sz="1400">
                        <a:latin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No safe road shoulders in case of emergency </a:t>
                      </a:r>
                    </a:p>
                  </a:txBody>
                  <a:tcPr/>
                </a:tc>
                <a:tc>
                  <a:txBody>
                    <a:bodyPr/>
                    <a:lstStyle/>
                    <a:p>
                      <a:r>
                        <a:rPr lang="en-GB" sz="1400" dirty="0">
                          <a:latin typeface="Calibri" panose="020F0502020204030204" pitchFamily="34" charset="0"/>
                        </a:rPr>
                        <a:t>Photos of the road</a:t>
                      </a:r>
                    </a:p>
                  </a:txBody>
                  <a:tcPr/>
                </a:tc>
                <a:tc>
                  <a:txBody>
                    <a:bodyPr/>
                    <a:lstStyle/>
                    <a:p>
                      <a:r>
                        <a:rPr lang="en-GB" sz="1400" dirty="0">
                          <a:latin typeface="Calibri" panose="020F0502020204030204" pitchFamily="34" charset="0"/>
                        </a:rPr>
                        <a:t>The road where incident happened, has no safe shoulders that could help the drivers to stop or react in case of emergency </a:t>
                      </a:r>
                    </a:p>
                  </a:txBody>
                  <a:tcPr/>
                </a:tc>
                <a:extLst>
                  <a:ext uri="{0D108BD9-81ED-4DB2-BD59-A6C34878D82A}">
                    <a16:rowId xmlns:a16="http://schemas.microsoft.com/office/drawing/2014/main" val="10005"/>
                  </a:ext>
                </a:extLst>
              </a:tr>
              <a:tr h="508166">
                <a:tc>
                  <a:txBody>
                    <a:bodyPr/>
                    <a:lstStyle/>
                    <a:p>
                      <a:pPr algn="ctr"/>
                      <a:r>
                        <a:rPr lang="en-GB" sz="1400" dirty="0">
                          <a:latin typeface="Calibri" panose="020F0502020204030204" pitchFamily="34" charset="0"/>
                        </a:rPr>
                        <a:t>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Sharp deviation of tanker loaded 75% of total capacity </a:t>
                      </a:r>
                    </a:p>
                  </a:txBody>
                  <a:tcPr/>
                </a:tc>
                <a:tc>
                  <a:txBody>
                    <a:bodyPr/>
                    <a:lstStyle/>
                    <a:p>
                      <a:r>
                        <a:rPr lang="en-GB" sz="1400" dirty="0">
                          <a:latin typeface="Calibri" panose="020F0502020204030204" pitchFamily="34" charset="0"/>
                        </a:rPr>
                        <a:t>Volume backloaded after incident </a:t>
                      </a:r>
                    </a:p>
                  </a:txBody>
                  <a:tcPr/>
                </a:tc>
                <a:tc>
                  <a:txBody>
                    <a:bodyPr/>
                    <a:lstStyle/>
                    <a:p>
                      <a:r>
                        <a:rPr lang="en-GB" sz="1400" dirty="0">
                          <a:latin typeface="Calibri" panose="020F0502020204030204" pitchFamily="34" charset="0"/>
                        </a:rPr>
                        <a:t>The tanker was loaded 22.5 m3 from total capacity of 30 m3 which is 75%</a:t>
                      </a:r>
                    </a:p>
                  </a:txBody>
                  <a:tcPr/>
                </a:tc>
                <a:extLst>
                  <a:ext uri="{0D108BD9-81ED-4DB2-BD59-A6C34878D82A}">
                    <a16:rowId xmlns:a16="http://schemas.microsoft.com/office/drawing/2014/main" val="10006"/>
                  </a:ext>
                </a:extLst>
              </a:tr>
              <a:tr h="508166">
                <a:tc>
                  <a:txBody>
                    <a:bodyPr/>
                    <a:lstStyle/>
                    <a:p>
                      <a:pPr algn="ctr"/>
                      <a:r>
                        <a:rPr lang="en-GB" sz="1400" dirty="0">
                          <a:latin typeface="Calibri" panose="020F0502020204030204" pitchFamily="34" charset="0"/>
                        </a:rPr>
                        <a:t>7</a:t>
                      </a:r>
                    </a:p>
                  </a:txBody>
                  <a:tcPr/>
                </a:tc>
                <a:tc>
                  <a:txBody>
                    <a:bodyPr/>
                    <a:lstStyle/>
                    <a:p>
                      <a:r>
                        <a:rPr lang="en-GB" sz="1400" dirty="0">
                          <a:latin typeface="Calibri" panose="020F0502020204030204" pitchFamily="34" charset="0"/>
                        </a:rPr>
                        <a:t>Convoy procedure not followed </a:t>
                      </a:r>
                    </a:p>
                  </a:txBody>
                  <a:tcPr/>
                </a:tc>
                <a:tc>
                  <a:txBody>
                    <a:bodyPr/>
                    <a:lstStyle/>
                    <a:p>
                      <a:r>
                        <a:rPr lang="en-GB" sz="1400" dirty="0">
                          <a:latin typeface="Calibri" panose="020F0502020204030204" pitchFamily="34" charset="0"/>
                        </a:rPr>
                        <a:t>IVMS report </a:t>
                      </a:r>
                    </a:p>
                  </a:txBody>
                  <a:tcPr/>
                </a:tc>
                <a:tc>
                  <a:txBody>
                    <a:bodyPr/>
                    <a:lstStyle/>
                    <a:p>
                      <a:r>
                        <a:rPr lang="en-GB" sz="1400" dirty="0">
                          <a:latin typeface="Calibri" panose="020F0502020204030204" pitchFamily="34" charset="0"/>
                        </a:rPr>
                        <a:t>Driver was in convoy of 5 vehicles, however he was the last one left in location where others moved after completed loading their tankers </a:t>
                      </a:r>
                    </a:p>
                  </a:txBody>
                  <a:tcPr/>
                </a:tc>
                <a:extLst>
                  <a:ext uri="{0D108BD9-81ED-4DB2-BD59-A6C34878D82A}">
                    <a16:rowId xmlns:a16="http://schemas.microsoft.com/office/drawing/2014/main" val="10007"/>
                  </a:ext>
                </a:extLst>
              </a:tr>
              <a:tr h="508166">
                <a:tc>
                  <a:txBody>
                    <a:bodyPr/>
                    <a:lstStyle/>
                    <a:p>
                      <a:pPr algn="ctr"/>
                      <a:r>
                        <a:rPr lang="en-GB" sz="1400" dirty="0">
                          <a:latin typeface="Calibri" panose="020F0502020204030204" pitchFamily="34" charset="0"/>
                        </a:rPr>
                        <a:t>8</a:t>
                      </a:r>
                    </a:p>
                  </a:txBody>
                  <a:tcPr/>
                </a:tc>
                <a:tc>
                  <a:txBody>
                    <a:bodyPr/>
                    <a:lstStyle/>
                    <a:p>
                      <a:r>
                        <a:rPr lang="en-GB" sz="1400" dirty="0">
                          <a:latin typeface="Calibri" panose="020F0502020204030204" pitchFamily="34" charset="0"/>
                        </a:rPr>
                        <a:t>Inadequate monitoring of vehicles movement </a:t>
                      </a:r>
                    </a:p>
                  </a:txBody>
                  <a:tcPr/>
                </a:tc>
                <a:tc>
                  <a:txBody>
                    <a:bodyPr/>
                    <a:lstStyle/>
                    <a:p>
                      <a:r>
                        <a:rPr lang="en-GB" sz="1400" dirty="0">
                          <a:latin typeface="Calibri" panose="020F0502020204030204" pitchFamily="34" charset="0"/>
                        </a:rPr>
                        <a:t>IVMS system </a:t>
                      </a:r>
                    </a:p>
                  </a:txBody>
                  <a:tcPr/>
                </a:tc>
                <a:tc>
                  <a:txBody>
                    <a:bodyPr/>
                    <a:lstStyle/>
                    <a:p>
                      <a:r>
                        <a:rPr lang="en-GB" sz="1400" dirty="0">
                          <a:latin typeface="Calibri" panose="020F0502020204030204" pitchFamily="34" charset="0"/>
                        </a:rPr>
                        <a:t>Vehicles didn’t maintain the proper spacing, stop times, moving times as a convoy, not captured in the live system during the trip and no intervene from the leader</a:t>
                      </a:r>
                    </a:p>
                  </a:txBody>
                  <a:tcPr/>
                </a:tc>
                <a:extLst>
                  <a:ext uri="{0D108BD9-81ED-4DB2-BD59-A6C34878D82A}">
                    <a16:rowId xmlns:a16="http://schemas.microsoft.com/office/drawing/2014/main" val="10008"/>
                  </a:ext>
                </a:extLst>
              </a:tr>
            </a:tbl>
          </a:graphicData>
        </a:graphic>
      </p:graphicFrame>
      <p:sp>
        <p:nvSpPr>
          <p:cNvPr id="4" name="Footer Placeholder 4">
            <a:extLst>
              <a:ext uri="{FF2B5EF4-FFF2-40B4-BE49-F238E27FC236}">
                <a16:creationId xmlns:a16="http://schemas.microsoft.com/office/drawing/2014/main" id="{6E268AF5-DE0C-E711-88AF-4DEDF419F3A0}"/>
              </a:ext>
            </a:extLst>
          </p:cNvPr>
          <p:cNvSpPr txBox="1">
            <a:spLocks/>
          </p:cNvSpPr>
          <p:nvPr/>
        </p:nvSpPr>
        <p:spPr bwMode="auto">
          <a:xfrm>
            <a:off x="3160835" y="6600092"/>
            <a:ext cx="5870331" cy="2579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ctr" rtl="0" eaLnBrk="0" fontAlgn="base" hangingPunct="0">
              <a:spcBef>
                <a:spcPct val="0"/>
              </a:spcBef>
              <a:spcAft>
                <a:spcPct val="0"/>
              </a:spcAft>
              <a:defRPr sz="1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a:lstStyle>
          <a:p>
            <a:pPr>
              <a:defRPr/>
            </a:pPr>
            <a:r>
              <a:rPr lang="en-US">
                <a:solidFill>
                  <a:srgbClr val="000000"/>
                </a:solidFill>
                <a:latin typeface="Calibri" panose="020F0502020204030204" pitchFamily="34" charset="0"/>
              </a:rPr>
              <a:t>Confidential - Not to be shared outside of PDO/PDO contractors </a:t>
            </a:r>
          </a:p>
        </p:txBody>
      </p:sp>
      <p:sp>
        <p:nvSpPr>
          <p:cNvPr id="2" name="TextBox 1">
            <a:extLst>
              <a:ext uri="{FF2B5EF4-FFF2-40B4-BE49-F238E27FC236}">
                <a16:creationId xmlns:a16="http://schemas.microsoft.com/office/drawing/2014/main" id="{0DEFA1BA-C100-1E6E-1CEE-D25B56803CEA}"/>
              </a:ext>
            </a:extLst>
          </p:cNvPr>
          <p:cNvSpPr txBox="1"/>
          <p:nvPr/>
        </p:nvSpPr>
        <p:spPr>
          <a:xfrm>
            <a:off x="267402" y="6613726"/>
            <a:ext cx="5113421" cy="307777"/>
          </a:xfrm>
          <a:prstGeom prst="rect">
            <a:avLst/>
          </a:prstGeom>
          <a:noFill/>
        </p:spPr>
        <p:txBody>
          <a:bodyPr wrap="square" rtlCol="0">
            <a:spAutoFit/>
          </a:bodyPr>
          <a:lstStyle/>
          <a:p>
            <a:r>
              <a:rPr lang="en-US" sz="1400" b="1" i="1">
                <a:solidFill>
                  <a:srgbClr val="FF0000"/>
                </a:solidFill>
              </a:rPr>
              <a:t>Please refer to the notes section for guidance</a:t>
            </a:r>
          </a:p>
        </p:txBody>
      </p:sp>
      <p:sp>
        <p:nvSpPr>
          <p:cNvPr id="7" name="Rectangle 6">
            <a:extLst>
              <a:ext uri="{FF2B5EF4-FFF2-40B4-BE49-F238E27FC236}">
                <a16:creationId xmlns:a16="http://schemas.microsoft.com/office/drawing/2014/main" id="{A1A03830-8321-FBD3-0F4C-2D35FCA59781}"/>
              </a:ext>
            </a:extLst>
          </p:cNvPr>
          <p:cNvSpPr/>
          <p:nvPr/>
        </p:nvSpPr>
        <p:spPr>
          <a:xfrm>
            <a:off x="326571" y="0"/>
            <a:ext cx="11865429" cy="523220"/>
          </a:xfrm>
          <a:prstGeom prst="rect">
            <a:avLst/>
          </a:prstGeom>
          <a:solidFill>
            <a:srgbClr val="FFC715"/>
          </a:solidFill>
        </p:spPr>
        <p:txBody>
          <a:bodyPr wrap="square">
            <a:spAutoFit/>
          </a:bodyPr>
          <a:lstStyle/>
          <a:p>
            <a:pPr lvl="0" algn="ctr">
              <a:defRPr/>
            </a:pPr>
            <a:r>
              <a:rPr lang="en-GB" sz="2800" b="1" dirty="0">
                <a:solidFill>
                  <a:srgbClr val="00B050"/>
                </a:solidFill>
                <a:latin typeface="Calibri" panose="020F0502020204030204" pitchFamily="34" charset="0"/>
                <a:ea typeface="MS PGothic" pitchFamily="34" charset="-128"/>
                <a:cs typeface="+mj-cs"/>
              </a:rPr>
              <a:t>HiPo#35, PIM # 1170964, 01-October-2024, Halliburton</a:t>
            </a:r>
            <a:endParaRPr lang="en-US" sz="2800" kern="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51660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457EFD9C-AFD9-AA72-79D3-094C5A2C5B8F}"/>
              </a:ext>
            </a:extLst>
          </p:cNvPr>
          <p:cNvGraphicFramePr>
            <a:graphicFrameLocks noGrp="1"/>
          </p:cNvGraphicFramePr>
          <p:nvPr>
            <p:extLst>
              <p:ext uri="{D42A27DB-BD31-4B8C-83A1-F6EECF244321}">
                <p14:modId xmlns:p14="http://schemas.microsoft.com/office/powerpoint/2010/main" val="2171349862"/>
              </p:ext>
            </p:extLst>
          </p:nvPr>
        </p:nvGraphicFramePr>
        <p:xfrm>
          <a:off x="637443" y="731820"/>
          <a:ext cx="10917114" cy="5913224"/>
        </p:xfrm>
        <a:graphic>
          <a:graphicData uri="http://schemas.openxmlformats.org/drawingml/2006/table">
            <a:tbl>
              <a:tblPr firstRow="1" bandRow="1">
                <a:tableStyleId>{93296810-A885-4BE3-A3E7-6D5BEEA58F35}</a:tableStyleId>
              </a:tblPr>
              <a:tblGrid>
                <a:gridCol w="4185887">
                  <a:extLst>
                    <a:ext uri="{9D8B030D-6E8A-4147-A177-3AD203B41FA5}">
                      <a16:colId xmlns:a16="http://schemas.microsoft.com/office/drawing/2014/main" val="1360202801"/>
                    </a:ext>
                  </a:extLst>
                </a:gridCol>
                <a:gridCol w="2219625">
                  <a:extLst>
                    <a:ext uri="{9D8B030D-6E8A-4147-A177-3AD203B41FA5}">
                      <a16:colId xmlns:a16="http://schemas.microsoft.com/office/drawing/2014/main" val="3458820399"/>
                    </a:ext>
                  </a:extLst>
                </a:gridCol>
                <a:gridCol w="4511602">
                  <a:extLst>
                    <a:ext uri="{9D8B030D-6E8A-4147-A177-3AD203B41FA5}">
                      <a16:colId xmlns:a16="http://schemas.microsoft.com/office/drawing/2014/main" val="2443055143"/>
                    </a:ext>
                  </a:extLst>
                </a:gridCol>
              </a:tblGrid>
              <a:tr h="424627">
                <a:tc gridSpan="3">
                  <a:txBody>
                    <a:bodyPr/>
                    <a:lstStyle/>
                    <a:p>
                      <a:r>
                        <a:rPr lang="en-GB"/>
                        <a:t>Investigation Team</a:t>
                      </a:r>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22173471"/>
                  </a:ext>
                </a:extLst>
              </a:tr>
              <a:tr h="464322">
                <a:tc>
                  <a:txBody>
                    <a:bodyPr/>
                    <a:lstStyle/>
                    <a:p>
                      <a:r>
                        <a:rPr lang="en-GB" sz="1800" b="1">
                          <a:solidFill>
                            <a:srgbClr val="000000"/>
                          </a:solidFill>
                        </a:rPr>
                        <a:t>Name</a:t>
                      </a:r>
                      <a:endParaRPr lang="en-US" b="1"/>
                    </a:p>
                  </a:txBody>
                  <a:tcPr>
                    <a:solidFill>
                      <a:schemeClr val="accent6">
                        <a:lumMod val="60000"/>
                        <a:lumOff val="40000"/>
                      </a:schemeClr>
                    </a:solidFill>
                  </a:tcPr>
                </a:tc>
                <a:tc>
                  <a:txBody>
                    <a:bodyPr/>
                    <a:lstStyle/>
                    <a:p>
                      <a:r>
                        <a:rPr lang="en-US" b="1"/>
                        <a:t>Reference Indicator </a:t>
                      </a:r>
                    </a:p>
                  </a:txBody>
                  <a:tcPr>
                    <a:solidFill>
                      <a:schemeClr val="accent6">
                        <a:lumMod val="60000"/>
                        <a:lumOff val="40000"/>
                      </a:schemeClr>
                    </a:solidFill>
                  </a:tcPr>
                </a:tc>
                <a:tc>
                  <a:txBody>
                    <a:bodyPr/>
                    <a:lstStyle/>
                    <a:p>
                      <a:r>
                        <a:rPr lang="en-GB" sz="1800" b="1">
                          <a:solidFill>
                            <a:srgbClr val="000000"/>
                          </a:solidFill>
                        </a:rPr>
                        <a:t>Role In Investigation </a:t>
                      </a:r>
                      <a:endParaRPr lang="en-US" b="1"/>
                    </a:p>
                  </a:txBody>
                  <a:tcPr>
                    <a:solidFill>
                      <a:schemeClr val="accent6">
                        <a:lumMod val="60000"/>
                        <a:lumOff val="40000"/>
                      </a:schemeClr>
                    </a:solidFill>
                  </a:tcPr>
                </a:tc>
                <a:extLst>
                  <a:ext uri="{0D108BD9-81ED-4DB2-BD59-A6C34878D82A}">
                    <a16:rowId xmlns:a16="http://schemas.microsoft.com/office/drawing/2014/main" val="1488834666"/>
                  </a:ext>
                </a:extLst>
              </a:tr>
              <a:tr h="640754">
                <a:tc>
                  <a:txBody>
                    <a:bodyPr/>
                    <a:lstStyle/>
                    <a:p>
                      <a:r>
                        <a:rPr lang="en-US"/>
                        <a:t>Basil Alsalti</a:t>
                      </a:r>
                    </a:p>
                  </a:txBody>
                  <a:tcPr/>
                </a:tc>
                <a:tc>
                  <a:txBody>
                    <a:bodyPr/>
                    <a:lstStyle/>
                    <a:p>
                      <a:r>
                        <a:rPr lang="en-US"/>
                        <a:t>Contract Manager </a:t>
                      </a:r>
                    </a:p>
                  </a:txBody>
                  <a:tcPr/>
                </a:tc>
                <a:tc>
                  <a:txBody>
                    <a:bodyPr/>
                    <a:lstStyle/>
                    <a:p>
                      <a:r>
                        <a:rPr lang="en-GB"/>
                        <a:t>Team Leader</a:t>
                      </a:r>
                      <a:endParaRPr lang="en-US"/>
                    </a:p>
                  </a:txBody>
                  <a:tcPr/>
                </a:tc>
                <a:extLst>
                  <a:ext uri="{0D108BD9-81ED-4DB2-BD59-A6C34878D82A}">
                    <a16:rowId xmlns:a16="http://schemas.microsoft.com/office/drawing/2014/main" val="4160466112"/>
                  </a:ext>
                </a:extLst>
              </a:tr>
              <a:tr h="6251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Marwan Moneam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HLB BSM</a:t>
                      </a:r>
                    </a:p>
                  </a:txBody>
                  <a:tcPr/>
                </a:tc>
                <a:tc>
                  <a:txBody>
                    <a:bodyPr/>
                    <a:lstStyle/>
                    <a:p>
                      <a:r>
                        <a:rPr lang="en-GB" dirty="0"/>
                        <a:t>Team  Member</a:t>
                      </a:r>
                      <a:endParaRPr lang="en-US" dirty="0"/>
                    </a:p>
                  </a:txBody>
                  <a:tcPr/>
                </a:tc>
                <a:extLst>
                  <a:ext uri="{0D108BD9-81ED-4DB2-BD59-A6C34878D82A}">
                    <a16:rowId xmlns:a16="http://schemas.microsoft.com/office/drawing/2014/main" val="207385573"/>
                  </a:ext>
                </a:extLst>
              </a:tr>
              <a:tr h="8192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Nassiba Toumert</a:t>
                      </a:r>
                    </a:p>
                  </a:txBody>
                  <a:tcPr/>
                </a:tc>
                <a:tc>
                  <a:txBody>
                    <a:bodyPr/>
                    <a:lstStyle/>
                    <a:p>
                      <a:r>
                        <a:rPr lang="en-US" dirty="0"/>
                        <a:t>Area QHSE Manager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Team  Member</a:t>
                      </a:r>
                      <a:endParaRPr lang="en-US" dirty="0"/>
                    </a:p>
                    <a:p>
                      <a:endParaRPr lang="en-US" dirty="0"/>
                    </a:p>
                  </a:txBody>
                  <a:tcPr/>
                </a:tc>
                <a:extLst>
                  <a:ext uri="{0D108BD9-81ED-4DB2-BD59-A6C34878D82A}">
                    <a16:rowId xmlns:a16="http://schemas.microsoft.com/office/drawing/2014/main" val="663962176"/>
                  </a:ext>
                </a:extLst>
              </a:tr>
              <a:tr h="8528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Adhra</a:t>
                      </a:r>
                      <a:r>
                        <a:rPr lang="en-US" dirty="0"/>
                        <a:t> Al </a:t>
                      </a:r>
                      <a:r>
                        <a:rPr lang="en-US" dirty="0" err="1"/>
                        <a:t>Rawahi</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Baroid</a:t>
                      </a:r>
                      <a:r>
                        <a:rPr lang="en-US" dirty="0"/>
                        <a:t> HSE Manager</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Team Member </a:t>
                      </a:r>
                    </a:p>
                  </a:txBody>
                  <a:tcPr/>
                </a:tc>
                <a:extLst>
                  <a:ext uri="{0D108BD9-81ED-4DB2-BD59-A6C34878D82A}">
                    <a16:rowId xmlns:a16="http://schemas.microsoft.com/office/drawing/2014/main" val="917259310"/>
                  </a:ext>
                </a:extLst>
              </a:tr>
              <a:tr h="7464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Abdullah Al Ghazali</a:t>
                      </a:r>
                    </a:p>
                  </a:txBody>
                  <a:tcPr/>
                </a:tc>
                <a:tc>
                  <a:txBody>
                    <a:bodyPr/>
                    <a:lstStyle/>
                    <a:p>
                      <a:r>
                        <a:rPr lang="en-US" dirty="0"/>
                        <a:t>QHSE Coordinator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Team  Member</a:t>
                      </a:r>
                      <a:endParaRPr lang="en-US" dirty="0"/>
                    </a:p>
                  </a:txBody>
                  <a:tcPr/>
                </a:tc>
                <a:extLst>
                  <a:ext uri="{0D108BD9-81ED-4DB2-BD59-A6C34878D82A}">
                    <a16:rowId xmlns:a16="http://schemas.microsoft.com/office/drawing/2014/main" val="966894321"/>
                  </a:ext>
                </a:extLst>
              </a:tr>
              <a:tr h="669937">
                <a:tc>
                  <a:txBody>
                    <a:bodyPr/>
                    <a:lstStyle/>
                    <a:p>
                      <a:r>
                        <a:rPr lang="en-US" dirty="0"/>
                        <a:t>Ahmed Al </a:t>
                      </a:r>
                      <a:r>
                        <a:rPr lang="en-US" dirty="0" err="1"/>
                        <a:t>Mahrouqi</a:t>
                      </a:r>
                      <a:endParaRPr lang="en-US" dirty="0"/>
                    </a:p>
                  </a:txBody>
                  <a:tcPr/>
                </a:tc>
                <a:tc>
                  <a:txBody>
                    <a:bodyPr/>
                    <a:lstStyle/>
                    <a:p>
                      <a:r>
                        <a:rPr lang="en-US" dirty="0"/>
                        <a:t>LMP Manager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Team  Member</a:t>
                      </a:r>
                      <a:endParaRPr lang="en-US" dirty="0"/>
                    </a:p>
                    <a:p>
                      <a:endParaRPr lang="en-US" dirty="0"/>
                    </a:p>
                  </a:txBody>
                  <a:tcPr/>
                </a:tc>
                <a:extLst>
                  <a:ext uri="{0D108BD9-81ED-4DB2-BD59-A6C34878D82A}">
                    <a16:rowId xmlns:a16="http://schemas.microsoft.com/office/drawing/2014/main" val="122377353"/>
                  </a:ext>
                </a:extLst>
              </a:tr>
              <a:tr h="669937">
                <a:tc>
                  <a:txBody>
                    <a:bodyPr/>
                    <a:lstStyle/>
                    <a:p>
                      <a:r>
                        <a:rPr lang="en-US" dirty="0" err="1"/>
                        <a:t>Sigin</a:t>
                      </a:r>
                      <a:r>
                        <a:rPr lang="en-US" dirty="0"/>
                        <a:t> Mohan - PL</a:t>
                      </a:r>
                    </a:p>
                  </a:txBody>
                  <a:tcPr/>
                </a:tc>
                <a:tc>
                  <a:txBody>
                    <a:bodyPr/>
                    <a:lstStyle/>
                    <a:p>
                      <a:r>
                        <a:rPr lang="en-US" dirty="0"/>
                        <a:t>PL HSE manager </a:t>
                      </a:r>
                    </a:p>
                  </a:txBody>
                  <a:tcPr/>
                </a:tc>
                <a:tc>
                  <a:txBody>
                    <a:bodyPr/>
                    <a:lstStyle/>
                    <a:p>
                      <a:r>
                        <a:rPr lang="en-US" dirty="0"/>
                        <a:t>Team Member</a:t>
                      </a:r>
                    </a:p>
                  </a:txBody>
                  <a:tcPr/>
                </a:tc>
                <a:extLst>
                  <a:ext uri="{0D108BD9-81ED-4DB2-BD59-A6C34878D82A}">
                    <a16:rowId xmlns:a16="http://schemas.microsoft.com/office/drawing/2014/main" val="1165204350"/>
                  </a:ext>
                </a:extLst>
              </a:tr>
            </a:tbl>
          </a:graphicData>
        </a:graphic>
      </p:graphicFrame>
      <p:sp>
        <p:nvSpPr>
          <p:cNvPr id="3" name="Rectangle 2">
            <a:extLst>
              <a:ext uri="{FF2B5EF4-FFF2-40B4-BE49-F238E27FC236}">
                <a16:creationId xmlns:a16="http://schemas.microsoft.com/office/drawing/2014/main" id="{DAAF80C8-B105-BB3B-7FBC-C7FB8EF3DF49}"/>
              </a:ext>
            </a:extLst>
          </p:cNvPr>
          <p:cNvSpPr/>
          <p:nvPr/>
        </p:nvSpPr>
        <p:spPr>
          <a:xfrm>
            <a:off x="204281" y="0"/>
            <a:ext cx="11987719" cy="523220"/>
          </a:xfrm>
          <a:prstGeom prst="rect">
            <a:avLst/>
          </a:prstGeom>
          <a:solidFill>
            <a:srgbClr val="FFC715"/>
          </a:solidFill>
        </p:spPr>
        <p:txBody>
          <a:bodyPr wrap="square">
            <a:spAutoFit/>
          </a:bodyPr>
          <a:lstStyle/>
          <a:p>
            <a:pPr lvl="0" algn="ctr">
              <a:defRPr/>
            </a:pPr>
            <a:r>
              <a:rPr lang="en-GB" sz="2800" b="1" dirty="0">
                <a:solidFill>
                  <a:srgbClr val="00B050"/>
                </a:solidFill>
                <a:latin typeface="Calibri" panose="020F0502020204030204" pitchFamily="34" charset="0"/>
                <a:ea typeface="MS PGothic" pitchFamily="34" charset="-128"/>
                <a:cs typeface="+mj-cs"/>
              </a:rPr>
              <a:t>HiPo#35, PIM # 1170964, 01-October-2024, Halliburton</a:t>
            </a:r>
            <a:endParaRPr lang="en-US" sz="2800" kern="0" dirty="0">
              <a:solidFill>
                <a:srgbClr val="00B05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3867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93035</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9AC75B0F-A928-4ED5-A843-B08B01699DCB}"/>
</file>

<file path=customXml/itemProps2.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3.xml><?xml version="1.0" encoding="utf-8"?>
<ds:datastoreItem xmlns:ds="http://schemas.openxmlformats.org/officeDocument/2006/customXml" ds:itemID="{ECEB1FCF-0E89-482E-A62E-598FF58845D8}">
  <ds:schemaRefs>
    <ds:schemaRef ds:uri="http://purl.org/dc/term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schemas.microsoft.com/office/2006/metadata/properties"/>
    <ds:schemaRef ds:uri="bb8c9879-3758-45cf-870e-b6228084f0e6"/>
    <ds:schemaRef ds:uri="58076e1c-9fdb-4f57-8fef-47ce86ab23ad"/>
    <ds:schemaRef ds:uri="http://www.w3.org/XML/1998/namespace"/>
    <ds:schemaRef ds:uri="http://purl.org/dc/dcmitype/"/>
  </ds:schemaRefs>
</ds:datastoreItem>
</file>

<file path=docMetadata/LabelInfo.xml><?xml version="1.0" encoding="utf-8"?>
<clbl:labelList xmlns:clbl="http://schemas.microsoft.com/office/2020/mipLabelMetadata">
  <clbl:label id="{bad6f6f2-a951-4904-b531-92e1207fc7a5}" enabled="1" method="Standard" siteId="{b7be7686-6f97-4db7-9081-a23cf09a96b5}" removed="0"/>
</clbl:labelList>
</file>

<file path=docProps/app.xml><?xml version="1.0" encoding="utf-8"?>
<Properties xmlns="http://schemas.openxmlformats.org/officeDocument/2006/extended-properties" xmlns:vt="http://schemas.openxmlformats.org/officeDocument/2006/docPropsVTypes">
  <Template>TM02892315[[fn=Wisp]]</Template>
  <TotalTime>14384</TotalTime>
  <Words>7558</Words>
  <Application>Microsoft Office PowerPoint</Application>
  <PresentationFormat>Widescreen</PresentationFormat>
  <Paragraphs>823</Paragraphs>
  <Slides>28</Slides>
  <Notes>24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28</vt:i4>
      </vt:variant>
    </vt:vector>
  </HeadingPairs>
  <TitlesOfParts>
    <vt:vector size="39" baseType="lpstr">
      <vt:lpstr>MS PGothic</vt:lpstr>
      <vt:lpstr>Arial</vt:lpstr>
      <vt:lpstr>Calibri</vt:lpstr>
      <vt:lpstr>Calibri Light</vt:lpstr>
      <vt:lpstr>Gill Sans MT</vt:lpstr>
      <vt:lpstr>Roboto</vt:lpstr>
      <vt:lpstr>Segoe UI</vt:lpstr>
      <vt:lpstr>Tahoma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   Management Self-audit   </vt:lpstr>
      <vt:lpstr>PowerPoint Presentation</vt:lpstr>
      <vt:lpstr>SUPPLEMENTARY SLIDES (The following slides should only be filled if required. Move the slides that are filled to the appropriate section of the main slides)</vt:lpstr>
      <vt:lpstr>Photos from corrective actions  </vt:lpstr>
      <vt:lpstr>PowerPoint Presentation</vt:lpstr>
      <vt:lpstr> </vt:lpstr>
      <vt:lpstr>Details of Injured Person/Asset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HiPo_35 Tanker carrying WBM rolled over </dc:title>
  <dc:creator>nazar@umsoman.com</dc:creator>
  <cp:lastModifiedBy>Ghafri, Hamood UIKC1</cp:lastModifiedBy>
  <cp:revision>399</cp:revision>
  <cp:lastPrinted>2024-11-24T03:33:13Z</cp:lastPrinted>
  <dcterms:created xsi:type="dcterms:W3CDTF">2018-09-24T07:27:56Z</dcterms:created>
  <dcterms:modified xsi:type="dcterms:W3CDTF">2024-11-24T10:16:48Z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y fmtid="{D5CDD505-2E9C-101B-9397-08002B2CF9AE}" pid="3" name="MediaServiceImageTags">
    <vt:lpwstr/>
  </property>
</Properties>
</file>