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147482452" r:id="rId5"/>
    <p:sldId id="351" r:id="rId6"/>
    <p:sldId id="213480419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44" autoAdjust="0"/>
    <p:restoredTop sz="96224" autoAdjust="0"/>
  </p:normalViewPr>
  <p:slideViewPr>
    <p:cSldViewPr snapToGrid="0" snapToObjects="1">
      <p:cViewPr varScale="1">
        <p:scale>
          <a:sx n="111" d="100"/>
          <a:sy n="111" d="100"/>
        </p:scale>
        <p:origin x="192" y="108"/>
      </p:cViewPr>
      <p:guideLst/>
    </p:cSldViewPr>
  </p:slideViewPr>
  <p:notesTextViewPr>
    <p:cViewPr>
      <p:scale>
        <a:sx n="150" d="100"/>
        <a:sy n="150" d="100"/>
      </p:scale>
      <p:origin x="0" y="0"/>
    </p:cViewPr>
  </p:notesTextViewPr>
  <p:sorterViewPr>
    <p:cViewPr varScale="1">
      <p:scale>
        <a:sx n="100" d="100"/>
        <a:sy n="100" d="100"/>
      </p:scale>
      <p:origin x="0" y="-2022"/>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30/06/2026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30/06/2026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30/06/2026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103B986-A79F-65D7-3084-1D8D72FA6F63}"/>
              </a:ext>
            </a:extLst>
          </p:cNvPr>
          <p:cNvPicPr>
            <a:picLocks noChangeAspect="1"/>
          </p:cNvPicPr>
          <p:nvPr/>
        </p:nvPicPr>
        <p:blipFill>
          <a:blip r:embed="rId3"/>
          <a:stretch>
            <a:fillRect/>
          </a:stretch>
        </p:blipFill>
        <p:spPr>
          <a:xfrm>
            <a:off x="9233215" y="839626"/>
            <a:ext cx="2829963" cy="1789267"/>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248938"/>
            <a:ext cx="7791263" cy="5162952"/>
          </a:xfrm>
          <a:prstGeom prst="rect">
            <a:avLst/>
          </a:prstGeom>
          <a:noFill/>
          <a:ln w="19050">
            <a:noFill/>
            <a:miter lim="800000"/>
            <a:headEnd/>
            <a:tailEnd/>
          </a:ln>
        </p:spPr>
        <p:txBody>
          <a:bodyPr wrap="square">
            <a:spAutoFit/>
          </a:bodyPr>
          <a:lstStyle/>
          <a:p>
            <a:pPr marL="0" indent="0" algn="just"/>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r>
              <a:rPr lang="en-US" sz="1600" dirty="0">
                <a:latin typeface="+mj-lt"/>
                <a:ea typeface="Calibri" panose="020F0502020204030204" pitchFamily="34" charset="0"/>
              </a:rPr>
              <a:t> </a:t>
            </a:r>
          </a:p>
          <a:p>
            <a:pPr algn="just"/>
            <a:r>
              <a:rPr lang="en-US" sz="1100" i="0" dirty="0"/>
              <a:t>On 05.10.2024 around 09:25, While back reaming the fourth 5” drill pipe stand @ 1644m, after breaking out a string and in process of lay down on the power catwalk using a 5” hydraulic elevator assist to push the pipe using a guide arm, after lowering the pipe 5 meters in power catwalk, observed the 5” drill pipe slip from elevator resulted in bounced on the catwalk and landed on the ground. There were no injuries, and zone management was maintained on the V-door and power catwalk areas (barricaded power walk in place).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GB" altLang="zh-CN" sz="1600" b="1" i="0" u="none" strike="noStrike" kern="1200" cap="none" spc="0" normalizeH="0" baseline="0" noProof="0" dirty="0">
              <a:ln>
                <a:noFill/>
              </a:ln>
              <a:effectLst/>
              <a:uLnTx/>
              <a:uFillTx/>
              <a:latin typeface="Tahoma" pitchFamily="34" charset="0"/>
              <a:ea typeface="宋体" panose="02010600030101010101" pitchFamily="2" charset="-122"/>
              <a:cs typeface="+mn-cs"/>
            </a:endParaRPr>
          </a:p>
          <a:p>
            <a:pPr marL="171450" indent="-171450">
              <a:lnSpc>
                <a:spcPts val="1700"/>
              </a:lnSpc>
              <a:spcBef>
                <a:spcPts val="0"/>
              </a:spcBef>
              <a:buFont typeface="Arial" panose="020B0604020202020204" pitchFamily="34" charset="0"/>
              <a:buChar char="•"/>
            </a:pPr>
            <a:r>
              <a:rPr kumimoji="0" lang="en-US" sz="1100" b="0" u="none" strike="noStrike" kern="1200" cap="none" spc="0" normalizeH="0" baseline="0" noProof="0" dirty="0">
                <a:ln>
                  <a:noFill/>
                </a:ln>
                <a:solidFill>
                  <a:prstClr val="black"/>
                </a:solidFill>
                <a:effectLst/>
                <a:uLnTx/>
                <a:uFillTx/>
                <a:ea typeface="+mn-ea"/>
                <a:cs typeface="Tahoma" pitchFamily="34" charset="0"/>
              </a:rPr>
              <a:t>All control of work in place, </a:t>
            </a:r>
            <a:r>
              <a:rPr lang="en-US" sz="1100" i="0" dirty="0"/>
              <a:t>TBT was conducted prior to the task; line of fire and zone management were discussed</a:t>
            </a:r>
          </a:p>
          <a:p>
            <a:pPr marL="171450" indent="-171450">
              <a:lnSpc>
                <a:spcPts val="1700"/>
              </a:lnSpc>
              <a:buFont typeface="Arial" panose="020B0604020202020204" pitchFamily="34" charset="0"/>
              <a:buChar char="•"/>
            </a:pPr>
            <a:r>
              <a:rPr lang="en-US" sz="1100" i="0" dirty="0"/>
              <a:t>All the equipment certifications are valid and fit for purpose. All PM records for regular maintenance are maintained and available. All the HMI functions in good order.</a:t>
            </a:r>
            <a:endParaRPr lang="en-US" sz="1100" i="0" strike="sngStrike" dirty="0"/>
          </a:p>
          <a:p>
            <a:pPr marL="171450" indent="-171450">
              <a:lnSpc>
                <a:spcPts val="1700"/>
              </a:lnSpc>
              <a:buFont typeface="Arial" panose="020B0604020202020204" pitchFamily="34" charset="0"/>
              <a:buChar char="•"/>
            </a:pPr>
            <a:r>
              <a:rPr lang="en-US" sz="1100" i="0" dirty="0"/>
              <a:t>Good housekeeping was maintained around the rig floor, effective zone management was well managed in V-door and power catwalk areas. Line of fire was managed (no one was close to the V-door). </a:t>
            </a:r>
          </a:p>
          <a:p>
            <a:pPr marL="171450" indent="-171450">
              <a:lnSpc>
                <a:spcPts val="1700"/>
              </a:lnSpc>
              <a:buFont typeface="Arial" panose="020B0604020202020204" pitchFamily="34" charset="0"/>
              <a:buChar char="•"/>
            </a:pPr>
            <a:r>
              <a:rPr lang="en-US" sz="1100" i="0" dirty="0"/>
              <a:t>Driller missed to close the elevator prior to break out the top connection</a:t>
            </a:r>
          </a:p>
          <a:p>
            <a:pPr marL="171450" indent="-171450">
              <a:lnSpc>
                <a:spcPts val="1700"/>
              </a:lnSpc>
              <a:buFont typeface="Arial" panose="020B0604020202020204" pitchFamily="34" charset="0"/>
              <a:buChar char="•"/>
            </a:pPr>
            <a:r>
              <a:rPr lang="en-US" sz="1100" i="0" dirty="0"/>
              <a:t>Driller failed to identify the message from HMI (status) where showing the elevator still in open position. </a:t>
            </a:r>
          </a:p>
          <a:p>
            <a:pPr marL="171450" indent="-171450">
              <a:lnSpc>
                <a:spcPts val="1700"/>
              </a:lnSpc>
              <a:buFont typeface="Arial" panose="020B0604020202020204" pitchFamily="34" charset="0"/>
              <a:buChar char="•"/>
            </a:pPr>
            <a:r>
              <a:rPr lang="en-US" sz="1100" i="0" dirty="0"/>
              <a:t>Driller failed to confirm the final position of the elevator through the CCTV prior to pick up the pipe.</a:t>
            </a:r>
            <a:endParaRPr lang="en-US" sz="1100" b="1" u="sng" dirty="0"/>
          </a:p>
          <a:p>
            <a:pPr marL="171450" indent="-171450">
              <a:lnSpc>
                <a:spcPts val="1700"/>
              </a:lnSpc>
              <a:buFont typeface="Arial" panose="020B0604020202020204" pitchFamily="34" charset="0"/>
              <a:buChar char="•"/>
            </a:pPr>
            <a:r>
              <a:rPr lang="en-US" sz="1100" i="0" dirty="0"/>
              <a:t>Driller not concentrate on the task as was distracted by other.</a:t>
            </a:r>
            <a:endPar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1450" indent="-171450">
              <a:buFont typeface="Arial" panose="020B0604020202020204" pitchFamily="34" charset="0"/>
              <a:buChar char="•"/>
            </a:pPr>
            <a:r>
              <a:rPr lang="en-US" sz="1050" dirty="0"/>
              <a:t>Always ensure crews adhere to the 7 steps of </a:t>
            </a:r>
            <a:r>
              <a:rPr lang="en-US" sz="1050" dirty="0" err="1"/>
              <a:t>Musta’ed</a:t>
            </a:r>
            <a:r>
              <a:rPr lang="en-US" sz="1050" dirty="0"/>
              <a:t>.</a:t>
            </a:r>
          </a:p>
          <a:p>
            <a:pPr marL="171450" indent="-171450">
              <a:buFont typeface="Arial" panose="020B0604020202020204" pitchFamily="34" charset="0"/>
              <a:buChar char="•"/>
            </a:pPr>
            <a:r>
              <a:rPr lang="en-US" sz="1050" dirty="0"/>
              <a:t>Always ensure crews handle Zone Management effectively and maintain a safe distance from the line of fire</a:t>
            </a:r>
          </a:p>
          <a:p>
            <a:pPr marL="171450" indent="-171450">
              <a:buFont typeface="Arial" panose="020B0604020202020204" pitchFamily="34" charset="0"/>
              <a:buChar char="•"/>
            </a:pPr>
            <a:r>
              <a:rPr lang="en-US" sz="1050" dirty="0"/>
              <a:t>Drillers must always ensure the elevator is closed before breaking out the top connection.</a:t>
            </a:r>
          </a:p>
          <a:p>
            <a:pPr marL="171450" indent="-171450">
              <a:buFont typeface="Arial" panose="020B0604020202020204" pitchFamily="34" charset="0"/>
              <a:buChar char="•"/>
            </a:pPr>
            <a:r>
              <a:rPr lang="en-US" sz="1050" dirty="0"/>
              <a:t>Drillers must always check the HMI screen and CCTV to verify the status of the elevator.</a:t>
            </a:r>
          </a:p>
          <a:p>
            <a:pPr marL="171450" indent="-171450">
              <a:buFont typeface="Arial" panose="020B0604020202020204" pitchFamily="34" charset="0"/>
              <a:buChar char="•"/>
            </a:pPr>
            <a:r>
              <a:rPr lang="en-US" sz="1050" dirty="0"/>
              <a:t>Floormen and Roustabouts must always stay focused on the task at hand and avoid distracting the Driller or Assistant Driller.</a:t>
            </a:r>
          </a:p>
          <a:p>
            <a:pPr marL="171450" indent="-171450">
              <a:buFont typeface="Arial" panose="020B0604020202020204" pitchFamily="34" charset="0"/>
              <a:buChar char="•"/>
            </a:pPr>
            <a:r>
              <a:rPr lang="en-US" sz="1050" dirty="0"/>
              <a:t>Drillers, Assistant Drillers, and Floormen must always prioritize learning, regardless of their experience level. Remember, even experts can make mistakes.</a:t>
            </a:r>
          </a:p>
          <a:p>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552364"/>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05</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EQD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DROP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lang="en-US" sz="1400" b="1" dirty="0">
                <a:solidFill>
                  <a:prstClr val="black"/>
                </a:solidFill>
                <a:latin typeface="Tahoma" pitchFamily="34" charset="0"/>
              </a:rPr>
              <a:t>: </a:t>
            </a:r>
            <a:r>
              <a:rPr lang="en-US" sz="1200" b="1" dirty="0">
                <a:solidFill>
                  <a:srgbClr val="4472C4"/>
                </a:solidFill>
                <a:latin typeface="Tahoma" pitchFamily="34" charset="0"/>
              </a:rPr>
              <a:t>POOH (Back Reaming)</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06583"/>
            <a:ext cx="7808582"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lang="en-US" b="1" dirty="0" err="1">
                <a:solidFill>
                  <a:srgbClr val="FF0000"/>
                </a:solidFill>
                <a:latin typeface="Calibri" panose="020F0502020204030204"/>
              </a:rPr>
              <a:t>Toolpusher</a:t>
            </a:r>
            <a:r>
              <a:rPr lang="en-US" b="1" dirty="0">
                <a:solidFill>
                  <a:srgbClr val="FF0000"/>
                </a:solidFill>
                <a:latin typeface="Calibri" panose="020F0502020204030204"/>
              </a:rPr>
              <a:t>, </a:t>
            </a:r>
            <a:r>
              <a:rPr lang="en-US" b="1" dirty="0" err="1">
                <a:solidFill>
                  <a:srgbClr val="FF0000"/>
                </a:solidFill>
                <a:latin typeface="Calibri" panose="020F0502020204030204"/>
              </a:rPr>
              <a:t>Nightpusher</a:t>
            </a:r>
            <a:r>
              <a:rPr lang="en-US" b="1" dirty="0">
                <a:solidFill>
                  <a:srgbClr val="FF0000"/>
                </a:solidFill>
                <a:latin typeface="Calibri" panose="020F0502020204030204"/>
              </a:rPr>
              <a:t> Driller,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Assistant Driller, </a:t>
            </a:r>
            <a:endParaRPr kumimoji="0" lang="en-US" sz="1800" b="1" i="0" u="none" strike="noStrike" kern="1200" cap="none" spc="0" normalizeH="0" baseline="0" noProof="0" dirty="0">
              <a:ln>
                <a:noFill/>
              </a:ln>
              <a:solidFill>
                <a:srgbClr val="0000FF"/>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285988" y="6305636"/>
            <a:ext cx="8637667" cy="307777"/>
          </a:xfrm>
          <a:prstGeom prst="rect">
            <a:avLst/>
          </a:prstGeom>
          <a:solidFill>
            <a:schemeClr val="accent1"/>
          </a:solidFill>
        </p:spPr>
        <p:txBody>
          <a:bodyPr wrap="square" rtlCol="0">
            <a:spAutoFit/>
          </a:bodyPr>
          <a:lstStyle/>
          <a:p>
            <a:pPr algn="ctr"/>
            <a:r>
              <a:rPr lang="en-US" sz="1400" b="1" dirty="0">
                <a:solidFill>
                  <a:schemeClr val="bg1"/>
                </a:solidFill>
                <a:latin typeface="Tahoma" pitchFamily="34" charset="0"/>
                <a:ea typeface="MS PGothic" pitchFamily="34" charset="-128"/>
              </a:rPr>
              <a:t>Always ensure to close the elevator before disconnect the Top Drive</a:t>
            </a:r>
          </a:p>
        </p:txBody>
      </p:sp>
      <p:sp>
        <p:nvSpPr>
          <p:cNvPr id="5" name="TextBox 4">
            <a:extLst>
              <a:ext uri="{FF2B5EF4-FFF2-40B4-BE49-F238E27FC236}">
                <a16:creationId xmlns:a16="http://schemas.microsoft.com/office/drawing/2014/main" id="{FBFD3624-7100-E12A-B94B-61994055830C}"/>
              </a:ext>
            </a:extLst>
          </p:cNvPr>
          <p:cNvSpPr txBox="1"/>
          <p:nvPr/>
        </p:nvSpPr>
        <p:spPr>
          <a:xfrm>
            <a:off x="9507259" y="2628893"/>
            <a:ext cx="2504390"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rPr>
              <a:t>Automatic Elevator shows open</a:t>
            </a:r>
          </a:p>
        </p:txBody>
      </p:sp>
      <p:pic>
        <p:nvPicPr>
          <p:cNvPr id="6" name="Picture 5">
            <a:extLst>
              <a:ext uri="{FF2B5EF4-FFF2-40B4-BE49-F238E27FC236}">
                <a16:creationId xmlns:a16="http://schemas.microsoft.com/office/drawing/2014/main" id="{9C765A49-A2A3-28B8-16C9-35705EDC2BE9}"/>
              </a:ext>
            </a:extLst>
          </p:cNvPr>
          <p:cNvPicPr>
            <a:picLocks noChangeAspect="1"/>
          </p:cNvPicPr>
          <p:nvPr/>
        </p:nvPicPr>
        <p:blipFill>
          <a:blip r:embed="rId4"/>
          <a:stretch>
            <a:fillRect/>
          </a:stretch>
        </p:blipFill>
        <p:spPr>
          <a:xfrm>
            <a:off x="9777712" y="935902"/>
            <a:ext cx="643224" cy="626071"/>
          </a:xfrm>
          <a:prstGeom prst="rect">
            <a:avLst/>
          </a:prstGeom>
        </p:spPr>
      </p:pic>
      <p:pic>
        <p:nvPicPr>
          <p:cNvPr id="7" name="Picture 6" descr="A close-up of a machine&#10;&#10;Description automatically generated">
            <a:extLst>
              <a:ext uri="{FF2B5EF4-FFF2-40B4-BE49-F238E27FC236}">
                <a16:creationId xmlns:a16="http://schemas.microsoft.com/office/drawing/2014/main" id="{C1FA6FE7-A5BF-B4FE-EBA7-2D94A6E4E0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17135" y="2953363"/>
            <a:ext cx="2846043" cy="2579336"/>
          </a:xfrm>
          <a:prstGeom prst="rect">
            <a:avLst/>
          </a:prstGeom>
        </p:spPr>
      </p:pic>
      <p:pic>
        <p:nvPicPr>
          <p:cNvPr id="8" name="Picture 7">
            <a:extLst>
              <a:ext uri="{FF2B5EF4-FFF2-40B4-BE49-F238E27FC236}">
                <a16:creationId xmlns:a16="http://schemas.microsoft.com/office/drawing/2014/main" id="{10AC15AE-E83E-CBA4-3D58-303B7D6257E6}"/>
              </a:ext>
            </a:extLst>
          </p:cNvPr>
          <p:cNvPicPr>
            <a:picLocks noChangeAspect="1"/>
          </p:cNvPicPr>
          <p:nvPr/>
        </p:nvPicPr>
        <p:blipFill>
          <a:blip r:embed="rId6"/>
          <a:stretch>
            <a:fillRect/>
          </a:stretch>
        </p:blipFill>
        <p:spPr>
          <a:xfrm>
            <a:off x="10270434" y="5358862"/>
            <a:ext cx="856080" cy="856080"/>
          </a:xfrm>
          <a:prstGeom prst="rect">
            <a:avLst/>
          </a:prstGeom>
        </p:spPr>
      </p:pic>
      <p:sp>
        <p:nvSpPr>
          <p:cNvPr id="9" name="Freeform 132">
            <a:extLst>
              <a:ext uri="{FF2B5EF4-FFF2-40B4-BE49-F238E27FC236}">
                <a16:creationId xmlns:a16="http://schemas.microsoft.com/office/drawing/2014/main" id="{74A6FEF5-969C-31DD-2342-A171102E578A}"/>
              </a:ext>
            </a:extLst>
          </p:cNvPr>
          <p:cNvSpPr>
            <a:spLocks/>
          </p:cNvSpPr>
          <p:nvPr/>
        </p:nvSpPr>
        <p:spPr bwMode="auto">
          <a:xfrm>
            <a:off x="9777712" y="426930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eaLnBrk="0" fontAlgn="base" hangingPunct="0">
              <a:spcBef>
                <a:spcPct val="0"/>
              </a:spcBef>
              <a:spcAft>
                <a:spcPct val="0"/>
              </a:spcAft>
              <a:defRPr/>
            </a:pPr>
            <a:endParaRPr lang="en-US" sz="2400" dirty="0">
              <a:solidFill>
                <a:srgbClr val="000000"/>
              </a:solidFill>
              <a:latin typeface="Times New Roman" pitchFamily="18" charset="0"/>
            </a:endParaRPr>
          </a:p>
        </p:txBody>
      </p:sp>
    </p:spTree>
    <p:extLst>
      <p:ext uri="{BB962C8B-B14F-4D97-AF65-F5344CB8AC3E}">
        <p14:creationId xmlns:p14="http://schemas.microsoft.com/office/powerpoint/2010/main" val="36162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3354765"/>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Provide updated procedure for Tripping and operating with top drive.</a:t>
            </a:r>
          </a:p>
          <a:p>
            <a:pPr marL="342900" indent="-342900">
              <a:buFont typeface="+mj-lt"/>
              <a:buAutoNum type="arabicPeriod"/>
              <a:defRPr/>
            </a:pPr>
            <a:r>
              <a:rPr lang="en-US" sz="1600" dirty="0">
                <a:solidFill>
                  <a:srgbClr val="0033CC"/>
                </a:solidFill>
                <a:latin typeface="Calibri" panose="020F0502020204030204" pitchFamily="34" charset="0"/>
              </a:rPr>
              <a:t>Approach the OEM with a proposal for installing a new safety device (interlock system), including detailed functionality steps.</a:t>
            </a: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rPr>
              <a:t>NDSC is willing to support other contractors in adopting this interlock system, as it is not currently available in the existing mechanized equipment in their units.</a:t>
            </a:r>
            <a:endParaRPr lang="en-US" sz="1600" dirty="0">
              <a:solidFill>
                <a:srgbClr val="0033CC"/>
              </a:solidFill>
              <a:latin typeface="Calibri" panose="020F0502020204030204" pitchFamily="34" charset="0"/>
              <a:sym typeface="Wingdings" pitchFamily="2" charset="2"/>
            </a:endParaRPr>
          </a:p>
          <a:p>
            <a:pPr>
              <a:defRPr/>
            </a:pPr>
            <a:endParaRPr lang="en-US" sz="1600" b="1" u="sng" dirty="0">
              <a:solidFill>
                <a:srgbClr val="0000FF"/>
              </a:solidFill>
              <a:latin typeface="Tahoma"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p>
          <a:p>
            <a:pPr>
              <a:defRPr/>
            </a:pPr>
            <a:endParaRPr lang="en-US" sz="1600" dirty="0">
              <a:latin typeface="Tahoma" pitchFamily="34" charset="0"/>
            </a:endParaRPr>
          </a:p>
          <a:p>
            <a:pPr marL="342900" indent="-342900">
              <a:buFont typeface="+mj-lt"/>
              <a:buAutoNum type="arabicPeriod"/>
              <a:defRPr/>
            </a:pPr>
            <a:r>
              <a:rPr lang="en-US" sz="1600" dirty="0">
                <a:solidFill>
                  <a:srgbClr val="0033CC"/>
                </a:solidFill>
                <a:latin typeface="Calibri" panose="020F0502020204030204" pitchFamily="34" charset="0"/>
              </a:rPr>
              <a:t>The interlock system has been provided by the OEM and is already installed at the site. Function testing confirms it is in good working condition. Monitor and track the interlock system through the PMS (Preventive Maintenance System) work orders.</a:t>
            </a:r>
          </a:p>
          <a:p>
            <a:pPr marL="342900" indent="-342900">
              <a:buFont typeface="+mj-lt"/>
              <a:buAutoNum type="arabicPeriod"/>
              <a:defRPr/>
            </a:pPr>
            <a:r>
              <a:rPr lang="en-US" sz="1600" dirty="0">
                <a:solidFill>
                  <a:srgbClr val="0033CC"/>
                </a:solidFill>
                <a:latin typeface="Calibri" panose="020F0502020204030204" pitchFamily="34" charset="0"/>
              </a:rPr>
              <a:t>Cascade the updated procedure for Tripping and Operating with Top Drive to the entire workforce (Contractor) </a:t>
            </a:r>
          </a:p>
        </p:txBody>
      </p:sp>
      <p:sp>
        <p:nvSpPr>
          <p:cNvPr id="3" name="Rectangle 8">
            <a:extLst>
              <a:ext uri="{FF2B5EF4-FFF2-40B4-BE49-F238E27FC236}">
                <a16:creationId xmlns:a16="http://schemas.microsoft.com/office/drawing/2014/main" id="{12FB3FA5-686B-310F-FA8D-94D4886036E7}"/>
              </a:ext>
            </a:extLst>
          </p:cNvPr>
          <p:cNvSpPr>
            <a:spLocks noChangeArrowheads="1"/>
          </p:cNvSpPr>
          <p:nvPr/>
        </p:nvSpPr>
        <p:spPr bwMode="auto">
          <a:xfrm>
            <a:off x="416361" y="552364"/>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05</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EQD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DROP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lang="en-US" sz="1400" b="1" dirty="0">
                <a:solidFill>
                  <a:prstClr val="black"/>
                </a:solidFill>
                <a:latin typeface="Tahoma" pitchFamily="34" charset="0"/>
              </a:rPr>
              <a:t>: </a:t>
            </a:r>
            <a:r>
              <a:rPr lang="en-US" sz="1200" b="1" dirty="0">
                <a:solidFill>
                  <a:srgbClr val="4472C4"/>
                </a:solidFill>
                <a:latin typeface="Tahoma" pitchFamily="34" charset="0"/>
              </a:rPr>
              <a:t>POOH (Back Reaming)</a:t>
            </a:r>
          </a:p>
        </p:txBody>
      </p:sp>
      <p:sp>
        <p:nvSpPr>
          <p:cNvPr id="4" name="Rectangle 3">
            <a:extLst>
              <a:ext uri="{FF2B5EF4-FFF2-40B4-BE49-F238E27FC236}">
                <a16:creationId xmlns:a16="http://schemas.microsoft.com/office/drawing/2014/main" id="{6E10E99F-FAF0-A483-2A74-2BB2B64B002C}"/>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068757-DF27-2E5B-182E-66C7EE77A09D}"/>
              </a:ext>
            </a:extLst>
          </p:cNvPr>
          <p:cNvPicPr>
            <a:picLocks noChangeAspect="1"/>
          </p:cNvPicPr>
          <p:nvPr/>
        </p:nvPicPr>
        <p:blipFill>
          <a:blip r:embed="rId3"/>
          <a:stretch>
            <a:fillRect/>
          </a:stretch>
        </p:blipFill>
        <p:spPr>
          <a:xfrm>
            <a:off x="152400" y="1050981"/>
            <a:ext cx="3379549" cy="2378019"/>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471814" y="1256260"/>
            <a:ext cx="8721816" cy="5132174"/>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4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rPr>
              <a:t>ماذا حدث؟</a:t>
            </a:r>
            <a:endParaRPr kumimoji="0" lang="en-US" sz="14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a:p>
            <a:pPr algn="r" rtl="1">
              <a:defRPr/>
            </a:pP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في 05.10.2024 حوالي الساعة 09:25، أثناء عملية إعادة سحب أنبوب الحفر الرابع بقياس 5 بوصات على عمق 1644 مترًا، وبعد فصل سلسلة الأنابيب وخلال عملية وضعه على </a:t>
            </a:r>
            <a:r>
              <a:rPr lang="en-US"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power catwalk</a:t>
            </a: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 باستخدام رافعة هيدروليكي بقطر 5 بوصات لدفع الأنبوب باستخدام ذراع توجيه، تم خفض الأنبوب بمقدار 5 أمتار  على </a:t>
            </a:r>
            <a:r>
              <a:rPr lang="en-US"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power catwalk</a:t>
            </a: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 تمت ملاحظة انزلاق أنبوب الحفر  5 بوصات من المصعد مما أدى إلى ارتداده على </a:t>
            </a:r>
            <a:r>
              <a:rPr lang="en-US"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catwalk</a:t>
            </a: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 وسقوطه على الأرض. لم تحدث أي إصابات، وتم الحفاظ على إدارة المنطقة في مناطق </a:t>
            </a:r>
            <a:r>
              <a:rPr lang="en-US"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V-door </a:t>
            </a: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 و</a:t>
            </a:r>
            <a:r>
              <a:rPr lang="en-US"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 power catwalk </a:t>
            </a:r>
            <a:r>
              <a:rPr lang="ar-OM"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rPr>
              <a:t>(حيث كانت الحواجز في مكانها).</a:t>
            </a:r>
            <a:endParaRPr lang="ar-OM" altLang="zh-CN" sz="1200" dirty="0">
              <a:solidFill>
                <a:prstClr val="black"/>
              </a:solidFill>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4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4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جميع إجراءات التحكم في العمل كانت موجودة، وتم إجراء جلسة السلامة قبل المهمة (</a:t>
            </a:r>
            <a:r>
              <a:rPr lang="en-US" sz="1200" dirty="0">
                <a:solidFill>
                  <a:prstClr val="black"/>
                </a:solidFill>
                <a:latin typeface="Sakkal Majalla" panose="02000000000000000000" pitchFamily="2" charset="-78"/>
                <a:cs typeface="Sakkal Majalla" panose="02000000000000000000" pitchFamily="2" charset="-78"/>
              </a:rPr>
              <a:t>TBT</a:t>
            </a:r>
            <a:r>
              <a:rPr lang="ar-OM" sz="1200" dirty="0">
                <a:solidFill>
                  <a:prstClr val="black"/>
                </a:solidFill>
                <a:latin typeface="Sakkal Majalla" panose="02000000000000000000" pitchFamily="2" charset="-78"/>
                <a:cs typeface="Sakkal Majalla" panose="02000000000000000000" pitchFamily="2" charset="-78"/>
              </a:rPr>
              <a:t>)؛ حيث تم مناقشة خط النار وإدارة المنطقة.</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جميع شهادات المعدات سارية وصالحة للاستخدام. تم الحفاظ على جميع سجلات الصيانة الدورية</a:t>
            </a:r>
            <a:r>
              <a:rPr lang="en-US" sz="1200" dirty="0">
                <a:solidFill>
                  <a:prstClr val="black"/>
                </a:solidFill>
                <a:latin typeface="Sakkal Majalla" panose="02000000000000000000" pitchFamily="2" charset="-78"/>
                <a:cs typeface="Sakkal Majalla" panose="02000000000000000000" pitchFamily="2" charset="-78"/>
              </a:rPr>
              <a:t> (PM) </a:t>
            </a:r>
            <a:r>
              <a:rPr lang="ar-OM" sz="1200" dirty="0">
                <a:solidFill>
                  <a:prstClr val="black"/>
                </a:solidFill>
                <a:latin typeface="Sakkal Majalla" panose="02000000000000000000" pitchFamily="2" charset="-78"/>
                <a:cs typeface="Sakkal Majalla" panose="02000000000000000000" pitchFamily="2" charset="-78"/>
              </a:rPr>
              <a:t>. جميع وظائف شاشة </a:t>
            </a:r>
            <a:r>
              <a:rPr lang="en-US" sz="1200" dirty="0">
                <a:solidFill>
                  <a:prstClr val="black"/>
                </a:solidFill>
                <a:latin typeface="Sakkal Majalla" panose="02000000000000000000" pitchFamily="2" charset="-78"/>
                <a:cs typeface="Sakkal Majalla" panose="02000000000000000000" pitchFamily="2" charset="-78"/>
              </a:rPr>
              <a:t>(HMI)</a:t>
            </a:r>
            <a:r>
              <a:rPr lang="ar-OM" sz="1200" dirty="0">
                <a:solidFill>
                  <a:prstClr val="black"/>
                </a:solidFill>
                <a:latin typeface="Sakkal Majalla" panose="02000000000000000000" pitchFamily="2" charset="-78"/>
                <a:cs typeface="Sakkal Majalla" panose="02000000000000000000" pitchFamily="2" charset="-78"/>
              </a:rPr>
              <a:t>تعمل بشكل جيد.</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تم الحفاظ على نظافة جيدة حول منصة الحفر، وكانت إدارة المنطقة فعالة في منطقتي </a:t>
            </a:r>
            <a:r>
              <a:rPr lang="en-US" sz="1200" dirty="0">
                <a:solidFill>
                  <a:prstClr val="black"/>
                </a:solidFill>
                <a:latin typeface="Sakkal Majalla" panose="02000000000000000000" pitchFamily="2" charset="-78"/>
                <a:cs typeface="Sakkal Majalla" panose="02000000000000000000" pitchFamily="2" charset="-78"/>
              </a:rPr>
              <a:t>V-door</a:t>
            </a:r>
            <a:r>
              <a:rPr lang="ar-OM" sz="1200" dirty="0">
                <a:solidFill>
                  <a:prstClr val="black"/>
                </a:solidFill>
                <a:latin typeface="Sakkal Majalla" panose="02000000000000000000" pitchFamily="2" charset="-78"/>
                <a:cs typeface="Sakkal Majalla" panose="02000000000000000000" pitchFamily="2" charset="-78"/>
              </a:rPr>
              <a:t> </a:t>
            </a:r>
            <a:r>
              <a:rPr lang="en-US" sz="1200" dirty="0">
                <a:solidFill>
                  <a:prstClr val="black"/>
                </a:solidFill>
                <a:latin typeface="Sakkal Majalla" panose="02000000000000000000" pitchFamily="2" charset="-78"/>
                <a:cs typeface="Sakkal Majalla" panose="02000000000000000000" pitchFamily="2" charset="-78"/>
              </a:rPr>
              <a:t> </a:t>
            </a:r>
            <a:r>
              <a:rPr lang="ar-OM" sz="1200" dirty="0">
                <a:solidFill>
                  <a:prstClr val="black"/>
                </a:solidFill>
                <a:latin typeface="Sakkal Majalla" panose="02000000000000000000" pitchFamily="2" charset="-78"/>
                <a:cs typeface="Sakkal Majalla" panose="02000000000000000000" pitchFamily="2" charset="-78"/>
              </a:rPr>
              <a:t>و </a:t>
            </a:r>
            <a:r>
              <a:rPr lang="en-US" sz="1200" dirty="0">
                <a:solidFill>
                  <a:prstClr val="black"/>
                </a:solidFill>
                <a:latin typeface="Sakkal Majalla" panose="02000000000000000000" pitchFamily="2" charset="-78"/>
                <a:cs typeface="Sakkal Majalla" panose="02000000000000000000" pitchFamily="2" charset="-78"/>
              </a:rPr>
              <a:t>power catwalk areas</a:t>
            </a:r>
            <a:r>
              <a:rPr lang="ar-OM" sz="1200" dirty="0">
                <a:solidFill>
                  <a:prstClr val="black"/>
                </a:solidFill>
                <a:latin typeface="Sakkal Majalla" panose="02000000000000000000" pitchFamily="2" charset="-78"/>
                <a:cs typeface="Sakkal Majalla" panose="02000000000000000000" pitchFamily="2" charset="-78"/>
              </a:rPr>
              <a:t>. تم إدارة خط النار بشكل جيد (لم يكن أحد قريبًا من </a:t>
            </a:r>
            <a:r>
              <a:rPr lang="en-US" sz="1200" dirty="0">
                <a:solidFill>
                  <a:prstClr val="black"/>
                </a:solidFill>
                <a:latin typeface="Sakkal Majalla" panose="02000000000000000000" pitchFamily="2" charset="-78"/>
                <a:cs typeface="Sakkal Majalla" panose="02000000000000000000" pitchFamily="2" charset="-78"/>
              </a:rPr>
              <a:t>V-door</a:t>
            </a:r>
            <a:r>
              <a:rPr lang="ar-OM" sz="1200" dirty="0">
                <a:solidFill>
                  <a:prstClr val="black"/>
                </a:solidFill>
                <a:latin typeface="Sakkal Majalla" panose="02000000000000000000" pitchFamily="2" charset="-78"/>
                <a:cs typeface="Sakkal Majalla" panose="02000000000000000000" pitchFamily="2" charset="-78"/>
              </a:rPr>
              <a:t>).</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أخفق  الحفار إغلاق الرافعة قبل فك الاتصال العلوي.</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فشل الحفار في تحديد الرسالة المعروضة على شاشة </a:t>
            </a:r>
            <a:r>
              <a:rPr lang="en-US" sz="1200" dirty="0">
                <a:solidFill>
                  <a:prstClr val="black"/>
                </a:solidFill>
                <a:latin typeface="Sakkal Majalla" panose="02000000000000000000" pitchFamily="2" charset="-78"/>
                <a:cs typeface="Sakkal Majalla" panose="02000000000000000000" pitchFamily="2" charset="-78"/>
              </a:rPr>
              <a:t>(HMI)</a:t>
            </a:r>
            <a:r>
              <a:rPr lang="ar-OM" sz="1200" dirty="0">
                <a:solidFill>
                  <a:prstClr val="black"/>
                </a:solidFill>
                <a:latin typeface="Sakkal Majalla" panose="02000000000000000000" pitchFamily="2" charset="-78"/>
                <a:cs typeface="Sakkal Majalla" panose="02000000000000000000" pitchFamily="2" charset="-78"/>
              </a:rPr>
              <a:t> التي كانت تظهر أن الرافعة لا تزال في وضع الفتح.</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فشل الحفار في تأكيد الوضع النهائي للرافعة عبر كاميرات المراقبة</a:t>
            </a:r>
            <a:r>
              <a:rPr lang="en-US" sz="1200" dirty="0">
                <a:solidFill>
                  <a:prstClr val="black"/>
                </a:solidFill>
                <a:latin typeface="Sakkal Majalla" panose="02000000000000000000" pitchFamily="2" charset="-78"/>
                <a:cs typeface="Sakkal Majalla" panose="02000000000000000000" pitchFamily="2" charset="-78"/>
              </a:rPr>
              <a:t> (CCTV) </a:t>
            </a:r>
            <a:r>
              <a:rPr lang="ar-OM" sz="1200" dirty="0">
                <a:solidFill>
                  <a:prstClr val="black"/>
                </a:solidFill>
                <a:latin typeface="Sakkal Majalla" panose="02000000000000000000" pitchFamily="2" charset="-78"/>
                <a:cs typeface="Sakkal Majalla" panose="02000000000000000000" pitchFamily="2" charset="-78"/>
              </a:rPr>
              <a:t>قبل رفع الأنبوب. </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لم يكن الحفار مركزًا على المهمة بسبب تشتيت انتباهه من قِبل الآخرين.</a:t>
            </a:r>
          </a:p>
          <a:p>
            <a:pPr indent="-171450" algn="r" defTabSz="342900" rtl="1">
              <a:lnSpc>
                <a:spcPct val="150000"/>
              </a:lnSpc>
              <a:buFont typeface="Wingdings" panose="05000000000000000000" pitchFamily="2" charset="2"/>
              <a:buChar char="§"/>
              <a:defRPr/>
            </a:pPr>
            <a:r>
              <a:rPr kumimoji="0" lang="ar-OM" sz="14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endPar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endParaRPr>
          </a:p>
          <a:p>
            <a:pPr indent="-171450" algn="r" defTabSz="342900" rtl="1">
              <a:lnSpc>
                <a:spcPct val="150000"/>
              </a:lnSpc>
              <a:buFont typeface="Wingdings" panose="05000000000000000000" pitchFamily="2" charset="2"/>
              <a:buChar char="§"/>
              <a:defRPr/>
            </a:pPr>
            <a:r>
              <a:rPr kumimoji="0" lang="en-US" sz="14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rPr>
              <a:t> </a:t>
            </a:r>
            <a:r>
              <a:rPr lang="ar-OM" sz="1200" dirty="0">
                <a:solidFill>
                  <a:prstClr val="black"/>
                </a:solidFill>
                <a:latin typeface="Sakkal Majalla" panose="02000000000000000000" pitchFamily="2" charset="-78"/>
                <a:cs typeface="Sakkal Majalla" panose="02000000000000000000" pitchFamily="2" charset="-78"/>
              </a:rPr>
              <a:t>تأكد دائمًا من الالتزام بالخطوات السبع لمستعد.</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تأكد دائمًا من إدارة منطقة العمل بشكل جيد والابتعاد عن مناطق الخطر.</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تأكد دائمًا من إغلاق الرافعة قبل فك الاتصال العلوي.</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تأكد دائمًا من فحص شاشة</a:t>
            </a:r>
            <a:r>
              <a:rPr lang="en-US" sz="1200" dirty="0">
                <a:solidFill>
                  <a:prstClr val="black"/>
                </a:solidFill>
                <a:latin typeface="Sakkal Majalla" panose="02000000000000000000" pitchFamily="2" charset="-78"/>
                <a:cs typeface="Sakkal Majalla" panose="02000000000000000000" pitchFamily="2" charset="-78"/>
              </a:rPr>
              <a:t>HMI) </a:t>
            </a:r>
            <a:r>
              <a:rPr lang="ar-OM" sz="1200" dirty="0">
                <a:solidFill>
                  <a:prstClr val="black"/>
                </a:solidFill>
                <a:latin typeface="Sakkal Majalla" panose="02000000000000000000" pitchFamily="2" charset="-78"/>
                <a:cs typeface="Sakkal Majalla" panose="02000000000000000000" pitchFamily="2" charset="-78"/>
              </a:rPr>
              <a:t>) وكاميرات المراقبة </a:t>
            </a:r>
            <a:r>
              <a:rPr lang="en-US" sz="1200" dirty="0">
                <a:solidFill>
                  <a:prstClr val="black"/>
                </a:solidFill>
                <a:latin typeface="Sakkal Majalla" panose="02000000000000000000" pitchFamily="2" charset="-78"/>
                <a:cs typeface="Sakkal Majalla" panose="02000000000000000000" pitchFamily="2" charset="-78"/>
              </a:rPr>
              <a:t>CCTV)</a:t>
            </a:r>
            <a:r>
              <a:rPr lang="ar-OM" sz="1200" dirty="0">
                <a:solidFill>
                  <a:prstClr val="black"/>
                </a:solidFill>
                <a:latin typeface="Sakkal Majalla" panose="02000000000000000000" pitchFamily="2" charset="-78"/>
                <a:cs typeface="Sakkal Majalla" panose="02000000000000000000" pitchFamily="2" charset="-78"/>
              </a:rPr>
              <a:t>) للتحقق من حالة الرافعة.</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حافظ دائمًا على التركيز في المهمة وتجنب تشتيت انتباه الحفار أو مساعد الحفار.</a:t>
            </a:r>
          </a:p>
          <a:p>
            <a:pPr indent="-171450" algn="r" defTabSz="342900" rtl="1">
              <a:lnSpc>
                <a:spcPct val="150000"/>
              </a:lnSpc>
              <a:buFont typeface="Wingdings" panose="05000000000000000000" pitchFamily="2" charset="2"/>
              <a:buChar char="§"/>
              <a:defRPr/>
            </a:pPr>
            <a:r>
              <a:rPr lang="ar-OM" sz="1200" dirty="0">
                <a:solidFill>
                  <a:prstClr val="black"/>
                </a:solidFill>
                <a:latin typeface="Sakkal Majalla" panose="02000000000000000000" pitchFamily="2" charset="-78"/>
                <a:cs typeface="Sakkal Majalla" panose="02000000000000000000" pitchFamily="2" charset="-78"/>
              </a:rPr>
              <a:t>تأكد دائمًا من التعلم بغض النظر عن مستوى الخبرة. ذكّر نفسك أن ذوي الخبرة يمكن أن يرتكبوا أخطاء.</a:t>
            </a:r>
          </a:p>
        </p:txBody>
      </p:sp>
      <p:sp>
        <p:nvSpPr>
          <p:cNvPr id="14" name="Rectangle 13">
            <a:extLst>
              <a:ext uri="{FF2B5EF4-FFF2-40B4-BE49-F238E27FC236}">
                <a16:creationId xmlns:a16="http://schemas.microsoft.com/office/drawing/2014/main" id="{27AC772E-6015-4076-A0DC-005445BF4556}"/>
              </a:ext>
            </a:extLst>
          </p:cNvPr>
          <p:cNvSpPr/>
          <p:nvPr/>
        </p:nvSpPr>
        <p:spPr>
          <a:xfrm>
            <a:off x="5514364" y="928999"/>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الفئة المستهدفة:</a:t>
            </a:r>
            <a:r>
              <a:rPr kumimoji="0" lang="en-US"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r>
              <a:rPr kumimoji="0" lang="ar-OM" sz="1800" b="1" i="0" u="none" strike="noStrike" kern="1200" cap="none" spc="0" normalizeH="0" baseline="0" noProof="0" dirty="0">
                <a:ln>
                  <a:noFill/>
                </a:ln>
                <a:solidFill>
                  <a:srgbClr val="4472C4"/>
                </a:solidFill>
                <a:effectLst/>
                <a:uLnTx/>
                <a:uFillTx/>
                <a:latin typeface="Sakkal Majalla" panose="02000000000000000000" pitchFamily="2" charset="-78"/>
                <a:ea typeface="+mn-ea"/>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ea typeface="+mn-ea"/>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53683" y="0"/>
            <a:ext cx="11838318"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3007532" y="6414041"/>
            <a:ext cx="5872636" cy="369332"/>
          </a:xfrm>
          <a:prstGeom prst="rect">
            <a:avLst/>
          </a:prstGeom>
          <a:solidFill>
            <a:schemeClr val="accent1"/>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OM" sz="1800" b="1" i="0" u="none" strike="noStrike" kern="1200" cap="none" spc="0" normalizeH="0" baseline="0" noProof="0" dirty="0">
                <a:ln>
                  <a:noFill/>
                </a:ln>
                <a:solidFill>
                  <a:schemeClr val="bg1"/>
                </a:solidFill>
                <a:effectLst/>
                <a:uLnTx/>
                <a:uFillTx/>
                <a:latin typeface="Sakkal Majalla" panose="02000000000000000000" pitchFamily="2" charset="-78"/>
                <a:ea typeface="+mn-ea"/>
                <a:cs typeface="Sakkal Majalla" panose="02000000000000000000" pitchFamily="2" charset="-78"/>
              </a:rPr>
              <a:t>تأكد دائمًا من إغلاق الرافعة قبل فصل </a:t>
            </a:r>
            <a:r>
              <a:rPr lang="ar-OM" b="1" dirty="0">
                <a:solidFill>
                  <a:schemeClr val="bg1"/>
                </a:solidFill>
                <a:latin typeface="Sakkal Majalla" panose="02000000000000000000" pitchFamily="2" charset="-78"/>
                <a:cs typeface="Sakkal Majalla" panose="02000000000000000000" pitchFamily="2" charset="-78"/>
              </a:rPr>
              <a:t>التوب درايف (</a:t>
            </a:r>
            <a:r>
              <a:rPr lang="en-US" b="1" dirty="0">
                <a:solidFill>
                  <a:schemeClr val="bg1"/>
                </a:solidFill>
                <a:latin typeface="Sakkal Majalla" panose="02000000000000000000" pitchFamily="2" charset="-78"/>
                <a:cs typeface="Sakkal Majalla" panose="02000000000000000000" pitchFamily="2" charset="-78"/>
              </a:rPr>
              <a:t>Top Drive</a:t>
            </a:r>
            <a:r>
              <a:rPr lang="ar-OM" b="1" dirty="0">
                <a:solidFill>
                  <a:schemeClr val="bg1"/>
                </a:solidFill>
                <a:latin typeface="Sakkal Majalla" panose="02000000000000000000" pitchFamily="2" charset="-78"/>
                <a:cs typeface="Sakkal Majalla" panose="02000000000000000000" pitchFamily="2" charset="-78"/>
              </a:rPr>
              <a:t>).</a:t>
            </a:r>
          </a:p>
        </p:txBody>
      </p:sp>
      <p:grpSp>
        <p:nvGrpSpPr>
          <p:cNvPr id="10" name="Group 131">
            <a:extLst>
              <a:ext uri="{FF2B5EF4-FFF2-40B4-BE49-F238E27FC236}">
                <a16:creationId xmlns:a16="http://schemas.microsoft.com/office/drawing/2014/main" id="{D2AC029F-E326-4A86-60B2-942DF78EBDEF}"/>
              </a:ext>
            </a:extLst>
          </p:cNvPr>
          <p:cNvGrpSpPr>
            <a:grpSpLocks/>
          </p:cNvGrpSpPr>
          <p:nvPr/>
        </p:nvGrpSpPr>
        <p:grpSpPr bwMode="auto">
          <a:xfrm>
            <a:off x="3152775" y="2734891"/>
            <a:ext cx="336550" cy="544513"/>
            <a:chOff x="3504" y="544"/>
            <a:chExt cx="2287" cy="1855"/>
          </a:xfrm>
        </p:grpSpPr>
        <p:sp>
          <p:nvSpPr>
            <p:cNvPr id="11" name="Line 129">
              <a:extLst>
                <a:ext uri="{FF2B5EF4-FFF2-40B4-BE49-F238E27FC236}">
                  <a16:creationId xmlns:a16="http://schemas.microsoft.com/office/drawing/2014/main" id="{44C10F13-8E75-36D8-ED1B-D4C04500F1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F5A2E8C3-7D8A-E226-BA8D-B86F663087B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5" name="Picture 4" descr="A close-up of a machine&#10;&#10;Description automatically generated">
            <a:extLst>
              <a:ext uri="{FF2B5EF4-FFF2-40B4-BE49-F238E27FC236}">
                <a16:creationId xmlns:a16="http://schemas.microsoft.com/office/drawing/2014/main" id="{77DF4B5F-BE7F-FE13-90F7-82780B90F2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3860099"/>
            <a:ext cx="3453829" cy="2294554"/>
          </a:xfrm>
          <a:prstGeom prst="rect">
            <a:avLst/>
          </a:prstGeom>
        </p:spPr>
      </p:pic>
      <p:sp>
        <p:nvSpPr>
          <p:cNvPr id="16" name="Freeform 132">
            <a:extLst>
              <a:ext uri="{FF2B5EF4-FFF2-40B4-BE49-F238E27FC236}">
                <a16:creationId xmlns:a16="http://schemas.microsoft.com/office/drawing/2014/main" id="{2D40D296-579A-7AFC-3434-824709B0572A}"/>
              </a:ext>
            </a:extLst>
          </p:cNvPr>
          <p:cNvSpPr>
            <a:spLocks/>
          </p:cNvSpPr>
          <p:nvPr/>
        </p:nvSpPr>
        <p:spPr bwMode="auto">
          <a:xfrm>
            <a:off x="3216443" y="569745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 name="Rectangle 8">
            <a:extLst>
              <a:ext uri="{FF2B5EF4-FFF2-40B4-BE49-F238E27FC236}">
                <a16:creationId xmlns:a16="http://schemas.microsoft.com/office/drawing/2014/main" id="{FB7576CB-A597-3E0E-CB97-493265D70E6E}"/>
              </a:ext>
            </a:extLst>
          </p:cNvPr>
          <p:cNvSpPr>
            <a:spLocks noChangeArrowheads="1"/>
          </p:cNvSpPr>
          <p:nvPr/>
        </p:nvSpPr>
        <p:spPr bwMode="auto">
          <a:xfrm>
            <a:off x="416361" y="552364"/>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05</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/10/2024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EQD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DROP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lang="en-US" sz="1400" b="1" dirty="0">
                <a:solidFill>
                  <a:prstClr val="black"/>
                </a:solidFill>
                <a:latin typeface="Tahoma" pitchFamily="34" charset="0"/>
              </a:rPr>
              <a:t>: </a:t>
            </a:r>
            <a:r>
              <a:rPr lang="en-US" sz="1200" b="1" dirty="0">
                <a:solidFill>
                  <a:srgbClr val="4472C4"/>
                </a:solidFill>
                <a:latin typeface="Tahoma" pitchFamily="34" charset="0"/>
              </a:rPr>
              <a:t>POOH (Back Reaming)</a:t>
            </a:r>
          </a:p>
        </p:txBody>
      </p:sp>
    </p:spTree>
    <p:extLst>
      <p:ext uri="{BB962C8B-B14F-4D97-AF65-F5344CB8AC3E}">
        <p14:creationId xmlns:p14="http://schemas.microsoft.com/office/powerpoint/2010/main" val="21339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93036</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3.xml><?xml version="1.0" encoding="utf-8"?>
<ds:datastoreItem xmlns:ds="http://schemas.openxmlformats.org/officeDocument/2006/customXml" ds:itemID="{3EDBED88-E655-43D2-B288-163351A56AE2}"/>
</file>

<file path=docProps/app.xml><?xml version="1.0" encoding="utf-8"?>
<Properties xmlns="http://schemas.openxmlformats.org/officeDocument/2006/extended-properties" xmlns:vt="http://schemas.openxmlformats.org/officeDocument/2006/docPropsVTypes">
  <Template>TM02892315[[fn=Wisp]]</Template>
  <TotalTime>10082</TotalTime>
  <Words>1435</Words>
  <Application>Microsoft Office PowerPoint</Application>
  <PresentationFormat>Widescreen</PresentationFormat>
  <Paragraphs>91</Paragraphs>
  <Slides>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vt:i4>
      </vt:variant>
    </vt:vector>
  </HeadingPairs>
  <TitlesOfParts>
    <vt:vector size="14" baseType="lpstr">
      <vt:lpstr>MS PGothic</vt:lpstr>
      <vt:lpstr>Aptos</vt:lpstr>
      <vt:lpstr>Arial</vt:lpstr>
      <vt:lpstr>Calibri</vt:lpstr>
      <vt:lpstr>Calibri Light</vt:lpstr>
      <vt:lpstr>Sakkal Majalla</vt:lpstr>
      <vt:lpstr>Segoe UI</vt:lpstr>
      <vt:lpstr>Tahoma</vt:lpstr>
      <vt:lpstr>Times New Roman</vt:lpstr>
      <vt:lpstr>Wingdings</vt:lpstr>
      <vt:lpstr>Office Theme</vt:lpstr>
      <vt:lpstr>PowerPoint Presentation</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HiPo_35A pipe slip from automatic elevator and dropped</dc:title>
  <dc:creator>nazar@umsoman.com</dc:creator>
  <cp:lastModifiedBy>Masroori, Ahmed MSE31</cp:lastModifiedBy>
  <cp:revision>542</cp:revision>
  <dcterms:created xsi:type="dcterms:W3CDTF">2018-09-24T07:27:56Z</dcterms:created>
  <dcterms:modified xsi:type="dcterms:W3CDTF">2026-06-30T04:59:56Z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