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147482452" r:id="rId5"/>
    <p:sldId id="351" r:id="rId6"/>
    <p:sldId id="213480419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715"/>
    <a:srgbClr val="24A316"/>
    <a:srgbClr val="FFCB25"/>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95033" autoAdjust="0"/>
  </p:normalViewPr>
  <p:slideViewPr>
    <p:cSldViewPr snapToGrid="0" snapToObjects="1">
      <p:cViewPr varScale="1">
        <p:scale>
          <a:sx n="105" d="100"/>
          <a:sy n="105" d="100"/>
        </p:scale>
        <p:origin x="960" y="126"/>
      </p:cViewPr>
      <p:guideLst/>
    </p:cSldViewPr>
  </p:slideViewPr>
  <p:notesTextViewPr>
    <p:cViewPr>
      <p:scale>
        <a:sx n="1" d="1"/>
        <a:sy n="1" d="1"/>
      </p:scale>
      <p:origin x="0" y="0"/>
    </p:cViewPr>
  </p:notesTextViewPr>
  <p:sorterViewPr>
    <p:cViewPr varScale="1">
      <p:scale>
        <a:sx n="100" d="100"/>
        <a:sy n="100" d="100"/>
      </p:scale>
      <p:origin x="0" y="-2022"/>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 Maskari, Tamir" userId="b6e9aa61-5d55-4be8-9a1d-9bae9f8a2862" providerId="ADAL" clId="{CA990705-C166-4A71-B554-DAA82FE1FE00}"/>
    <pc:docChg chg="undo redo custSel addSld delSld modSld">
      <pc:chgData name="Al Maskari, Tamir" userId="b6e9aa61-5d55-4be8-9a1d-9bae9f8a2862" providerId="ADAL" clId="{CA990705-C166-4A71-B554-DAA82FE1FE00}" dt="2024-10-24T09:50:30.521" v="19921" actId="20577"/>
      <pc:docMkLst>
        <pc:docMk/>
      </pc:docMkLst>
      <pc:sldChg chg="addSp delSp modSp mod">
        <pc:chgData name="Al Maskari, Tamir" userId="b6e9aa61-5d55-4be8-9a1d-9bae9f8a2862" providerId="ADAL" clId="{CA990705-C166-4A71-B554-DAA82FE1FE00}" dt="2024-10-23T05:26:31.624" v="12735" actId="14100"/>
        <pc:sldMkLst>
          <pc:docMk/>
          <pc:sldMk cId="636484790" sldId="308"/>
        </pc:sldMkLst>
      </pc:sldChg>
      <pc:sldChg chg="addSp delSp modSp mod">
        <pc:chgData name="Al Maskari, Tamir" userId="b6e9aa61-5d55-4be8-9a1d-9bae9f8a2862" providerId="ADAL" clId="{CA990705-C166-4A71-B554-DAA82FE1FE00}" dt="2024-10-23T05:30:47.882" v="12745" actId="14100"/>
        <pc:sldMkLst>
          <pc:docMk/>
          <pc:sldMk cId="1252605230" sldId="334"/>
        </pc:sldMkLst>
      </pc:sldChg>
      <pc:sldChg chg="delSp modSp mod">
        <pc:chgData name="Al Maskari, Tamir" userId="b6e9aa61-5d55-4be8-9a1d-9bae9f8a2862" providerId="ADAL" clId="{CA990705-C166-4A71-B554-DAA82FE1FE00}" dt="2024-10-24T07:48:27.315" v="19841" actId="207"/>
        <pc:sldMkLst>
          <pc:docMk/>
          <pc:sldMk cId="3766341829" sldId="335"/>
        </pc:sldMkLst>
      </pc:sldChg>
      <pc:sldChg chg="addSp delSp modSp mod">
        <pc:chgData name="Al Maskari, Tamir" userId="b6e9aa61-5d55-4be8-9a1d-9bae9f8a2862" providerId="ADAL" clId="{CA990705-C166-4A71-B554-DAA82FE1FE00}" dt="2024-10-24T07:45:08.837" v="19840"/>
        <pc:sldMkLst>
          <pc:docMk/>
          <pc:sldMk cId="3579815424" sldId="336"/>
        </pc:sldMkLst>
      </pc:sldChg>
      <pc:sldChg chg="modSp mod">
        <pc:chgData name="Al Maskari, Tamir" userId="b6e9aa61-5d55-4be8-9a1d-9bae9f8a2862" providerId="ADAL" clId="{CA990705-C166-4A71-B554-DAA82FE1FE00}" dt="2024-10-24T07:27:02.576" v="19798" actId="5793"/>
        <pc:sldMkLst>
          <pc:docMk/>
          <pc:sldMk cId="2429660822" sldId="351"/>
        </pc:sldMkLst>
      </pc:sldChg>
      <pc:sldChg chg="delSp modSp mod">
        <pc:chgData name="Al Maskari, Tamir" userId="b6e9aa61-5d55-4be8-9a1d-9bae9f8a2862" providerId="ADAL" clId="{CA990705-C166-4A71-B554-DAA82FE1FE00}" dt="2024-10-24T09:43:37.619" v="19858" actId="20577"/>
        <pc:sldMkLst>
          <pc:docMk/>
          <pc:sldMk cId="4159925671" sldId="359"/>
        </pc:sldMkLst>
      </pc:sldChg>
      <pc:sldChg chg="addSp delSp modSp mod">
        <pc:chgData name="Al Maskari, Tamir" userId="b6e9aa61-5d55-4be8-9a1d-9bae9f8a2862" providerId="ADAL" clId="{CA990705-C166-4A71-B554-DAA82FE1FE00}" dt="2024-10-23T09:07:29.422" v="14971" actId="20577"/>
        <pc:sldMkLst>
          <pc:docMk/>
          <pc:sldMk cId="3382862240" sldId="361"/>
        </pc:sldMkLst>
      </pc:sldChg>
      <pc:sldChg chg="add del">
        <pc:chgData name="Al Maskari, Tamir" userId="b6e9aa61-5d55-4be8-9a1d-9bae9f8a2862" providerId="ADAL" clId="{CA990705-C166-4A71-B554-DAA82FE1FE00}" dt="2024-10-23T07:49:41.519" v="14938" actId="2696"/>
        <pc:sldMkLst>
          <pc:docMk/>
          <pc:sldMk cId="656225444" sldId="362"/>
        </pc:sldMkLst>
      </pc:sldChg>
      <pc:sldChg chg="addSp delSp modSp mod">
        <pc:chgData name="Al Maskari, Tamir" userId="b6e9aa61-5d55-4be8-9a1d-9bae9f8a2862" providerId="ADAL" clId="{CA990705-C166-4A71-B554-DAA82FE1FE00}" dt="2024-10-24T09:50:30.521" v="19921" actId="20577"/>
        <pc:sldMkLst>
          <pc:docMk/>
          <pc:sldMk cId="2133963816" sldId="2134804194"/>
        </pc:sldMkLst>
      </pc:sldChg>
      <pc:sldChg chg="modSp mod">
        <pc:chgData name="Al Maskari, Tamir" userId="b6e9aa61-5d55-4be8-9a1d-9bae9f8a2862" providerId="ADAL" clId="{CA990705-C166-4A71-B554-DAA82FE1FE00}" dt="2024-10-17T11:54:24.185" v="1164"/>
        <pc:sldMkLst>
          <pc:docMk/>
          <pc:sldMk cId="73386786" sldId="2147376964"/>
        </pc:sldMkLst>
      </pc:sldChg>
      <pc:sldChg chg="addSp delSp modSp del mod">
        <pc:chgData name="Al Maskari, Tamir" userId="b6e9aa61-5d55-4be8-9a1d-9bae9f8a2862" providerId="ADAL" clId="{CA990705-C166-4A71-B554-DAA82FE1FE00}" dt="2024-10-23T11:37:41.212" v="16358" actId="2696"/>
        <pc:sldMkLst>
          <pc:docMk/>
          <pc:sldMk cId="155628693" sldId="2147376986"/>
        </pc:sldMkLst>
      </pc:sldChg>
      <pc:sldChg chg="modSp mod">
        <pc:chgData name="Al Maskari, Tamir" userId="b6e9aa61-5d55-4be8-9a1d-9bae9f8a2862" providerId="ADAL" clId="{CA990705-C166-4A71-B554-DAA82FE1FE00}" dt="2024-10-24T07:11:43.435" v="19613" actId="20577"/>
        <pc:sldMkLst>
          <pc:docMk/>
          <pc:sldMk cId="3493486333" sldId="2147376990"/>
        </pc:sldMkLst>
      </pc:sldChg>
      <pc:sldChg chg="addSp modSp mod">
        <pc:chgData name="Al Maskari, Tamir" userId="b6e9aa61-5d55-4be8-9a1d-9bae9f8a2862" providerId="ADAL" clId="{CA990705-C166-4A71-B554-DAA82FE1FE00}" dt="2024-10-24T06:49:54.895" v="19468" actId="20577"/>
        <pc:sldMkLst>
          <pc:docMk/>
          <pc:sldMk cId="511268011" sldId="2147482450"/>
        </pc:sldMkLst>
      </pc:sldChg>
      <pc:sldChg chg="addSp delSp modSp mod">
        <pc:chgData name="Al Maskari, Tamir" userId="b6e9aa61-5d55-4be8-9a1d-9bae9f8a2862" providerId="ADAL" clId="{CA990705-C166-4A71-B554-DAA82FE1FE00}" dt="2024-10-24T09:45:12.665" v="19887" actId="20577"/>
        <pc:sldMkLst>
          <pc:docMk/>
          <pc:sldMk cId="3616206955" sldId="2147482452"/>
        </pc:sldMkLst>
      </pc:sldChg>
      <pc:sldChg chg="addSp delSp modSp mod">
        <pc:chgData name="Al Maskari, Tamir" userId="b6e9aa61-5d55-4be8-9a1d-9bae9f8a2862" providerId="ADAL" clId="{CA990705-C166-4A71-B554-DAA82FE1FE00}" dt="2024-10-24T07:44:02.742" v="19821" actId="207"/>
        <pc:sldMkLst>
          <pc:docMk/>
          <pc:sldMk cId="3388664730" sldId="2147482454"/>
        </pc:sldMkLst>
      </pc:sldChg>
      <pc:sldChg chg="addSp delSp modSp mod">
        <pc:chgData name="Al Maskari, Tamir" userId="b6e9aa61-5d55-4be8-9a1d-9bae9f8a2862" providerId="ADAL" clId="{CA990705-C166-4A71-B554-DAA82FE1FE00}" dt="2024-10-23T07:49:26.663" v="14937" actId="122"/>
        <pc:sldMkLst>
          <pc:docMk/>
          <pc:sldMk cId="1543692687" sldId="2147482479"/>
        </pc:sldMkLst>
      </pc:sldChg>
      <pc:sldChg chg="addSp delSp modSp new mod">
        <pc:chgData name="Al Maskari, Tamir" userId="b6e9aa61-5d55-4be8-9a1d-9bae9f8a2862" providerId="ADAL" clId="{CA990705-C166-4A71-B554-DAA82FE1FE00}" dt="2024-10-23T11:14:49.619" v="15737" actId="20577"/>
        <pc:sldMkLst>
          <pc:docMk/>
          <pc:sldMk cId="1261349746" sldId="2147482480"/>
        </pc:sldMkLst>
      </pc:sldChg>
      <pc:sldChg chg="addSp delSp modSp add mod">
        <pc:chgData name="Al Maskari, Tamir" userId="b6e9aa61-5d55-4be8-9a1d-9bae9f8a2862" providerId="ADAL" clId="{CA990705-C166-4A71-B554-DAA82FE1FE00}" dt="2024-10-24T06:47:42.364" v="19458"/>
        <pc:sldMkLst>
          <pc:docMk/>
          <pc:sldMk cId="1327806752" sldId="214748248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29/06/2026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29/06/2026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1743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29/06/2026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dirty="0"/>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cid:42DF778D-AF66-4A57-B887-71E1D91814C6" TargetMode="External"/><Relationship Id="rId5" Type="http://schemas.openxmlformats.org/officeDocument/2006/relationships/image" Target="../media/image6.jpe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7763647" cy="5346079"/>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On Friday 11th of October at 14:21, the crew were carrying out a POOH job by laying down sucker rod using an FBU Unit positioned in front of the wellhead and pulling the sucker rod from the well using a </a:t>
            </a:r>
            <a:r>
              <a:rPr lang="en-US" sz="1100" dirty="0">
                <a:solidFill>
                  <a:prstClr val="black"/>
                </a:solidFill>
                <a:latin typeface="Calibri"/>
              </a:rPr>
              <a:t>traveling block</a:t>
            </a:r>
            <a:r>
              <a:rPr kumimoji="0" lang="en-US" sz="1100" b="0" i="0" u="none" strike="noStrike" kern="1200" cap="none" spc="0" normalizeH="0" baseline="0" noProof="0" dirty="0">
                <a:ln>
                  <a:noFill/>
                </a:ln>
                <a:solidFill>
                  <a:prstClr val="black"/>
                </a:solidFill>
                <a:effectLst/>
                <a:uLnTx/>
                <a:uFillTx/>
                <a:latin typeface="Calibri"/>
                <a:ea typeface="+mn-ea"/>
                <a:cs typeface="+mn-cs"/>
              </a:rPr>
              <a:t> and rod elevator to lay the rod down on the dedicated rod stand positioned behind the wellhead. The full length of the sucker rod was already laid down on the stand wooden level separators. A crew member was standing at the back of the sucker rod stand (LHS) to ensure that the rod was not obstructed while being laid down. The crew member realigned the backend of the rod to make room for other rods which made the frontend role off the wood level separator and rest on the ground (90cm). This motion forced the backend (where the crew was standing) to suddenly swing up striking the crew member on the mouth. </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This resulted in 1 tooth being dislodged and a fracture in another tooth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Sucker Rod stand was stacked to the limit and the job continued</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 The wooden level separators were not the same level making the rod stack unstable</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 A crew member had to physically realign the rod in question, thus standing too close to the rod stand</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 Realigning the rod forced the frontend of the rod to fall from the rod stand, suddenly raising the backend where the crew was standing striking him on the mouth</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Always visually and physically continually monitor safe load capacity of equipment being used </a:t>
            </a:r>
            <a:endParaRPr kumimoji="0" lang="ar-SA"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Always ensure that sub tools or materials used in conjunction with equipment are safe and adequate for the job</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 Always stop to assess &amp; reassess obvious and potential risks before carrying out a routine task, ask questions if in doubt.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Always apply SWA and ask your seniors for clarification/guidance to the safety of the operation/activity, then recommence.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 Always ensure that SOP’s &amp; JSA’s for each tasks are clearly defined and up to date , including all relevant potential hazards&amp; mitigations. </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11</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/10/2024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HiPo#35</a:t>
            </a:r>
            <a:r>
              <a:rPr lang="en-US" sz="1200" b="1" dirty="0">
                <a:solidFill>
                  <a:srgbClr val="4472C4"/>
                </a:solidFill>
                <a:latin typeface="Tahoma" pitchFamily="34" charset="0"/>
              </a:rPr>
              <a:t>c</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Release energy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lang="en-US" sz="1600" b="1" dirty="0">
                <a:solidFill>
                  <a:srgbClr val="4472C4"/>
                </a:solidFill>
                <a:latin typeface="Tahoma" pitchFamily="34" charset="0"/>
              </a:rPr>
              <a:t> </a:t>
            </a:r>
            <a:r>
              <a:rPr lang="en-US" sz="1200" b="1" dirty="0">
                <a:solidFill>
                  <a:srgbClr val="4472C4"/>
                </a:solidFill>
                <a:latin typeface="Tahoma" pitchFamily="34" charset="0"/>
              </a:rPr>
              <a:t>POOH Sucker Rod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a:t>
            </a:r>
            <a:r>
              <a:rPr lang="en-US" b="1" dirty="0">
                <a:solidFill>
                  <a:srgbClr val="FF0000"/>
                </a:solidFill>
                <a:latin typeface="Calibri" panose="020F0502020204030204"/>
              </a:rPr>
              <a:t> &amp; Well Service Operation</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16362" y="6433166"/>
            <a:ext cx="7558743" cy="338554"/>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Never position yourself in any potential line of fire  </a:t>
            </a:r>
          </a:p>
        </p:txBody>
      </p:sp>
      <p:pic>
        <p:nvPicPr>
          <p:cNvPr id="3" name="Picture 2">
            <a:extLst>
              <a:ext uri="{FF2B5EF4-FFF2-40B4-BE49-F238E27FC236}">
                <a16:creationId xmlns:a16="http://schemas.microsoft.com/office/drawing/2014/main" id="{AD38FDB1-8CBF-6AB5-C6E8-F49AD090AD7C}"/>
              </a:ext>
            </a:extLst>
          </p:cNvPr>
          <p:cNvPicPr>
            <a:picLocks noChangeAspect="1"/>
          </p:cNvPicPr>
          <p:nvPr/>
        </p:nvPicPr>
        <p:blipFill>
          <a:blip r:embed="rId3"/>
          <a:stretch>
            <a:fillRect/>
          </a:stretch>
        </p:blipFill>
        <p:spPr>
          <a:xfrm>
            <a:off x="9671538" y="1295352"/>
            <a:ext cx="2371777" cy="2286000"/>
          </a:xfrm>
          <a:prstGeom prst="rect">
            <a:avLst/>
          </a:prstGeom>
        </p:spPr>
      </p:pic>
      <p:pic>
        <p:nvPicPr>
          <p:cNvPr id="5" name="Picture 4" descr="A person standing next to a pile of metal rods&#10;&#10;Description automatically generated">
            <a:extLst>
              <a:ext uri="{FF2B5EF4-FFF2-40B4-BE49-F238E27FC236}">
                <a16:creationId xmlns:a16="http://schemas.microsoft.com/office/drawing/2014/main" id="{5CB15BBA-BFE5-4EC6-843A-55B6A036FE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7327" y="1295352"/>
            <a:ext cx="1501827" cy="2286000"/>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9530880" y="3217367"/>
            <a:ext cx="336550" cy="443192"/>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pic>
        <p:nvPicPr>
          <p:cNvPr id="6" name="Picture 5">
            <a:extLst>
              <a:ext uri="{FF2B5EF4-FFF2-40B4-BE49-F238E27FC236}">
                <a16:creationId xmlns:a16="http://schemas.microsoft.com/office/drawing/2014/main" id="{E71F19C4-7CD0-F2E6-E196-23043C69715F}"/>
              </a:ext>
            </a:extLst>
          </p:cNvPr>
          <p:cNvPicPr>
            <a:picLocks noChangeAspect="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9671538" y="3808612"/>
            <a:ext cx="2401511" cy="2286000"/>
          </a:xfrm>
          <a:prstGeom prst="rect">
            <a:avLst/>
          </a:prstGeom>
          <a:noFill/>
          <a:ln>
            <a:noFill/>
          </a:ln>
        </p:spPr>
      </p:pic>
      <p:sp>
        <p:nvSpPr>
          <p:cNvPr id="16" name="Arrow: Right 15">
            <a:extLst>
              <a:ext uri="{FF2B5EF4-FFF2-40B4-BE49-F238E27FC236}">
                <a16:creationId xmlns:a16="http://schemas.microsoft.com/office/drawing/2014/main" id="{3F5D688D-8379-6A2B-2348-B8736A93036D}"/>
              </a:ext>
            </a:extLst>
          </p:cNvPr>
          <p:cNvSpPr/>
          <p:nvPr/>
        </p:nvSpPr>
        <p:spPr>
          <a:xfrm>
            <a:off x="10168981" y="4879835"/>
            <a:ext cx="228600" cy="1435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Right 16">
            <a:extLst>
              <a:ext uri="{FF2B5EF4-FFF2-40B4-BE49-F238E27FC236}">
                <a16:creationId xmlns:a16="http://schemas.microsoft.com/office/drawing/2014/main" id="{FFC37098-1917-9F7C-7299-DEC42B46938E}"/>
              </a:ext>
            </a:extLst>
          </p:cNvPr>
          <p:cNvSpPr/>
          <p:nvPr/>
        </p:nvSpPr>
        <p:spPr>
          <a:xfrm>
            <a:off x="11048429" y="5159327"/>
            <a:ext cx="228600" cy="1435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person in overalls holding a stick&#10;&#10;Description automatically generated">
            <a:extLst>
              <a:ext uri="{FF2B5EF4-FFF2-40B4-BE49-F238E27FC236}">
                <a16:creationId xmlns:a16="http://schemas.microsoft.com/office/drawing/2014/main" id="{8B8ACF91-45AC-1B2F-F0E0-10F9E17163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7327" y="3797144"/>
            <a:ext cx="1474211" cy="2297468"/>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9574218" y="5654889"/>
            <a:ext cx="457200" cy="357427"/>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1620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392108"/>
            <a:ext cx="11134492" cy="3600986"/>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eaLnBrk="1" hangingPunct="1">
              <a:buFont typeface="+mj-lt"/>
              <a:buAutoNum type="arabicPeriod"/>
              <a:defRPr/>
            </a:pPr>
            <a:r>
              <a:rPr lang="en-US" sz="1600" dirty="0">
                <a:solidFill>
                  <a:srgbClr val="0033CC"/>
                </a:solidFill>
                <a:latin typeface="Calibri" panose="020F0502020204030204" pitchFamily="34" charset="0"/>
                <a:sym typeface="Wingdings" pitchFamily="2" charset="2"/>
              </a:rPr>
              <a:t>By reviewing the causes that resulted in this incident occurring with your crew, then conduct a hazard hunt with the whole crew to identify if you have similar gaps that need to be mitigated.  </a:t>
            </a:r>
          </a:p>
          <a:p>
            <a:pPr marL="342900" indent="-342900" eaLnBrk="1" hangingPunct="1">
              <a:buFont typeface="+mj-lt"/>
              <a:buAutoNum type="arabicPeriod"/>
              <a:defRPr/>
            </a:pPr>
            <a:r>
              <a:rPr lang="en-US" sz="1600" dirty="0">
                <a:solidFill>
                  <a:srgbClr val="0033CC"/>
                </a:solidFill>
                <a:latin typeface="Calibri" panose="020F0502020204030204" pitchFamily="34" charset="0"/>
                <a:sym typeface="Wingdings" pitchFamily="2" charset="2"/>
              </a:rPr>
              <a:t>By Reviewing job specific SOP’s/JSA’s and all other Safe Systems of Work during your TBT meetings to ensure that they are up to date, relevant &amp; effective for their intended purpose? </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Frequently assess crew for position competency assurance in ability to carry out the job safely?</a:t>
            </a:r>
          </a:p>
          <a:p>
            <a:pPr>
              <a:defRPr/>
            </a:pPr>
            <a:endParaRPr lang="en-US" sz="1600" b="1" u="sng"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Frequent compliance assurance audits (involving the crew) where results are shared with all other relevant Unit crew, then actively track improvement opportunities to closure and monitor for effectiveness.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Constantly remind and encourage your teams to intervene when unsafe acts or conditions are observed.</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Frequent awareness training campaigns to assess and improve knowledge. </a:t>
            </a: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11/12/2024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PIM Number: 117146</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Release energy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C4P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B40028F7-EFB3-76BA-F97F-268CBF312A18}"/>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3413" y="1080598"/>
            <a:ext cx="7791263" cy="5201424"/>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ماذا حدث؟</a:t>
            </a:r>
            <a:endParaRPr kumimoji="0" lang="en-US"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في يوم الجمعة 11 أكتوبر الساعة 14:2</a:t>
            </a:r>
            <a:r>
              <a:rPr lang="ar-SA" altLang="zh-CN" sz="1600" b="1" dirty="0">
                <a:latin typeface="Sakkal Majalla" panose="02000000000000000000" pitchFamily="2" charset="-78"/>
                <a:ea typeface="宋体" panose="02010600030101010101" pitchFamily="2" charset="-122"/>
                <a:cs typeface="Sakkal Majalla" panose="02000000000000000000" pitchFamily="2" charset="-78"/>
              </a:rPr>
              <a:t>1</a:t>
            </a: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 كان الطاقم ينفذ مهمة </a:t>
            </a:r>
            <a:r>
              <a:rPr lang="en-US" altLang="zh-CN" sz="1600" b="1" dirty="0">
                <a:latin typeface="Sakkal Majalla" panose="02000000000000000000" pitchFamily="2" charset="-78"/>
                <a:ea typeface="宋体" panose="02010600030101010101" pitchFamily="2" charset="-122"/>
                <a:cs typeface="Sakkal Majalla" panose="02000000000000000000" pitchFamily="2" charset="-78"/>
              </a:rPr>
              <a:t>POOH </a:t>
            </a:r>
            <a:r>
              <a:rPr lang="ar-SA" altLang="zh-CN" sz="1600" b="1" dirty="0">
                <a:latin typeface="Sakkal Majalla" panose="02000000000000000000" pitchFamily="2" charset="-78"/>
                <a:ea typeface="宋体" panose="02010600030101010101" pitchFamily="2" charset="-122"/>
                <a:cs typeface="Sakkal Majalla" panose="02000000000000000000" pitchFamily="2" charset="-78"/>
              </a:rPr>
              <a:t> </a:t>
            </a: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عن طريق وضع قضبان الحديد (سكر رود)  باستخدام وحدة </a:t>
            </a:r>
            <a:r>
              <a:rPr lang="en-US" altLang="zh-CN" sz="1600" b="1" dirty="0">
                <a:latin typeface="Sakkal Majalla" panose="02000000000000000000" pitchFamily="2" charset="-78"/>
                <a:ea typeface="宋体" panose="02010600030101010101" pitchFamily="2" charset="-122"/>
                <a:cs typeface="Sakkal Majalla" panose="02000000000000000000" pitchFamily="2" charset="-78"/>
              </a:rPr>
              <a:t>FBU </a:t>
            </a:r>
            <a:r>
              <a:rPr lang="ar-SA" altLang="zh-CN" sz="1600" b="1" dirty="0">
                <a:latin typeface="Sakkal Majalla" panose="02000000000000000000" pitchFamily="2" charset="-78"/>
                <a:ea typeface="宋体" panose="02010600030101010101" pitchFamily="2" charset="-122"/>
                <a:cs typeface="Sakkal Majalla" panose="02000000000000000000" pitchFamily="2" charset="-78"/>
              </a:rPr>
              <a:t> </a:t>
            </a: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المتمركزة أمام رأس البئر وسحب السكر رود من البئر باستخدام مصعد رافعة الرود لوضعه على حامل الرود الموجود خلف رأس البئر. تم بالفعل وضع الطول الكامل للرود على فواصل المستوى الخشبي</a:t>
            </a:r>
            <a:r>
              <a:rPr lang="ar-SA" altLang="zh-CN" sz="1600" b="1" dirty="0">
                <a:latin typeface="Sakkal Majalla" panose="02000000000000000000" pitchFamily="2" charset="-78"/>
                <a:ea typeface="宋体" panose="02010600030101010101" pitchFamily="2" charset="-122"/>
                <a:cs typeface="Sakkal Majalla" panose="02000000000000000000" pitchFamily="2" charset="-78"/>
              </a:rPr>
              <a:t> و</a:t>
            </a: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 كان أحد أفراد الطاقم يقف في الجزء الخلفي من حامل الرود على الجانب الايسر للتأكد من عدم إعاقة الرود أثناء وضعه. قام أحد أفراد الطاقم بإعادة ضبط الواجهة الخلفية للرود لإفساح المجال لقضبان اخرى مما جعل الواجهة الأمامية</a:t>
            </a:r>
            <a:r>
              <a:rPr lang="ar-SA" altLang="zh-CN" sz="1600" b="1" dirty="0">
                <a:latin typeface="Sakkal Majalla" panose="02000000000000000000" pitchFamily="2" charset="-78"/>
                <a:ea typeface="宋体" panose="02010600030101010101" pitchFamily="2" charset="-122"/>
                <a:cs typeface="Sakkal Majalla" panose="02000000000000000000" pitchFamily="2" charset="-78"/>
              </a:rPr>
              <a:t> </a:t>
            </a: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من الرود بالتدحرج والسقوط على الأرض (90 سم). أجبرت هذه الحركة الواجهة الخلفية (حيث كان أحد افرادالطاقم يقف) على التأرجح</a:t>
            </a:r>
            <a:r>
              <a:rPr lang="ar-SA" altLang="zh-CN" sz="1600" b="1" dirty="0">
                <a:latin typeface="Sakkal Majalla" panose="02000000000000000000" pitchFamily="2" charset="-78"/>
                <a:ea typeface="宋体" panose="02010600030101010101" pitchFamily="2" charset="-122"/>
                <a:cs typeface="Sakkal Majalla" panose="02000000000000000000" pitchFamily="2" charset="-78"/>
              </a:rPr>
              <a:t> للاعلى</a:t>
            </a: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 فجأة لتصتدم بفمه. </a:t>
            </a:r>
          </a:p>
          <a:p>
            <a:pPr marL="0" marR="0" lvl="0" indent="0" algn="r" defTabSz="914400" rtl="1" eaLnBrk="1" fontAlgn="auto" latinLnBrk="0" hangingPunct="1">
              <a:lnSpc>
                <a:spcPct val="100000"/>
              </a:lnSpc>
              <a:spcBef>
                <a:spcPts val="0"/>
              </a:spcBef>
              <a:spcAft>
                <a:spcPts val="0"/>
              </a:spcAft>
              <a:buClrTx/>
              <a:buSzTx/>
              <a:buFontTx/>
              <a:buNone/>
              <a:tabLst/>
              <a:defRPr/>
            </a:pPr>
            <a:r>
              <a:rPr lang="ar-OM" altLang="zh-CN" sz="1600" b="1" dirty="0">
                <a:latin typeface="Sakkal Majalla" panose="02000000000000000000" pitchFamily="2" charset="-78"/>
                <a:ea typeface="宋体" panose="02010600030101010101" pitchFamily="2" charset="-122"/>
                <a:cs typeface="Sakkal Majalla" panose="02000000000000000000" pitchFamily="2" charset="-78"/>
              </a:rPr>
              <a:t>مما أدى إلى خلع أحد الأسنان وكسر في سن آخر</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OM" altLang="zh-CN" sz="14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endParaRPr kumimoji="0" lang="en-GB" altLang="zh-CN" sz="16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marL="0" marR="0" lvl="0" indent="-228600" algn="r" defTabSz="457200" rtl="1" eaLnBrk="1" fontAlgn="auto" latinLnBrk="0" hangingPunct="1">
              <a:spcBef>
                <a:spcPts val="0"/>
              </a:spcBef>
              <a:spcAft>
                <a:spcPts val="0"/>
              </a:spcAft>
              <a:buClrTx/>
              <a:buSzTx/>
              <a:buFont typeface="Wingdings" panose="05000000000000000000" pitchFamily="2" charset="2"/>
              <a:buChar char="§"/>
              <a:tabLst/>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تم تكديس حامل قضبان الحديد (سكر رود) إلى الحد الأقصى واستمرت المهمة</a:t>
            </a:r>
          </a:p>
          <a:p>
            <a:pPr marL="0" marR="0" lvl="0" indent="-228600" algn="r" defTabSz="457200" rtl="1" eaLnBrk="1" fontAlgn="auto" latinLnBrk="0" hangingPunct="1">
              <a:spcBef>
                <a:spcPts val="0"/>
              </a:spcBef>
              <a:spcAft>
                <a:spcPts val="0"/>
              </a:spcAft>
              <a:buClrTx/>
              <a:buSzTx/>
              <a:buFont typeface="Wingdings" panose="05000000000000000000" pitchFamily="2" charset="2"/>
              <a:buChar char="§"/>
              <a:tabLst/>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 لم تكن فواصل المستوى الخشبي بنفس المستوى مما يجعل كومة القضبان غير مستقرة</a:t>
            </a:r>
          </a:p>
          <a:p>
            <a:pPr marL="0" marR="0" lvl="0" indent="-228600" algn="r" defTabSz="457200" rtl="1" eaLnBrk="1" fontAlgn="auto" latinLnBrk="0" hangingPunct="1">
              <a:spcBef>
                <a:spcPts val="0"/>
              </a:spcBef>
              <a:spcAft>
                <a:spcPts val="0"/>
              </a:spcAft>
              <a:buClrTx/>
              <a:buSzTx/>
              <a:buFont typeface="Wingdings" panose="05000000000000000000" pitchFamily="2" charset="2"/>
              <a:buChar char="§"/>
              <a:tabLst/>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 كان على أحد أفراد الطاقم إعادة ضبط ال</a:t>
            </a:r>
            <a:r>
              <a:rPr lang="ar-SA" sz="1600" b="1" dirty="0">
                <a:latin typeface="Sakkal Majalla" panose="02000000000000000000" pitchFamily="2" charset="-78"/>
                <a:ea typeface="宋体" panose="02010600030101010101" pitchFamily="2" charset="-122"/>
                <a:cs typeface="Sakkal Majalla" panose="02000000000000000000" pitchFamily="2" charset="-78"/>
              </a:rPr>
              <a:t>رود</a:t>
            </a:r>
            <a:r>
              <a:rPr lang="ar-OM" sz="1600" b="1" dirty="0">
                <a:latin typeface="Sakkal Majalla" panose="02000000000000000000" pitchFamily="2" charset="-78"/>
                <a:ea typeface="宋体" panose="02010600030101010101" pitchFamily="2" charset="-122"/>
                <a:cs typeface="Sakkal Majalla" panose="02000000000000000000" pitchFamily="2" charset="-78"/>
              </a:rPr>
              <a:t> المعني فعليًا، </a:t>
            </a:r>
            <a:r>
              <a:rPr lang="ar-SA" sz="1600" b="1" dirty="0">
                <a:latin typeface="Sakkal Majalla" panose="02000000000000000000" pitchFamily="2" charset="-78"/>
                <a:ea typeface="宋体" panose="02010600030101010101" pitchFamily="2" charset="-122"/>
                <a:cs typeface="Sakkal Majalla" panose="02000000000000000000" pitchFamily="2" charset="-78"/>
              </a:rPr>
              <a:t>مما اجبره من</a:t>
            </a:r>
            <a:r>
              <a:rPr lang="ar-OM" sz="1600" b="1" dirty="0">
                <a:latin typeface="Sakkal Majalla" panose="02000000000000000000" pitchFamily="2" charset="-78"/>
                <a:ea typeface="宋体" panose="02010600030101010101" pitchFamily="2" charset="-122"/>
                <a:cs typeface="Sakkal Majalla" panose="02000000000000000000" pitchFamily="2" charset="-78"/>
              </a:rPr>
              <a:t> الوقوف بالقرب من حامل الرود </a:t>
            </a:r>
          </a:p>
          <a:p>
            <a:pPr marL="0" marR="0" lvl="0" indent="-228600" algn="r" defTabSz="457200" rtl="1" eaLnBrk="1" fontAlgn="auto" latinLnBrk="0" hangingPunct="1">
              <a:spcBef>
                <a:spcPts val="0"/>
              </a:spcBef>
              <a:spcAft>
                <a:spcPts val="0"/>
              </a:spcAft>
              <a:buClrTx/>
              <a:buSzTx/>
              <a:buFont typeface="Wingdings" panose="05000000000000000000" pitchFamily="2" charset="2"/>
              <a:buChar char="§"/>
              <a:tabLst/>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 أدت إعادة ضبط </a:t>
            </a:r>
            <a:r>
              <a:rPr lang="ar-SA" sz="1600" b="1" dirty="0">
                <a:latin typeface="Sakkal Majalla" panose="02000000000000000000" pitchFamily="2" charset="-78"/>
                <a:ea typeface="宋体" panose="02010600030101010101" pitchFamily="2" charset="-122"/>
                <a:cs typeface="Sakkal Majalla" panose="02000000000000000000" pitchFamily="2" charset="-78"/>
              </a:rPr>
              <a:t>الرود</a:t>
            </a:r>
            <a:r>
              <a:rPr lang="ar-OM" sz="1600" b="1" dirty="0">
                <a:latin typeface="Sakkal Majalla" panose="02000000000000000000" pitchFamily="2" charset="-78"/>
                <a:ea typeface="宋体" panose="02010600030101010101" pitchFamily="2" charset="-122"/>
                <a:cs typeface="Sakkal Majalla" panose="02000000000000000000" pitchFamily="2" charset="-78"/>
              </a:rPr>
              <a:t> إلى سقوط الواجهة الأمامية </a:t>
            </a:r>
            <a:r>
              <a:rPr lang="ar-SA" sz="1600" b="1" dirty="0">
                <a:latin typeface="Sakkal Majalla" panose="02000000000000000000" pitchFamily="2" charset="-78"/>
                <a:ea typeface="宋体" panose="02010600030101010101" pitchFamily="2" charset="-122"/>
                <a:cs typeface="Sakkal Majalla" panose="02000000000000000000" pitchFamily="2" charset="-78"/>
              </a:rPr>
              <a:t>للرود</a:t>
            </a:r>
            <a:r>
              <a:rPr lang="ar-OM" sz="1600" b="1" dirty="0">
                <a:latin typeface="Sakkal Majalla" panose="02000000000000000000" pitchFamily="2" charset="-78"/>
                <a:ea typeface="宋体" panose="02010600030101010101" pitchFamily="2" charset="-122"/>
                <a:cs typeface="Sakkal Majalla" panose="02000000000000000000" pitchFamily="2" charset="-78"/>
              </a:rPr>
              <a:t> من حامل الرود، مما أدى فجأة إلى</a:t>
            </a:r>
            <a:r>
              <a:rPr lang="ar-SA" sz="1600" b="1" dirty="0">
                <a:latin typeface="Sakkal Majalla" panose="02000000000000000000" pitchFamily="2" charset="-78"/>
                <a:ea typeface="宋体" panose="02010600030101010101" pitchFamily="2" charset="-122"/>
                <a:cs typeface="Sakkal Majalla" panose="02000000000000000000" pitchFamily="2" charset="-78"/>
              </a:rPr>
              <a:t> ا</a:t>
            </a:r>
            <a:r>
              <a:rPr lang="ar-OM" sz="1600" b="1" dirty="0">
                <a:latin typeface="Sakkal Majalla" panose="02000000000000000000" pitchFamily="2" charset="-78"/>
                <a:ea typeface="宋体" panose="02010600030101010101" pitchFamily="2" charset="-122"/>
                <a:cs typeface="Sakkal Majalla" panose="02000000000000000000" pitchFamily="2" charset="-78"/>
              </a:rPr>
              <a:t> ر</a:t>
            </a:r>
            <a:r>
              <a:rPr lang="ar-SA" sz="1600" b="1" dirty="0">
                <a:latin typeface="Sakkal Majalla" panose="02000000000000000000" pitchFamily="2" charset="-78"/>
                <a:ea typeface="宋体" panose="02010600030101010101" pitchFamily="2" charset="-122"/>
                <a:cs typeface="Sakkal Majalla" panose="02000000000000000000" pitchFamily="2" charset="-78"/>
              </a:rPr>
              <a:t>ت</a:t>
            </a:r>
            <a:r>
              <a:rPr lang="ar-OM" sz="1600" b="1" dirty="0">
                <a:latin typeface="Sakkal Majalla" panose="02000000000000000000" pitchFamily="2" charset="-78"/>
                <a:ea typeface="宋体" panose="02010600030101010101" pitchFamily="2" charset="-122"/>
                <a:cs typeface="Sakkal Majalla" panose="02000000000000000000" pitchFamily="2" charset="-78"/>
              </a:rPr>
              <a:t>ف</a:t>
            </a:r>
            <a:r>
              <a:rPr lang="ar-SA" sz="1600" b="1" dirty="0">
                <a:latin typeface="Sakkal Majalla" panose="02000000000000000000" pitchFamily="2" charset="-78"/>
                <a:ea typeface="宋体" panose="02010600030101010101" pitchFamily="2" charset="-122"/>
                <a:cs typeface="Sakkal Majalla" panose="02000000000000000000" pitchFamily="2" charset="-78"/>
              </a:rPr>
              <a:t>ا</a:t>
            </a:r>
            <a:r>
              <a:rPr lang="ar-OM" sz="1600" b="1" dirty="0">
                <a:latin typeface="Sakkal Majalla" panose="02000000000000000000" pitchFamily="2" charset="-78"/>
                <a:ea typeface="宋体" panose="02010600030101010101" pitchFamily="2" charset="-122"/>
                <a:cs typeface="Sakkal Majalla" panose="02000000000000000000" pitchFamily="2" charset="-78"/>
              </a:rPr>
              <a:t>ع الواجهة الخلفية </a:t>
            </a:r>
            <a:r>
              <a:rPr lang="ar-SA" sz="1600" b="1" dirty="0">
                <a:latin typeface="Sakkal Majalla" panose="02000000000000000000" pitchFamily="2" charset="-78"/>
                <a:ea typeface="宋体" panose="02010600030101010101" pitchFamily="2" charset="-122"/>
                <a:cs typeface="Sakkal Majalla" panose="02000000000000000000" pitchFamily="2" charset="-78"/>
              </a:rPr>
              <a:t>	</a:t>
            </a:r>
            <a:r>
              <a:rPr lang="ar-OM" sz="1600" b="1" dirty="0">
                <a:latin typeface="Sakkal Majalla" panose="02000000000000000000" pitchFamily="2" charset="-78"/>
                <a:ea typeface="宋体" panose="02010600030101010101" pitchFamily="2" charset="-122"/>
                <a:cs typeface="Sakkal Majalla" panose="02000000000000000000" pitchFamily="2" charset="-78"/>
              </a:rPr>
              <a:t>حيث كان </a:t>
            </a:r>
            <a:r>
              <a:rPr lang="ar-SA" sz="1600" b="1" dirty="0">
                <a:latin typeface="Sakkal Majalla" panose="02000000000000000000" pitchFamily="2" charset="-78"/>
                <a:ea typeface="宋体" panose="02010600030101010101" pitchFamily="2" charset="-122"/>
                <a:cs typeface="Sakkal Majalla" panose="02000000000000000000" pitchFamily="2" charset="-78"/>
              </a:rPr>
              <a:t>أحد افراد </a:t>
            </a:r>
            <a:r>
              <a:rPr lang="ar-OM" sz="1600" b="1" dirty="0">
                <a:latin typeface="Sakkal Majalla" panose="02000000000000000000" pitchFamily="2" charset="-78"/>
                <a:ea typeface="宋体" panose="02010600030101010101" pitchFamily="2" charset="-122"/>
                <a:cs typeface="Sakkal Majalla" panose="02000000000000000000" pitchFamily="2" charset="-78"/>
              </a:rPr>
              <a:t>الطاقم يقف</a:t>
            </a:r>
            <a:r>
              <a:rPr lang="ar-SA" sz="1600" b="1" dirty="0">
                <a:latin typeface="Sakkal Majalla" panose="02000000000000000000" pitchFamily="2" charset="-78"/>
                <a:ea typeface="宋体" panose="02010600030101010101" pitchFamily="2" charset="-122"/>
                <a:cs typeface="Sakkal Majalla" panose="02000000000000000000" pitchFamily="2" charset="-78"/>
              </a:rPr>
              <a:t> مما ادي</a:t>
            </a:r>
            <a:r>
              <a:rPr lang="en-US" sz="1600" b="1" dirty="0">
                <a:latin typeface="Sakkal Majalla" panose="02000000000000000000" pitchFamily="2" charset="-78"/>
                <a:ea typeface="宋体" panose="02010600030101010101" pitchFamily="2" charset="-122"/>
                <a:cs typeface="Sakkal Majalla" panose="02000000000000000000" pitchFamily="2" charset="-78"/>
              </a:rPr>
              <a:t> </a:t>
            </a:r>
            <a:r>
              <a:rPr lang="ar-SA" sz="1600" b="1" dirty="0">
                <a:latin typeface="Sakkal Majalla" panose="02000000000000000000" pitchFamily="2" charset="-78"/>
                <a:ea typeface="宋体" panose="02010600030101010101" pitchFamily="2" charset="-122"/>
                <a:cs typeface="Sakkal Majalla" panose="02000000000000000000" pitchFamily="2" charset="-78"/>
              </a:rPr>
              <a:t>الى</a:t>
            </a:r>
            <a:r>
              <a:rPr lang="en-US" sz="1600" b="1" dirty="0">
                <a:latin typeface="Sakkal Majalla" panose="02000000000000000000" pitchFamily="2" charset="-78"/>
                <a:ea typeface="宋体" panose="02010600030101010101" pitchFamily="2" charset="-122"/>
                <a:cs typeface="Sakkal Majalla" panose="02000000000000000000" pitchFamily="2" charset="-78"/>
              </a:rPr>
              <a:t> </a:t>
            </a:r>
            <a:r>
              <a:rPr lang="ar-OM" sz="1600" b="1" dirty="0">
                <a:latin typeface="Sakkal Majalla" panose="02000000000000000000" pitchFamily="2" charset="-78"/>
                <a:ea typeface="宋体" panose="02010600030101010101" pitchFamily="2" charset="-122"/>
                <a:cs typeface="Sakkal Majalla" panose="02000000000000000000" pitchFamily="2" charset="-78"/>
              </a:rPr>
              <a:t>ضربه على فمه.</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L="114300" marR="0" lvl="0" indent="-114300" algn="just" defTabSz="4572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endParaRPr kumimoji="0" lang="en-US"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a:p>
            <a:pPr indent="-228600" algn="r" defTabSz="457200" rtl="1">
              <a:lnSpc>
                <a:spcPct val="100000"/>
              </a:lnSpc>
              <a:buFont typeface="Wingdings" panose="05000000000000000000" pitchFamily="2" charset="2"/>
              <a:buChar char="§"/>
              <a:defRPr/>
            </a:pP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r>
              <a:rPr lang="ar-OM" sz="1600" b="1" dirty="0">
                <a:latin typeface="Sakkal Majalla" panose="02000000000000000000" pitchFamily="2" charset="-78"/>
                <a:ea typeface="宋体" panose="02010600030101010101" pitchFamily="2" charset="-122"/>
                <a:cs typeface="Sakkal Majalla" panose="02000000000000000000" pitchFamily="2" charset="-78"/>
              </a:rPr>
              <a:t>قم دائمًا بمراقبة سعة التحميل الآمنة للمعدات المستخدمة بصريًا وفعلياً</a:t>
            </a:r>
            <a:r>
              <a:rPr lang="ar-SA" sz="1600" b="1" dirty="0">
                <a:latin typeface="Sakkal Majalla" panose="02000000000000000000" pitchFamily="2" charset="-78"/>
                <a:ea typeface="宋体" panose="02010600030101010101" pitchFamily="2" charset="-122"/>
                <a:cs typeface="Sakkal Majalla" panose="02000000000000000000" pitchFamily="2" charset="-78"/>
              </a:rPr>
              <a:t> اثنا العمل</a:t>
            </a:r>
            <a:endParaRPr lang="ar-OM" sz="1600" b="1" dirty="0">
              <a:latin typeface="Sakkal Majalla" panose="02000000000000000000" pitchFamily="2" charset="-78"/>
              <a:ea typeface="宋体" panose="02010600030101010101" pitchFamily="2" charset="-122"/>
              <a:cs typeface="Sakkal Majalla" panose="02000000000000000000" pitchFamily="2" charset="-78"/>
            </a:endParaRPr>
          </a:p>
          <a:p>
            <a:pPr indent="-228600" algn="r" defTabSz="457200" rtl="1">
              <a:lnSpc>
                <a:spcPct val="100000"/>
              </a:lnSpc>
              <a:buFont typeface="Wingdings" panose="05000000000000000000" pitchFamily="2" charset="2"/>
              <a:buChar char="§"/>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 تأكد دائمًا من أن الأدوات </a:t>
            </a:r>
            <a:r>
              <a:rPr lang="ar-SA" sz="1600" b="1" dirty="0">
                <a:latin typeface="Sakkal Majalla" panose="02000000000000000000" pitchFamily="2" charset="-78"/>
                <a:ea typeface="宋体" panose="02010600030101010101" pitchFamily="2" charset="-122"/>
                <a:cs typeface="Sakkal Majalla" panose="02000000000000000000" pitchFamily="2" charset="-78"/>
              </a:rPr>
              <a:t>الاساسية والثانوية</a:t>
            </a:r>
            <a:r>
              <a:rPr lang="ar-OM" sz="1600" b="1" dirty="0">
                <a:latin typeface="Sakkal Majalla" panose="02000000000000000000" pitchFamily="2" charset="-78"/>
                <a:ea typeface="宋体" panose="02010600030101010101" pitchFamily="2" charset="-122"/>
                <a:cs typeface="Sakkal Majalla" panose="02000000000000000000" pitchFamily="2" charset="-78"/>
              </a:rPr>
              <a:t>المستخدمة مع المعدات آمنة </a:t>
            </a:r>
            <a:r>
              <a:rPr lang="ar-SA" sz="1600" b="1" dirty="0">
                <a:latin typeface="Sakkal Majalla" panose="02000000000000000000" pitchFamily="2" charset="-78"/>
                <a:ea typeface="宋体" panose="02010600030101010101" pitchFamily="2" charset="-122"/>
                <a:cs typeface="Sakkal Majalla" panose="02000000000000000000" pitchFamily="2" charset="-78"/>
              </a:rPr>
              <a:t>ومناسبة </a:t>
            </a:r>
            <a:r>
              <a:rPr lang="ar-OM" sz="1600" b="1" dirty="0">
                <a:latin typeface="Sakkal Majalla" panose="02000000000000000000" pitchFamily="2" charset="-78"/>
                <a:ea typeface="宋体" panose="02010600030101010101" pitchFamily="2" charset="-122"/>
                <a:cs typeface="Sakkal Majalla" panose="02000000000000000000" pitchFamily="2" charset="-78"/>
              </a:rPr>
              <a:t>وكافية للمهمة</a:t>
            </a:r>
          </a:p>
          <a:p>
            <a:pPr indent="-228600" algn="r" defTabSz="457200" rtl="1">
              <a:lnSpc>
                <a:spcPct val="100000"/>
              </a:lnSpc>
              <a:buFont typeface="Wingdings" panose="05000000000000000000" pitchFamily="2" charset="2"/>
              <a:buChar char="§"/>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 </a:t>
            </a:r>
            <a:r>
              <a:rPr lang="ar-SA" sz="1600" b="1" dirty="0">
                <a:latin typeface="Sakkal Majalla" panose="02000000000000000000" pitchFamily="2" charset="-78"/>
                <a:ea typeface="宋体" panose="02010600030101010101" pitchFamily="2" charset="-122"/>
                <a:cs typeface="Sakkal Majalla" panose="02000000000000000000" pitchFamily="2" charset="-78"/>
              </a:rPr>
              <a:t>قبل القيام بمهمة روتينية</a:t>
            </a:r>
            <a:r>
              <a:rPr lang="ar-OM" sz="1600" b="1" dirty="0">
                <a:latin typeface="Sakkal Majalla" panose="02000000000000000000" pitchFamily="2" charset="-78"/>
                <a:ea typeface="宋体" panose="02010600030101010101" pitchFamily="2" charset="-122"/>
                <a:cs typeface="Sakkal Majalla" panose="02000000000000000000" pitchFamily="2" charset="-78"/>
              </a:rPr>
              <a:t> دائمًا قييم وإعادة تقييم المخاطر الواضحة والمحتملة، وطرح الأسئلة إذا كان لديك شك.</a:t>
            </a:r>
          </a:p>
          <a:p>
            <a:pPr indent="-228600" algn="r" defTabSz="457200" rtl="1">
              <a:lnSpc>
                <a:spcPct val="100000"/>
              </a:lnSpc>
              <a:buFont typeface="Wingdings" panose="05000000000000000000" pitchFamily="2" charset="2"/>
              <a:buChar char="§"/>
              <a:defRPr/>
            </a:pPr>
            <a:r>
              <a:rPr lang="ar-OM" sz="1600" b="1" dirty="0">
                <a:latin typeface="Sakkal Majalla" panose="02000000000000000000" pitchFamily="2" charset="-78"/>
                <a:ea typeface="宋体" panose="02010600030101010101" pitchFamily="2" charset="-122"/>
                <a:cs typeface="Sakkal Majalla" panose="02000000000000000000" pitchFamily="2" charset="-78"/>
              </a:rPr>
              <a:t>قم دائمًا </a:t>
            </a:r>
            <a:r>
              <a:rPr lang="ar-SA" sz="1600" b="1" dirty="0">
                <a:latin typeface="Sakkal Majalla" panose="02000000000000000000" pitchFamily="2" charset="-78"/>
                <a:ea typeface="宋体" panose="02010600030101010101" pitchFamily="2" charset="-122"/>
                <a:cs typeface="Sakkal Majalla" panose="02000000000000000000" pitchFamily="2" charset="-78"/>
              </a:rPr>
              <a:t>باستخدام صلاحية ايقاف العمل (</a:t>
            </a:r>
            <a:r>
              <a:rPr lang="en-US" sz="1600" b="1" dirty="0">
                <a:latin typeface="Sakkal Majalla" panose="02000000000000000000" pitchFamily="2" charset="-78"/>
                <a:ea typeface="宋体" panose="02010600030101010101" pitchFamily="2" charset="-122"/>
                <a:cs typeface="Sakkal Majalla" panose="02000000000000000000" pitchFamily="2" charset="-78"/>
              </a:rPr>
              <a:t>SWA</a:t>
            </a:r>
            <a:r>
              <a:rPr lang="ar-SA" sz="1600" b="1" dirty="0">
                <a:latin typeface="Sakkal Majalla" panose="02000000000000000000" pitchFamily="2" charset="-78"/>
                <a:ea typeface="宋体" panose="02010600030101010101" pitchFamily="2" charset="-122"/>
                <a:cs typeface="Sakkal Majalla" panose="02000000000000000000" pitchFamily="2" charset="-78"/>
              </a:rPr>
              <a:t>)</a:t>
            </a:r>
            <a:r>
              <a:rPr lang="en-US" sz="1600" b="1" dirty="0">
                <a:latin typeface="Sakkal Majalla" panose="02000000000000000000" pitchFamily="2" charset="-78"/>
                <a:ea typeface="宋体" panose="02010600030101010101" pitchFamily="2" charset="-122"/>
                <a:cs typeface="Sakkal Majalla" panose="02000000000000000000" pitchFamily="2" charset="-78"/>
              </a:rPr>
              <a:t> </a:t>
            </a:r>
            <a:r>
              <a:rPr lang="ar-OM" sz="1600" b="1" dirty="0">
                <a:latin typeface="Sakkal Majalla" panose="02000000000000000000" pitchFamily="2" charset="-78"/>
                <a:ea typeface="宋体" panose="02010600030101010101" pitchFamily="2" charset="-122"/>
                <a:cs typeface="Sakkal Majalla" panose="02000000000000000000" pitchFamily="2" charset="-78"/>
              </a:rPr>
              <a:t>واطلب من </a:t>
            </a:r>
            <a:r>
              <a:rPr lang="ar-SA" sz="1600" b="1" dirty="0">
                <a:latin typeface="Sakkal Majalla" panose="02000000000000000000" pitchFamily="2" charset="-78"/>
                <a:ea typeface="宋体" panose="02010600030101010101" pitchFamily="2" charset="-122"/>
                <a:cs typeface="Sakkal Majalla" panose="02000000000000000000" pitchFamily="2" charset="-78"/>
              </a:rPr>
              <a:t>المسئولين </a:t>
            </a:r>
            <a:r>
              <a:rPr lang="ar-OM" sz="1600" b="1" dirty="0">
                <a:latin typeface="Sakkal Majalla" panose="02000000000000000000" pitchFamily="2" charset="-78"/>
                <a:ea typeface="宋体" panose="02010600030101010101" pitchFamily="2" charset="-122"/>
                <a:cs typeface="Sakkal Majalla" panose="02000000000000000000" pitchFamily="2" charset="-78"/>
              </a:rPr>
              <a:t>التوضيح/التوجيه بشأن سلامة العملية/النشاط</a:t>
            </a: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a:t>
            </a:r>
          </a:p>
          <a:p>
            <a:pPr marR="0" lvl="0" algn="r" defTabSz="457200" rtl="1" eaLnBrk="1" fontAlgn="auto" latinLnBrk="0" hangingPunct="1">
              <a:lnSpc>
                <a:spcPct val="100000"/>
              </a:lnSpc>
              <a:spcBef>
                <a:spcPts val="0"/>
              </a:spcBef>
              <a:spcAft>
                <a:spcPts val="0"/>
              </a:spcAft>
              <a:buClrTx/>
              <a:buSzTx/>
              <a:tabLst/>
              <a:defRPr/>
            </a:pPr>
            <a:endPar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282522" y="589760"/>
            <a:ext cx="11626955" cy="307777"/>
          </a:xfrm>
          <a:prstGeom prst="rect">
            <a:avLst/>
          </a:prstGeom>
          <a:noFill/>
          <a:ln w="9525">
            <a:noFill/>
            <a:miter lim="800000"/>
            <a:headEnd/>
            <a:tailEnd/>
          </a:ln>
        </p:spPr>
        <p:txBody>
          <a:bodyPr wrap="square">
            <a:spAutoFit/>
          </a:bodyPr>
          <a:lstStyle/>
          <a:p>
            <a:pPr marL="114300" marR="0" lvl="0" indent="-114300" algn="just"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11</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/10/2024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HiPo#35</a:t>
            </a:r>
            <a:r>
              <a:rPr lang="en-US" sz="1200" b="1" dirty="0">
                <a:solidFill>
                  <a:srgbClr val="4472C4"/>
                </a:solidFill>
                <a:latin typeface="Tahoma" pitchFamily="34" charset="0"/>
              </a:rPr>
              <a:t>c</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ar-OM" sz="1200" b="1" i="0" u="none" strike="noStrike" kern="1200" cap="none" spc="0" normalizeH="0" baseline="0" noProof="0" dirty="0">
                <a:ln>
                  <a:noFill/>
                </a:ln>
                <a:solidFill>
                  <a:srgbClr val="0070C0"/>
                </a:solidFill>
                <a:effectLst/>
                <a:uLnTx/>
                <a:uFillTx/>
                <a:latin typeface="Tahoma" pitchFamily="34" charset="0"/>
                <a:ea typeface="+mn-ea"/>
                <a:cs typeface="+mn-cs"/>
              </a:rPr>
              <a:t>حالة غير آمنة</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C</a:t>
            </a:r>
            <a:r>
              <a:rPr lang="en-US" sz="1400" b="1" dirty="0">
                <a:solidFill>
                  <a:srgbClr val="4472C4"/>
                </a:solidFill>
                <a:latin typeface="Tahoma" pitchFamily="34" charset="0"/>
              </a:rPr>
              <a:t>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P</a:t>
            </a:r>
            <a:endParaRPr kumimoji="0" lang="ar-OM" sz="14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5514364" y="928999"/>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b="1" dirty="0">
                <a:solidFill>
                  <a:schemeClr val="accent1"/>
                </a:solidFill>
                <a:latin typeface="Sakkal Majalla" panose="02000000000000000000" pitchFamily="2" charset="-78"/>
                <a:cs typeface="Sakkal Majalla" panose="02000000000000000000" pitchFamily="2" charset="-78"/>
              </a:rPr>
              <a:t>الفئة المستهدفة:</a:t>
            </a:r>
            <a:r>
              <a:rPr lang="en-US" b="1" dirty="0">
                <a:solidFill>
                  <a:schemeClr val="accent1"/>
                </a:solidFill>
                <a:latin typeface="Sakkal Majalla" panose="02000000000000000000" pitchFamily="2" charset="-78"/>
                <a:cs typeface="Sakkal Majalla" panose="02000000000000000000" pitchFamily="2" charset="-78"/>
              </a:rPr>
              <a:t> </a:t>
            </a:r>
            <a:r>
              <a:rPr lang="ar-OM" b="1" dirty="0">
                <a:solidFill>
                  <a:schemeClr val="accent1"/>
                </a:solidFill>
                <a:latin typeface="Sakkal Majalla" panose="02000000000000000000" pitchFamily="2" charset="-78"/>
                <a:cs typeface="Sakkal Majalla" panose="02000000000000000000" pitchFamily="2" charset="-78"/>
              </a:rPr>
              <a:t>عمليات الحفر وخدمة الآبار</a:t>
            </a:r>
            <a:r>
              <a:rPr lang="en-US" b="1" dirty="0">
                <a:solidFill>
                  <a:schemeClr val="accent1"/>
                </a:solidFill>
                <a:latin typeface="Sakkal Majalla" panose="02000000000000000000" pitchFamily="2" charset="-78"/>
                <a:cs typeface="Sakkal Majalla" panose="02000000000000000000" pitchFamily="2" charset="-78"/>
              </a:rPr>
              <a:t>  </a:t>
            </a:r>
            <a:r>
              <a:rPr lang="ar-OM" b="1" dirty="0">
                <a:solidFill>
                  <a:schemeClr val="accent1"/>
                </a:solidFill>
                <a:latin typeface="Sakkal Majalla" panose="02000000000000000000" pitchFamily="2" charset="-78"/>
                <a:cs typeface="Sakkal Majalla" panose="02000000000000000000" pitchFamily="2" charset="-78"/>
              </a:rPr>
              <a:t> </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74903" y="0"/>
            <a:ext cx="11817097"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Tahoma" pitchFamily="34" charset="0"/>
              <a:ea typeface="+mj-ea"/>
              <a:cs typeface="+mj-cs"/>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3248588" y="6325260"/>
            <a:ext cx="5872636" cy="369332"/>
          </a:xfrm>
          <a:prstGeom prst="rect">
            <a:avLst/>
          </a:prstGeom>
          <a:solidFill>
            <a:schemeClr val="accent1"/>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OM" b="1" dirty="0">
                <a:solidFill>
                  <a:srgbClr val="FFFC00"/>
                </a:solidFill>
                <a:latin typeface="Sakkal Majalla" panose="02000000000000000000" pitchFamily="2" charset="-78"/>
                <a:cs typeface="Sakkal Majalla" panose="02000000000000000000" pitchFamily="2" charset="-78"/>
              </a:rPr>
              <a:t>لا تضع نفسك أبدًا في أي </a:t>
            </a:r>
            <a:r>
              <a:rPr lang="ar-SA" b="1" dirty="0">
                <a:solidFill>
                  <a:srgbClr val="FFFC00"/>
                </a:solidFill>
                <a:latin typeface="Sakkal Majalla" panose="02000000000000000000" pitchFamily="2" charset="-78"/>
                <a:cs typeface="Sakkal Majalla" panose="02000000000000000000" pitchFamily="2" charset="-78"/>
              </a:rPr>
              <a:t>مخاطر"</a:t>
            </a:r>
            <a:r>
              <a:rPr lang="ar-OM" b="1" dirty="0">
                <a:solidFill>
                  <a:srgbClr val="FFFC00"/>
                </a:solidFill>
                <a:latin typeface="Sakkal Majalla" panose="02000000000000000000" pitchFamily="2" charset="-78"/>
                <a:cs typeface="Sakkal Majalla" panose="02000000000000000000" pitchFamily="2" charset="-78"/>
              </a:rPr>
              <a:t>خط نار </a:t>
            </a:r>
            <a:r>
              <a:rPr lang="ar-SA" b="1" dirty="0">
                <a:solidFill>
                  <a:srgbClr val="FFFC00"/>
                </a:solidFill>
                <a:latin typeface="Sakkal Majalla" panose="02000000000000000000" pitchFamily="2" charset="-78"/>
                <a:cs typeface="Sakkal Majalla" panose="02000000000000000000" pitchFamily="2" charset="-78"/>
              </a:rPr>
              <a:t>"</a:t>
            </a:r>
            <a:r>
              <a:rPr lang="ar-OM" b="1" dirty="0">
                <a:solidFill>
                  <a:srgbClr val="FFFC00"/>
                </a:solidFill>
                <a:latin typeface="Sakkal Majalla" panose="02000000000000000000" pitchFamily="2" charset="-78"/>
                <a:cs typeface="Sakkal Majalla" panose="02000000000000000000" pitchFamily="2" charset="-78"/>
              </a:rPr>
              <a:t>محتمل</a:t>
            </a:r>
            <a:r>
              <a:rPr lang="ar-SA" b="1" dirty="0">
                <a:solidFill>
                  <a:srgbClr val="FFFC00"/>
                </a:solidFill>
                <a:latin typeface="Sakkal Majalla" panose="02000000000000000000" pitchFamily="2" charset="-78"/>
                <a:cs typeface="Sakkal Majalla" panose="02000000000000000000" pitchFamily="2" charset="-78"/>
              </a:rPr>
              <a:t>ه</a:t>
            </a:r>
            <a:endParaRPr kumimoji="0" lang="ar-OM" b="1" i="0" u="none" strike="noStrike" kern="1200" cap="none" spc="0" normalizeH="0" baseline="0" noProof="0" dirty="0">
              <a:ln>
                <a:noFill/>
              </a:ln>
              <a:solidFill>
                <a:srgbClr val="FFFC00"/>
              </a:solidFill>
              <a:effectLst/>
              <a:uLnTx/>
              <a:uFillTx/>
              <a:latin typeface="Sakkal Majalla" panose="02000000000000000000" pitchFamily="2" charset="-78"/>
              <a:cs typeface="Sakkal Majalla" panose="02000000000000000000" pitchFamily="2" charset="-78"/>
            </a:endParaRPr>
          </a:p>
        </p:txBody>
      </p:sp>
      <p:sp>
        <p:nvSpPr>
          <p:cNvPr id="8" name="Rectangle 7">
            <a:extLst>
              <a:ext uri="{FF2B5EF4-FFF2-40B4-BE49-F238E27FC236}">
                <a16:creationId xmlns:a16="http://schemas.microsoft.com/office/drawing/2014/main" id="{3AFC9856-A9ED-159E-8D9C-C9A1A14E0430}"/>
              </a:ext>
            </a:extLst>
          </p:cNvPr>
          <p:cNvSpPr/>
          <p:nvPr/>
        </p:nvSpPr>
        <p:spPr>
          <a:xfrm>
            <a:off x="158456" y="1268897"/>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OM" sz="2400" b="1" dirty="0">
                <a:solidFill>
                  <a:schemeClr val="bg1"/>
                </a:solidFill>
                <a:latin typeface="Sakkal Majalla" panose="02000000000000000000" pitchFamily="2" charset="-78"/>
                <a:cs typeface="Sakkal Majalla" panose="02000000000000000000" pitchFamily="2" charset="-78"/>
              </a:rPr>
              <a:t>صورة توضح الخطأ الذي حدث</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F9BAD65E-EC55-1F31-605A-3E4E6AE00CEF}"/>
              </a:ext>
            </a:extLst>
          </p:cNvPr>
          <p:cNvSpPr/>
          <p:nvPr/>
        </p:nvSpPr>
        <p:spPr>
          <a:xfrm>
            <a:off x="158456" y="3860099"/>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algn="ctr" eaLnBrk="0" fontAlgn="base" hangingPunct="0">
              <a:spcBef>
                <a:spcPct val="0"/>
              </a:spcBef>
              <a:spcAft>
                <a:spcPct val="0"/>
              </a:spcAft>
              <a:defRPr/>
            </a:pPr>
            <a:r>
              <a:rPr lang="ar-OM" sz="2400" b="1" dirty="0">
                <a:solidFill>
                  <a:schemeClr val="bg1"/>
                </a:solidFill>
                <a:latin typeface="Sakkal Majalla" panose="02000000000000000000" pitchFamily="2" charset="-78"/>
                <a:cs typeface="Sakkal Majalla" panose="02000000000000000000" pitchFamily="2" charset="-78"/>
              </a:rPr>
              <a:t>صورة توضح كيفية القيام بذلك بشكل صحيح</a:t>
            </a:r>
            <a:endParaRPr lang="en-US" sz="2400" b="1" dirty="0">
              <a:solidFill>
                <a:schemeClr val="bg1"/>
              </a:solidFill>
              <a:latin typeface="Sakkal Majalla" panose="02000000000000000000" pitchFamily="2" charset="-78"/>
              <a:cs typeface="Sakkal Majalla" panose="02000000000000000000" pitchFamily="2" charset="-78"/>
            </a:endParaRPr>
          </a:p>
        </p:txBody>
      </p:sp>
      <p:pic>
        <p:nvPicPr>
          <p:cNvPr id="3" name="Picture 2">
            <a:extLst>
              <a:ext uri="{FF2B5EF4-FFF2-40B4-BE49-F238E27FC236}">
                <a16:creationId xmlns:a16="http://schemas.microsoft.com/office/drawing/2014/main" id="{FA1D6596-5972-C096-966B-C67F1B6A7A9B}"/>
              </a:ext>
            </a:extLst>
          </p:cNvPr>
          <p:cNvPicPr>
            <a:picLocks noChangeAspect="1"/>
          </p:cNvPicPr>
          <p:nvPr/>
        </p:nvPicPr>
        <p:blipFill>
          <a:blip r:embed="rId3"/>
          <a:stretch>
            <a:fillRect/>
          </a:stretch>
        </p:blipFill>
        <p:spPr>
          <a:xfrm>
            <a:off x="116048" y="1241903"/>
            <a:ext cx="3846909" cy="2543863"/>
          </a:xfrm>
          <a:prstGeom prst="rect">
            <a:avLst/>
          </a:prstGeom>
        </p:spPr>
      </p:pic>
      <p:pic>
        <p:nvPicPr>
          <p:cNvPr id="5" name="Picture 4">
            <a:extLst>
              <a:ext uri="{FF2B5EF4-FFF2-40B4-BE49-F238E27FC236}">
                <a16:creationId xmlns:a16="http://schemas.microsoft.com/office/drawing/2014/main" id="{AB035929-7986-E610-AEB9-689A043BB258}"/>
              </a:ext>
            </a:extLst>
          </p:cNvPr>
          <p:cNvPicPr>
            <a:picLocks noChangeAspect="1"/>
          </p:cNvPicPr>
          <p:nvPr/>
        </p:nvPicPr>
        <p:blipFill>
          <a:blip r:embed="rId4"/>
          <a:stretch>
            <a:fillRect/>
          </a:stretch>
        </p:blipFill>
        <p:spPr>
          <a:xfrm>
            <a:off x="91661" y="3842786"/>
            <a:ext cx="3871296" cy="2425454"/>
          </a:xfrm>
          <a:prstGeom prst="rect">
            <a:avLst/>
          </a:prstGeom>
        </p:spPr>
      </p:pic>
    </p:spTree>
    <p:extLst>
      <p:ext uri="{BB962C8B-B14F-4D97-AF65-F5344CB8AC3E}">
        <p14:creationId xmlns:p14="http://schemas.microsoft.com/office/powerpoint/2010/main" val="21339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93033</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A813EF8B-46E8-4B68-86B0-BAE43FBEEDAE}"/>
</file>

<file path=customXml/itemProps3.xml><?xml version="1.0" encoding="utf-8"?>
<ds:datastoreItem xmlns:ds="http://schemas.openxmlformats.org/officeDocument/2006/customXml" ds:itemID="{ECEB1FCF-0E89-482E-A62E-598FF58845D8}">
  <ds:schemaRefs>
    <ds:schemaRef ds:uri="http://www.w3.org/XML/1998/namespace"/>
    <ds:schemaRef ds:uri="http://schemas.microsoft.com/office/2006/metadata/properties"/>
    <ds:schemaRef ds:uri="http://purl.org/dc/terms/"/>
    <ds:schemaRef ds:uri="http://schemas.microsoft.com/office/infopath/2007/PartnerControls"/>
    <ds:schemaRef ds:uri="http://schemas.microsoft.com/sharepoint/v3"/>
    <ds:schemaRef ds:uri="http://schemas.openxmlformats.org/package/2006/metadata/core-properties"/>
    <ds:schemaRef ds:uri="http://schemas.microsoft.com/sharepoint/v3/fields"/>
    <ds:schemaRef ds:uri="http://purl.org/dc/elements/1.1/"/>
    <ds:schemaRef ds:uri="http://schemas.microsoft.com/office/2006/documentManagement/types"/>
    <ds:schemaRef ds:uri="4880e4f8-4b7d-4bdd-91e3-e10d47036eca"/>
    <ds:schemaRef ds:uri="9d51eac6-a7d5-47f5-a119-63d146adb134"/>
    <ds:schemaRef ds:uri="4880E4F8-4B7D-4BDD-91E3-E10D47036ECA"/>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TM02892315[[fn=Wisp]]</Template>
  <TotalTime>9826</TotalTime>
  <Words>1445</Words>
  <Application>Microsoft Office PowerPoint</Application>
  <PresentationFormat>Widescreen</PresentationFormat>
  <Paragraphs>89</Paragraphs>
  <Slides>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vt:i4>
      </vt:variant>
    </vt:vector>
  </HeadingPairs>
  <TitlesOfParts>
    <vt:vector size="14" baseType="lpstr">
      <vt:lpstr>MS PGothic</vt:lpstr>
      <vt:lpstr>Aptos</vt:lpstr>
      <vt:lpstr>Arial</vt:lpstr>
      <vt:lpstr>Calibri</vt:lpstr>
      <vt:lpstr>Calibri Light</vt:lpstr>
      <vt:lpstr>Sakkal Majalla</vt:lpstr>
      <vt:lpstr>Segoe UI</vt:lpstr>
      <vt:lpstr>Tahoma</vt:lpstr>
      <vt:lpstr>Times New Roman</vt:lpstr>
      <vt:lpstr>Wingdings</vt:lpstr>
      <vt:lpstr>Office Theme</vt:lpstr>
      <vt:lpstr>PowerPoint Presentation</vt:lpstr>
      <vt:lpstr>   Effective Learning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HiPo_35C Asst Operator got hit by suckerrod</dc:title>
  <dc:creator>nazar@umsoman.com</dc:creator>
  <cp:lastModifiedBy>Masroori, Ahmed MSE31</cp:lastModifiedBy>
  <cp:revision>284</cp:revision>
  <dcterms:created xsi:type="dcterms:W3CDTF">2018-09-24T07:27:56Z</dcterms:created>
  <dcterms:modified xsi:type="dcterms:W3CDTF">2026-06-29T09:55:40Z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