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4"/>
  </p:sldMasterIdLst>
  <p:notesMasterIdLst>
    <p:notesMasterId r:id="rId7"/>
  </p:notesMasterIdLst>
  <p:handoutMasterIdLst>
    <p:handoutMasterId r:id="rId8"/>
  </p:handoutMasterIdLst>
  <p:sldIdLst>
    <p:sldId id="2147376978" r:id="rId5"/>
    <p:sldId id="35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72733D-9A19-58F9-9F4E-B67646E757B3}" name="Amri, Yahya UWZ1" initials="AYU" userId="S::Yahya.YA.Amri@pdo.co.om::bf1ccc57-4ef3-4a47-b9a4-c8cb88d009a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942A"/>
    <a:srgbClr val="00B050"/>
    <a:srgbClr val="EAEAEA"/>
    <a:srgbClr val="0000FF"/>
    <a:srgbClr val="FFC715"/>
    <a:srgbClr val="24A316"/>
    <a:srgbClr val="FFCB25"/>
    <a:srgbClr val="FFFC00"/>
    <a:srgbClr val="F2F3D7"/>
    <a:srgbClr val="FDD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206" autoAdjust="0"/>
  </p:normalViewPr>
  <p:slideViewPr>
    <p:cSldViewPr snapToGrid="0" snapToObjects="1">
      <p:cViewPr varScale="1">
        <p:scale>
          <a:sx n="111" d="100"/>
          <a:sy n="111" d="100"/>
        </p:scale>
        <p:origin x="588" y="10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2022"/>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30/06/2026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30/06/2026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 Tick all </a:t>
            </a:r>
            <a:r>
              <a:rPr lang="en-US" dirty="0" err="1"/>
              <a:t>Musta’ed</a:t>
            </a:r>
            <a:r>
              <a:rPr lang="en-US" dirty="0"/>
              <a:t> Steps which were followed </a:t>
            </a:r>
          </a:p>
          <a:p>
            <a:r>
              <a:rPr lang="en-US" dirty="0"/>
              <a:t>Red Cross all Musta’ed steps which were not followed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308213-EBB2-42F3-8563-B81EBFE7CB82}"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73503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spcAft>
                <a:spcPts val="200"/>
              </a:spcAft>
            </a:pPr>
            <a:r>
              <a:rPr lang="en-US" sz="1800" dirty="0">
                <a:solidFill>
                  <a:srgbClr val="000000"/>
                </a:solidFill>
                <a:effectLst/>
                <a:latin typeface="Calibri" panose="020F0502020204030204" pitchFamily="34" charset="0"/>
              </a:rPr>
              <a:t>Guideline for Effective Learning &amp; Sustainability</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replicated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across</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similar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contractor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activities</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Shall be SMART- Specific ,Measurable , Achievable ,Realistic &amp; Timebound</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implemented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in</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 months' time</a:t>
            </a:r>
            <a:r>
              <a:rPr lang="en-US" sz="1800" dirty="0">
                <a:solidFill>
                  <a:srgbClr val="000000"/>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solidFill>
                  <a:srgbClr val="4E586A"/>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effectLst/>
                <a:latin typeface="Calibri" panose="020F0502020204030204" pitchFamily="34" charset="0"/>
              </a:rPr>
              <a:t>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898522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30/06/2026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424425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354854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64901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32113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7735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164144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2911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506531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00316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651378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4" name="Text Placeholder 11"/>
          <p:cNvSpPr>
            <a:spLocks noGrp="1"/>
          </p:cNvSpPr>
          <p:nvPr>
            <p:ph type="body" sz="quarter" idx="31" hasCustomPrompt="1"/>
          </p:nvPr>
        </p:nvSpPr>
        <p:spPr>
          <a:xfrm>
            <a:off x="355600" y="4214206"/>
            <a:ext cx="7518400" cy="1600200"/>
          </a:xfrm>
          <a:prstGeom prst="rect">
            <a:avLst/>
          </a:prstGeom>
        </p:spPr>
        <p:txBody>
          <a:bodyPr anchor="t"/>
          <a:lstStyle>
            <a:lvl1pPr marL="119063" indent="-119063">
              <a:buNone/>
              <a:defRPr sz="1100" i="1" baseline="0">
                <a:solidFill>
                  <a:schemeClr val="tx1"/>
                </a:solidFill>
              </a:defRPr>
            </a:lvl1pPr>
            <a:lvl2pPr>
              <a:defRPr sz="1100"/>
            </a:lvl2pPr>
            <a:lvl3pPr>
              <a:defRPr sz="1050"/>
            </a:lvl3pPr>
            <a:lvl4pPr>
              <a:defRPr sz="1000"/>
            </a:lvl4pPr>
            <a:lvl5pPr>
              <a:defRPr sz="1000"/>
            </a:lvl5pPr>
          </a:lstStyle>
          <a:p>
            <a:pPr lvl="0"/>
            <a:r>
              <a:rPr lang="en-US" dirty="0"/>
              <a:t>Click to add Learnings</a:t>
            </a:r>
          </a:p>
        </p:txBody>
      </p:sp>
      <p:sp>
        <p:nvSpPr>
          <p:cNvPr id="7" name="Picture Placeholder 7"/>
          <p:cNvSpPr>
            <a:spLocks noGrp="1"/>
          </p:cNvSpPr>
          <p:nvPr>
            <p:ph type="pic" sz="quarter" idx="13" hasCustomPrompt="1"/>
          </p:nvPr>
        </p:nvSpPr>
        <p:spPr>
          <a:xfrm>
            <a:off x="7924800" y="685800"/>
            <a:ext cx="4064000" cy="2362200"/>
          </a:xfrm>
          <a:prstGeom prst="rect">
            <a:avLst/>
          </a:prstGeom>
        </p:spPr>
        <p:txBody>
          <a:bodyPr/>
          <a:lstStyle>
            <a:lvl1pPr>
              <a:buNone/>
              <a:defRPr sz="1100" i="1" baseline="0"/>
            </a:lvl1pPr>
          </a:lstStyle>
          <a:p>
            <a:r>
              <a:rPr lang="en-US" dirty="0"/>
              <a:t>Click to add picture</a:t>
            </a:r>
          </a:p>
        </p:txBody>
      </p:sp>
      <p:sp>
        <p:nvSpPr>
          <p:cNvPr id="8" name="Title 1"/>
          <p:cNvSpPr txBox="1">
            <a:spLocks/>
          </p:cNvSpPr>
          <p:nvPr userDrawn="1"/>
        </p:nvSpPr>
        <p:spPr>
          <a:xfrm>
            <a:off x="355600" y="1"/>
            <a:ext cx="11836400" cy="609599"/>
          </a:xfrm>
          <a:prstGeom prst="rect">
            <a:avLst/>
          </a:prstGeom>
          <a:solidFill>
            <a:srgbClr val="FFC000"/>
          </a:solidFill>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16942A"/>
                </a:solidFill>
                <a:effectLst/>
                <a:uLnTx/>
                <a:uFillTx/>
                <a:latin typeface="Tahoma" panose="020B0604030504040204" pitchFamily="34" charset="0"/>
                <a:ea typeface="Tahoma" panose="020B0604030504040204" pitchFamily="34" charset="0"/>
                <a:cs typeface="Tahoma" panose="020B0604030504040204" pitchFamily="34" charset="0"/>
              </a:rPr>
              <a:t>PDO Second Alert</a:t>
            </a:r>
          </a:p>
        </p:txBody>
      </p:sp>
      <p:sp>
        <p:nvSpPr>
          <p:cNvPr id="13" name="Text Placeholder 11"/>
          <p:cNvSpPr>
            <a:spLocks noGrp="1"/>
          </p:cNvSpPr>
          <p:nvPr>
            <p:ph type="body" sz="quarter" idx="17" hasCustomPrompt="1"/>
          </p:nvPr>
        </p:nvSpPr>
        <p:spPr>
          <a:xfrm>
            <a:off x="7924800" y="3048000"/>
            <a:ext cx="4064000" cy="304800"/>
          </a:xfrm>
          <a:prstGeom prst="rect">
            <a:avLst/>
          </a:prstGeom>
        </p:spPr>
        <p:txBody>
          <a:bodyPr anchor="ctr"/>
          <a:lstStyle>
            <a:lvl1pPr algn="r">
              <a:buNone/>
              <a:defRPr sz="1100" i="1">
                <a:solidFill>
                  <a:schemeClr val="tx1"/>
                </a:solidFill>
              </a:defRPr>
            </a:lvl1pPr>
            <a:lvl2pPr>
              <a:defRPr sz="1100"/>
            </a:lvl2pPr>
            <a:lvl3pPr>
              <a:defRPr sz="1050"/>
            </a:lvl3pPr>
            <a:lvl4pPr>
              <a:defRPr sz="1000"/>
            </a:lvl4pPr>
            <a:lvl5pPr>
              <a:defRPr sz="1000"/>
            </a:lvl5pPr>
          </a:lstStyle>
          <a:p>
            <a:pPr lvl="0"/>
            <a:r>
              <a:rPr lang="en-US" dirty="0"/>
              <a:t>Click to describe Picture above</a:t>
            </a:r>
          </a:p>
        </p:txBody>
      </p:sp>
      <p:sp>
        <p:nvSpPr>
          <p:cNvPr id="18" name="Text Placeholder 11"/>
          <p:cNvSpPr>
            <a:spLocks noGrp="1"/>
          </p:cNvSpPr>
          <p:nvPr>
            <p:ph type="body" sz="quarter" idx="21" hasCustomPrompt="1"/>
          </p:nvPr>
        </p:nvSpPr>
        <p:spPr>
          <a:xfrm>
            <a:off x="7924800" y="5715000"/>
            <a:ext cx="4064000" cy="304800"/>
          </a:xfrm>
          <a:prstGeom prst="rect">
            <a:avLst/>
          </a:prstGeom>
        </p:spPr>
        <p:txBody>
          <a:bodyPr anchor="ctr"/>
          <a:lstStyle>
            <a:lvl1pPr algn="r">
              <a:buNone/>
              <a:defRPr sz="1100" i="1">
                <a:solidFill>
                  <a:schemeClr val="tx1"/>
                </a:solidFill>
              </a:defRPr>
            </a:lvl1pPr>
            <a:lvl2pPr>
              <a:defRPr sz="1100"/>
            </a:lvl2pPr>
            <a:lvl3pPr>
              <a:defRPr sz="1050"/>
            </a:lvl3pPr>
            <a:lvl4pPr>
              <a:defRPr sz="1000"/>
            </a:lvl4pPr>
            <a:lvl5pPr>
              <a:defRPr sz="1000"/>
            </a:lvl5pPr>
          </a:lstStyle>
          <a:p>
            <a:pPr lvl="0"/>
            <a:r>
              <a:rPr lang="en-US" dirty="0"/>
              <a:t>Click to describe Picture above</a:t>
            </a:r>
          </a:p>
        </p:txBody>
      </p:sp>
      <p:sp>
        <p:nvSpPr>
          <p:cNvPr id="19" name="Text Placeholder 11"/>
          <p:cNvSpPr>
            <a:spLocks noGrp="1"/>
          </p:cNvSpPr>
          <p:nvPr>
            <p:ph type="body" sz="quarter" idx="22" hasCustomPrompt="1"/>
          </p:nvPr>
        </p:nvSpPr>
        <p:spPr>
          <a:xfrm>
            <a:off x="304800" y="732213"/>
            <a:ext cx="7518400" cy="1524000"/>
          </a:xfrm>
          <a:prstGeom prst="rect">
            <a:avLst/>
          </a:prstGeom>
        </p:spPr>
        <p:txBody>
          <a:bodyPr anchor="t"/>
          <a:lstStyle>
            <a:lvl1pPr marL="119063" indent="-119063">
              <a:buNone/>
              <a:defRPr sz="1100" i="1" baseline="0">
                <a:solidFill>
                  <a:schemeClr val="tx1"/>
                </a:solidFill>
              </a:defRPr>
            </a:lvl1pPr>
            <a:lvl2pPr>
              <a:defRPr sz="1100"/>
            </a:lvl2pPr>
            <a:lvl3pPr>
              <a:defRPr sz="1050"/>
            </a:lvl3pPr>
            <a:lvl4pPr>
              <a:defRPr sz="1000"/>
            </a:lvl4pPr>
            <a:lvl5pPr>
              <a:defRPr sz="1000"/>
            </a:lvl5pPr>
          </a:lstStyle>
          <a:p>
            <a:pPr lvl="0"/>
            <a:r>
              <a:rPr lang="en-US" dirty="0"/>
              <a:t>Click to add Incident Description</a:t>
            </a:r>
          </a:p>
        </p:txBody>
      </p:sp>
      <p:sp>
        <p:nvSpPr>
          <p:cNvPr id="25" name="Text Placeholder 11"/>
          <p:cNvSpPr>
            <a:spLocks noGrp="1"/>
          </p:cNvSpPr>
          <p:nvPr>
            <p:ph type="body" sz="quarter" idx="25" hasCustomPrompt="1"/>
          </p:nvPr>
        </p:nvSpPr>
        <p:spPr>
          <a:xfrm>
            <a:off x="254000" y="6157306"/>
            <a:ext cx="11684000" cy="381000"/>
          </a:xfrm>
          <a:prstGeom prst="rect">
            <a:avLst/>
          </a:prstGeom>
        </p:spPr>
        <p:txBody>
          <a:bodyPr numCol="1" anchor="t"/>
          <a:lstStyle>
            <a:lvl1pPr algn="ctr">
              <a:buNone/>
              <a:defRPr sz="2000" b="1" i="0" baseline="0">
                <a:solidFill>
                  <a:srgbClr val="C00000"/>
                </a:solidFill>
              </a:defRPr>
            </a:lvl1pPr>
            <a:lvl2pPr>
              <a:defRPr sz="1100"/>
            </a:lvl2pPr>
            <a:lvl3pPr>
              <a:defRPr sz="1050"/>
            </a:lvl3pPr>
            <a:lvl4pPr>
              <a:defRPr sz="1000"/>
            </a:lvl4pPr>
            <a:lvl5pPr>
              <a:defRPr sz="1000"/>
            </a:lvl5pPr>
          </a:lstStyle>
          <a:p>
            <a:pPr lvl="0"/>
            <a:r>
              <a:rPr lang="en-US" dirty="0"/>
              <a:t>Click to add Message</a:t>
            </a:r>
          </a:p>
        </p:txBody>
      </p:sp>
      <p:sp>
        <p:nvSpPr>
          <p:cNvPr id="29" name="Text Placeholder 11"/>
          <p:cNvSpPr>
            <a:spLocks noGrp="1"/>
          </p:cNvSpPr>
          <p:nvPr>
            <p:ph type="body" sz="quarter" idx="27" hasCustomPrompt="1"/>
          </p:nvPr>
        </p:nvSpPr>
        <p:spPr>
          <a:xfrm>
            <a:off x="10464800" y="6553200"/>
            <a:ext cx="1524000" cy="228600"/>
          </a:xfrm>
          <a:prstGeom prst="rect">
            <a:avLst/>
          </a:prstGeom>
        </p:spPr>
        <p:txBody>
          <a:bodyPr anchor="ctr"/>
          <a:lstStyle>
            <a:lvl1pPr>
              <a:buNone/>
              <a:defRPr sz="900" i="1">
                <a:solidFill>
                  <a:schemeClr val="tx1"/>
                </a:solidFill>
              </a:defRPr>
            </a:lvl1pPr>
            <a:lvl2pPr>
              <a:defRPr sz="1100"/>
            </a:lvl2pPr>
            <a:lvl3pPr>
              <a:defRPr sz="1050"/>
            </a:lvl3pPr>
            <a:lvl4pPr>
              <a:defRPr sz="1000"/>
            </a:lvl4pPr>
            <a:lvl5pPr>
              <a:defRPr sz="1000"/>
            </a:lvl5pPr>
          </a:lstStyle>
          <a:p>
            <a:pPr lvl="0"/>
            <a:r>
              <a:rPr lang="en-US" dirty="0"/>
              <a:t>Click to add Date</a:t>
            </a:r>
          </a:p>
        </p:txBody>
      </p:sp>
      <p:sp>
        <p:nvSpPr>
          <p:cNvPr id="31" name="Picture Placeholder 7"/>
          <p:cNvSpPr>
            <a:spLocks noGrp="1" noChangeAspect="1"/>
          </p:cNvSpPr>
          <p:nvPr>
            <p:ph type="pic" sz="quarter" idx="29" hasCustomPrompt="1"/>
          </p:nvPr>
        </p:nvSpPr>
        <p:spPr>
          <a:xfrm>
            <a:off x="7924800" y="3352800"/>
            <a:ext cx="4064000" cy="2362200"/>
          </a:xfrm>
          <a:prstGeom prst="rect">
            <a:avLst/>
          </a:prstGeom>
        </p:spPr>
        <p:txBody>
          <a:bodyPr/>
          <a:lstStyle>
            <a:lvl1pPr>
              <a:buNone/>
              <a:defRPr sz="1100" i="1" baseline="0"/>
            </a:lvl1pPr>
          </a:lstStyle>
          <a:p>
            <a:r>
              <a:rPr lang="en-US" dirty="0"/>
              <a:t>Click to add picture</a:t>
            </a:r>
          </a:p>
        </p:txBody>
      </p:sp>
      <p:sp>
        <p:nvSpPr>
          <p:cNvPr id="33" name="Text Placeholder 11"/>
          <p:cNvSpPr>
            <a:spLocks noGrp="1"/>
          </p:cNvSpPr>
          <p:nvPr>
            <p:ph type="body" sz="quarter" idx="30" hasCustomPrompt="1"/>
          </p:nvPr>
        </p:nvSpPr>
        <p:spPr>
          <a:xfrm>
            <a:off x="355600" y="2484812"/>
            <a:ext cx="7518400" cy="1524000"/>
          </a:xfrm>
          <a:prstGeom prst="rect">
            <a:avLst/>
          </a:prstGeom>
        </p:spPr>
        <p:txBody>
          <a:bodyPr anchor="t"/>
          <a:lstStyle>
            <a:lvl1pPr marL="119063" indent="-119063">
              <a:buNone/>
              <a:defRPr sz="1100" i="1" baseline="0">
                <a:solidFill>
                  <a:schemeClr val="tx1"/>
                </a:solidFill>
              </a:defRPr>
            </a:lvl1pPr>
            <a:lvl2pPr>
              <a:defRPr sz="1100"/>
            </a:lvl2pPr>
            <a:lvl3pPr>
              <a:defRPr sz="1050"/>
            </a:lvl3pPr>
            <a:lvl4pPr>
              <a:defRPr sz="1000"/>
            </a:lvl4pPr>
            <a:lvl5pPr>
              <a:defRPr sz="1000"/>
            </a:lvl5pPr>
          </a:lstStyle>
          <a:p>
            <a:pPr lvl="0"/>
            <a:r>
              <a:rPr lang="en-US" dirty="0"/>
              <a:t>Click to add Initial Findings</a:t>
            </a:r>
          </a:p>
        </p:txBody>
      </p:sp>
    </p:spTree>
    <p:extLst>
      <p:ext uri="{BB962C8B-B14F-4D97-AF65-F5344CB8AC3E}">
        <p14:creationId xmlns:p14="http://schemas.microsoft.com/office/powerpoint/2010/main" val="2138122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4"/>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6"/>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352305623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325150-9615-44FB-52E1-B8E01001C5B1}"/>
              </a:ext>
            </a:extLst>
          </p:cNvPr>
          <p:cNvPicPr>
            <a:picLocks noChangeAspect="1"/>
          </p:cNvPicPr>
          <p:nvPr/>
        </p:nvPicPr>
        <p:blipFill>
          <a:blip r:embed="rId3"/>
          <a:stretch>
            <a:fillRect/>
          </a:stretch>
        </p:blipFill>
        <p:spPr>
          <a:xfrm>
            <a:off x="9453565" y="1021532"/>
            <a:ext cx="2538079" cy="2290786"/>
          </a:xfrm>
          <a:prstGeom prst="rect">
            <a:avLst/>
          </a:prstGeom>
        </p:spPr>
      </p:pic>
      <p:pic>
        <p:nvPicPr>
          <p:cNvPr id="7" name="Picture 6">
            <a:extLst>
              <a:ext uri="{FF2B5EF4-FFF2-40B4-BE49-F238E27FC236}">
                <a16:creationId xmlns:a16="http://schemas.microsoft.com/office/drawing/2014/main" id="{08EE2362-CE56-A30F-A398-DF6E794FC2CD}"/>
              </a:ext>
            </a:extLst>
          </p:cNvPr>
          <p:cNvPicPr>
            <a:picLocks noChangeAspect="1"/>
          </p:cNvPicPr>
          <p:nvPr/>
        </p:nvPicPr>
        <p:blipFill>
          <a:blip r:embed="rId4"/>
          <a:stretch>
            <a:fillRect/>
          </a:stretch>
        </p:blipFill>
        <p:spPr>
          <a:xfrm>
            <a:off x="9453565" y="3591958"/>
            <a:ext cx="2575503" cy="2181184"/>
          </a:xfrm>
          <a:prstGeom prst="rect">
            <a:avLst/>
          </a:prstGeom>
        </p:spPr>
      </p:pic>
      <p:sp>
        <p:nvSpPr>
          <p:cNvPr id="9" name="Text Placeholder 8"/>
          <p:cNvSpPr>
            <a:spLocks noGrp="1"/>
          </p:cNvSpPr>
          <p:nvPr>
            <p:ph type="body" sz="quarter" idx="22"/>
          </p:nvPr>
        </p:nvSpPr>
        <p:spPr>
          <a:xfrm>
            <a:off x="441897" y="1323335"/>
            <a:ext cx="8848183" cy="1315390"/>
          </a:xfrm>
        </p:spPr>
        <p:txBody>
          <a:bodyPr anchor="t">
            <a:normAutofit lnSpcReduction="10000"/>
          </a:bodyPr>
          <a:lstStyle/>
          <a:p>
            <a:pPr marL="0" indent="0" algn="just"/>
            <a:r>
              <a:rPr lang="en-US" sz="1600" b="1" i="0" dirty="0">
                <a:solidFill>
                  <a:srgbClr val="FF0000"/>
                </a:solidFill>
                <a:latin typeface="Tahoma" pitchFamily="34" charset="0"/>
                <a:cs typeface="+mn-cs"/>
              </a:rPr>
              <a:t>What happened?</a:t>
            </a:r>
          </a:p>
          <a:p>
            <a:pPr marL="0" indent="0" algn="just"/>
            <a:r>
              <a:rPr lang="en-GB" sz="1600" i="0" dirty="0"/>
              <a:t>During the operation to run the cleanout string with 3-1/2" drill pipe stands, the derrickman attempted to latch the first joint of the 3-1/2" drill pipe. Unfortunately, he lost control of the stand's movement, resulting in him losing his balance and falling off the driller’s side edge on the monkey board. no injury was sustained.</a:t>
            </a:r>
          </a:p>
        </p:txBody>
      </p:sp>
      <p:sp>
        <p:nvSpPr>
          <p:cNvPr id="22" name="TextBox 21">
            <a:extLst>
              <a:ext uri="{FF2B5EF4-FFF2-40B4-BE49-F238E27FC236}">
                <a16:creationId xmlns:a16="http://schemas.microsoft.com/office/drawing/2014/main" id="{CD50D5E6-4562-47A6-A283-E760C878AB29}"/>
              </a:ext>
            </a:extLst>
          </p:cNvPr>
          <p:cNvSpPr txBox="1"/>
          <p:nvPr/>
        </p:nvSpPr>
        <p:spPr>
          <a:xfrm>
            <a:off x="260372" y="6093554"/>
            <a:ext cx="9029708" cy="646331"/>
          </a:xfrm>
          <a:prstGeom prst="rect">
            <a:avLst/>
          </a:prstGeom>
          <a:solidFill>
            <a:srgbClr val="0070C0"/>
          </a:solidFill>
        </p:spPr>
        <p:txBody>
          <a:bodyPr wrap="square" rtlCol="0">
            <a:spAutoFit/>
          </a:bodyPr>
          <a:lstStyle/>
          <a:p>
            <a:pPr algn="ctr"/>
            <a:r>
              <a:rPr lang="en-GB" b="1" dirty="0">
                <a:solidFill>
                  <a:srgbClr val="FFFF00"/>
                </a:solidFill>
                <a:ea typeface="Times New Roman"/>
              </a:rPr>
              <a:t>Always ensure that the stand's movement is guided and controlled with careful attention, maintaining complete control</a:t>
            </a:r>
          </a:p>
        </p:txBody>
      </p:sp>
      <p:pic>
        <p:nvPicPr>
          <p:cNvPr id="14" name="Picture 13"/>
          <p:cNvPicPr>
            <a:picLocks noChangeAspect="1"/>
          </p:cNvPicPr>
          <p:nvPr/>
        </p:nvPicPr>
        <p:blipFill>
          <a:blip r:embed="rId5"/>
          <a:stretch>
            <a:fillRect/>
          </a:stretch>
        </p:blipFill>
        <p:spPr>
          <a:xfrm>
            <a:off x="11442345" y="2784568"/>
            <a:ext cx="457240" cy="445047"/>
          </a:xfrm>
          <a:prstGeom prst="rect">
            <a:avLst/>
          </a:prstGeom>
        </p:spPr>
      </p:pic>
      <p:sp>
        <p:nvSpPr>
          <p:cNvPr id="21" name="Rectangle 20">
            <a:extLst>
              <a:ext uri="{FF2B5EF4-FFF2-40B4-BE49-F238E27FC236}">
                <a16:creationId xmlns:a16="http://schemas.microsoft.com/office/drawing/2014/main" id="{6B66EEF6-0646-F91C-D343-737B25091953}"/>
              </a:ext>
            </a:extLst>
          </p:cNvPr>
          <p:cNvSpPr/>
          <p:nvPr/>
        </p:nvSpPr>
        <p:spPr>
          <a:xfrm>
            <a:off x="353334" y="949992"/>
            <a:ext cx="8498959" cy="369332"/>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Drilling &amp; workover Operation. </a:t>
            </a:r>
            <a:endPar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BA777ED0-FE9D-8794-73BE-4C99BD66A07C}"/>
              </a:ext>
            </a:extLst>
          </p:cNvPr>
          <p:cNvSpPr txBox="1"/>
          <p:nvPr/>
        </p:nvSpPr>
        <p:spPr>
          <a:xfrm>
            <a:off x="223002" y="4456041"/>
            <a:ext cx="8670592" cy="5847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Your learning from this incident..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Rectangle 8">
            <a:extLst>
              <a:ext uri="{FF2B5EF4-FFF2-40B4-BE49-F238E27FC236}">
                <a16:creationId xmlns:a16="http://schemas.microsoft.com/office/drawing/2014/main" id="{BFC8E055-B899-0218-90C5-45F50CEDD55B}"/>
              </a:ext>
            </a:extLst>
          </p:cNvPr>
          <p:cNvSpPr>
            <a:spLocks noChangeArrowheads="1"/>
          </p:cNvSpPr>
          <p:nvPr/>
        </p:nvSpPr>
        <p:spPr bwMode="auto">
          <a:xfrm>
            <a:off x="353334" y="586515"/>
            <a:ext cx="12023399" cy="307777"/>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400" b="1" dirty="0">
                <a:solidFill>
                  <a:srgbClr val="0070C0"/>
                </a:solidFill>
                <a:latin typeface="Tahoma" pitchFamily="34" charset="0"/>
              </a:rPr>
              <a:t>25/10/2024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lang="en-US" sz="1400" b="1" dirty="0">
                <a:solidFill>
                  <a:srgbClr val="0070C0"/>
                </a:solidFill>
                <a:latin typeface="Tahoma" pitchFamily="34" charset="0"/>
              </a:rPr>
              <a:t>HIPO</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lang="en-US" sz="1400" b="1" dirty="0">
                <a:solidFill>
                  <a:srgbClr val="0070C0"/>
                </a:solidFill>
                <a:latin typeface="Tahoma" pitchFamily="34" charset="0"/>
              </a:rPr>
              <a:t>Slip</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C4P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 </a:t>
            </a:r>
            <a:r>
              <a:rPr lang="en-US" sz="1400" b="1" dirty="0">
                <a:solidFill>
                  <a:srgbClr val="0070C0"/>
                </a:solidFill>
                <a:latin typeface="Tahoma" pitchFamily="34" charset="0"/>
              </a:rPr>
              <a:t>RIH Drill Pipe </a:t>
            </a:r>
            <a:endParaRPr kumimoji="0" lang="en-US" sz="1600" b="1" i="0" u="none" strike="noStrike" kern="1200" cap="none" spc="0" normalizeH="0" baseline="0" noProof="0" dirty="0">
              <a:ln>
                <a:noFill/>
              </a:ln>
              <a:solidFill>
                <a:srgbClr val="0070C0"/>
              </a:solidFill>
              <a:effectLst/>
              <a:uLnTx/>
              <a:uFillTx/>
              <a:latin typeface="Tahoma" pitchFamily="34" charset="0"/>
              <a:ea typeface="+mn-ea"/>
              <a:cs typeface="+mn-cs"/>
            </a:endParaRPr>
          </a:p>
        </p:txBody>
      </p:sp>
      <p:pic>
        <p:nvPicPr>
          <p:cNvPr id="4" name="Picture 3">
            <a:extLst>
              <a:ext uri="{FF2B5EF4-FFF2-40B4-BE49-F238E27FC236}">
                <a16:creationId xmlns:a16="http://schemas.microsoft.com/office/drawing/2014/main" id="{C7B4C366-8E22-7078-54F1-0D2B053D483D}"/>
              </a:ext>
            </a:extLst>
          </p:cNvPr>
          <p:cNvPicPr>
            <a:picLocks noChangeAspect="1"/>
          </p:cNvPicPr>
          <p:nvPr/>
        </p:nvPicPr>
        <p:blipFill>
          <a:blip r:embed="rId6"/>
          <a:stretch>
            <a:fillRect/>
          </a:stretch>
        </p:blipFill>
        <p:spPr>
          <a:xfrm>
            <a:off x="11256059" y="5033148"/>
            <a:ext cx="1031301" cy="1089591"/>
          </a:xfrm>
          <a:prstGeom prst="rect">
            <a:avLst/>
          </a:prstGeom>
        </p:spPr>
      </p:pic>
      <p:sp>
        <p:nvSpPr>
          <p:cNvPr id="6" name="TextBox 5">
            <a:extLst>
              <a:ext uri="{FF2B5EF4-FFF2-40B4-BE49-F238E27FC236}">
                <a16:creationId xmlns:a16="http://schemas.microsoft.com/office/drawing/2014/main" id="{686C2D4C-4C57-1A02-E312-8C438CA14A9F}"/>
              </a:ext>
            </a:extLst>
          </p:cNvPr>
          <p:cNvSpPr txBox="1"/>
          <p:nvPr/>
        </p:nvSpPr>
        <p:spPr>
          <a:xfrm>
            <a:off x="223002" y="2492814"/>
            <a:ext cx="8848183" cy="195438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 Finding:</a:t>
            </a:r>
            <a:endParaRPr lang="en-US" sz="1500" b="1" dirty="0">
              <a:solidFill>
                <a:srgbClr val="0070C0"/>
              </a:solidFill>
              <a:latin typeface="Tahoma" pitchFamily="34" charset="0"/>
              <a:ea typeface="宋体" panose="02010600030101010101" pitchFamily="2" charset="-122"/>
            </a:endParaRPr>
          </a:p>
          <a:p>
            <a:pPr marL="171450" indent="-171450">
              <a:buFont typeface="Arial" panose="020B0604020202020204" pitchFamily="34" charset="0"/>
              <a:buChar char="•"/>
            </a:pPr>
            <a:r>
              <a:rPr lang="en-GB" sz="1500" dirty="0">
                <a:latin typeface="Calibri" panose="020F0502020204030204" pitchFamily="34" charset="0"/>
                <a:cs typeface="Calibri" panose="020F0502020204030204" pitchFamily="34" charset="0"/>
              </a:rPr>
              <a:t>Safety meeting, JSA &amp; Toolbox talk with </a:t>
            </a:r>
            <a:r>
              <a:rPr lang="en-GB" sz="1500" dirty="0" err="1">
                <a:latin typeface="Calibri" panose="020F0502020204030204" pitchFamily="34" charset="0"/>
                <a:cs typeface="Calibri" panose="020F0502020204030204" pitchFamily="34" charset="0"/>
              </a:rPr>
              <a:t>Musta’ed</a:t>
            </a:r>
            <a:r>
              <a:rPr lang="en-GB" sz="1500" dirty="0">
                <a:latin typeface="Calibri" panose="020F0502020204030204" pitchFamily="34" charset="0"/>
                <a:cs typeface="Calibri" panose="020F0502020204030204" pitchFamily="34" charset="0"/>
              </a:rPr>
              <a:t> were conducted before operations and work instructions in place</a:t>
            </a:r>
          </a:p>
          <a:p>
            <a:pPr marL="171450" indent="-171450">
              <a:buFont typeface="Arial" panose="020B0604020202020204" pitchFamily="34" charset="0"/>
              <a:buChar char="•"/>
            </a:pPr>
            <a:r>
              <a:rPr lang="en-GB" sz="1500" dirty="0">
                <a:latin typeface="Calibri" panose="020F0502020204030204" pitchFamily="34" charset="0"/>
                <a:cs typeface="Calibri" panose="020F0502020204030204" pitchFamily="34" charset="0"/>
              </a:rPr>
              <a:t>Before starting the job, all required pre-checks for the Harness and lanyard were done, and all inspections were completed. </a:t>
            </a:r>
          </a:p>
          <a:p>
            <a:pPr marL="171450" indent="-171450">
              <a:buFont typeface="Arial" panose="020B0604020202020204" pitchFamily="34" charset="0"/>
              <a:buChar char="•"/>
            </a:pPr>
            <a:r>
              <a:rPr lang="en-GB" sz="1500" dirty="0">
                <a:latin typeface="Calibri" panose="020F0502020204030204" pitchFamily="34" charset="0"/>
                <a:cs typeface="Calibri" panose="020F0502020204030204" pitchFamily="34" charset="0"/>
              </a:rPr>
              <a:t>While the Derrick Man attempted to latch the joint, he unfortunately lost control of the stand movement. </a:t>
            </a:r>
          </a:p>
          <a:p>
            <a:pPr marL="171450" indent="-171450">
              <a:buFont typeface="Arial" panose="020B0604020202020204" pitchFamily="34" charset="0"/>
              <a:buChar char="•"/>
            </a:pPr>
            <a:r>
              <a:rPr lang="en-GB" sz="1500" dirty="0">
                <a:latin typeface="Calibri" panose="020F0502020204030204" pitchFamily="34" charset="0"/>
                <a:cs typeface="Calibri" panose="020F0502020204030204" pitchFamily="34" charset="0"/>
              </a:rPr>
              <a:t>The DM checked the lanyard to ensure that the lanyard's parameters were satisfactory.</a:t>
            </a:r>
          </a:p>
          <a:p>
            <a:pPr marL="171450" indent="-171450">
              <a:buFont typeface="Arial" panose="020B0604020202020204" pitchFamily="34" charset="0"/>
              <a:buChar char="•"/>
            </a:pPr>
            <a:r>
              <a:rPr lang="en-GB" sz="1500" dirty="0">
                <a:latin typeface="Calibri" panose="020F0502020204030204" pitchFamily="34" charset="0"/>
                <a:cs typeface="Calibri" panose="020F0502020204030204" pitchFamily="34" charset="0"/>
              </a:rPr>
              <a:t>The DM failed to stop and release the stand when he noticed he had lost control of the stand movement.</a:t>
            </a:r>
            <a:endParaRPr lang="en-US" sz="1500"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A8DB8F7C-FB3E-9338-79BC-80D57EF94781}"/>
              </a:ext>
            </a:extLst>
          </p:cNvPr>
          <p:cNvSpPr txBox="1"/>
          <p:nvPr/>
        </p:nvSpPr>
        <p:spPr>
          <a:xfrm>
            <a:off x="211642" y="4780562"/>
            <a:ext cx="8572789" cy="1431161"/>
          </a:xfrm>
          <a:prstGeom prst="rect">
            <a:avLst/>
          </a:prstGeom>
          <a:noFill/>
        </p:spPr>
        <p:txBody>
          <a:bodyPr wrap="square" rtlCol="0">
            <a:spAutoFit/>
          </a:bodyPr>
          <a:lstStyle/>
          <a:p>
            <a:pPr marL="171450" indent="-171450">
              <a:buFont typeface="Arial" panose="020B0604020202020204" pitchFamily="34" charset="0"/>
              <a:buChar char="•"/>
            </a:pPr>
            <a:r>
              <a:rPr lang="en-GB" sz="1500" dirty="0">
                <a:latin typeface="Calibri" panose="020F0502020204030204" pitchFamily="34" charset="0"/>
                <a:cs typeface="Calibri" panose="020F0502020204030204" pitchFamily="34" charset="0"/>
              </a:rPr>
              <a:t>Always ensure effective TBT is in place before starting any job and </a:t>
            </a:r>
            <a:r>
              <a:rPr lang="en-GB" sz="1500" dirty="0" err="1">
                <a:latin typeface="Calibri" panose="020F0502020204030204" pitchFamily="34" charset="0"/>
                <a:cs typeface="Calibri" panose="020F0502020204030204" pitchFamily="34" charset="0"/>
              </a:rPr>
              <a:t>Musta’ed</a:t>
            </a:r>
            <a:r>
              <a:rPr lang="en-GB" sz="1500" dirty="0">
                <a:latin typeface="Calibri" panose="020F0502020204030204" pitchFamily="34" charset="0"/>
                <a:cs typeface="Calibri" panose="020F0502020204030204" pitchFamily="34" charset="0"/>
              </a:rPr>
              <a:t> implementation</a:t>
            </a:r>
          </a:p>
          <a:p>
            <a:pPr marL="171450" indent="-171450">
              <a:buFont typeface="Arial" panose="020B0604020202020204" pitchFamily="34" charset="0"/>
              <a:buChar char="•"/>
            </a:pPr>
            <a:r>
              <a:rPr lang="en-GB" sz="1500" dirty="0">
                <a:latin typeface="Calibri" panose="020F0502020204030204" pitchFamily="34" charset="0"/>
                <a:cs typeface="Calibri" panose="020F0502020204030204" pitchFamily="34" charset="0"/>
              </a:rPr>
              <a:t>Always check the harness and lanyard condition before starting the job.</a:t>
            </a:r>
          </a:p>
          <a:p>
            <a:pPr marL="171450" indent="-171450">
              <a:buFont typeface="Arial" panose="020B0604020202020204" pitchFamily="34" charset="0"/>
              <a:buChar char="•"/>
            </a:pPr>
            <a:r>
              <a:rPr lang="en-GB" sz="1500" dirty="0">
                <a:latin typeface="Calibri" panose="020F0502020204030204" pitchFamily="34" charset="0"/>
                <a:cs typeface="Calibri" panose="020F0502020204030204" pitchFamily="34" charset="0"/>
              </a:rPr>
              <a:t>Always ensure that the stand's movement is guided and controlled with careful attention, maintaining complete control at all times.</a:t>
            </a:r>
          </a:p>
          <a:p>
            <a:pPr marL="171450" indent="-171450">
              <a:buFont typeface="Arial" panose="020B0604020202020204" pitchFamily="34" charset="0"/>
              <a:buChar char="•"/>
            </a:pPr>
            <a:r>
              <a:rPr lang="en-GB" sz="1500" dirty="0">
                <a:latin typeface="Calibri" panose="020F0502020204030204" pitchFamily="34" charset="0"/>
                <a:cs typeface="Calibri" panose="020F0502020204030204" pitchFamily="34" charset="0"/>
              </a:rPr>
              <a:t>Always maintain proper body posture techniques while standing for RIH. </a:t>
            </a:r>
          </a:p>
          <a:p>
            <a:pPr marL="171450" indent="-171450">
              <a:buFont typeface="Arial" panose="020B0604020202020204" pitchFamily="34" charset="0"/>
              <a:buChar char="•"/>
            </a:pPr>
            <a:endParaRPr lang="en-US" sz="1200" dirty="0"/>
          </a:p>
        </p:txBody>
      </p:sp>
      <p:sp>
        <p:nvSpPr>
          <p:cNvPr id="8" name="Text Placeholder 6">
            <a:extLst>
              <a:ext uri="{FF2B5EF4-FFF2-40B4-BE49-F238E27FC236}">
                <a16:creationId xmlns:a16="http://schemas.microsoft.com/office/drawing/2014/main" id="{CFC2CA43-A3CA-8BFD-79E5-5CC790309043}"/>
              </a:ext>
            </a:extLst>
          </p:cNvPr>
          <p:cNvSpPr txBox="1">
            <a:spLocks/>
          </p:cNvSpPr>
          <p:nvPr/>
        </p:nvSpPr>
        <p:spPr>
          <a:xfrm>
            <a:off x="9993496" y="3287158"/>
            <a:ext cx="1905000" cy="304800"/>
          </a:xfrm>
          <a:prstGeom prst="rect">
            <a:avLst/>
          </a:prstGeom>
        </p:spPr>
        <p:txBody>
          <a:bodyPr anchor="ctr"/>
          <a:lstStyle>
            <a:lvl1pPr marL="342900" indent="-342900" algn="l" defTabSz="914400" rtl="0" eaLnBrk="1" latinLnBrk="0" hangingPunct="1">
              <a:spcBef>
                <a:spcPct val="20000"/>
              </a:spcBef>
              <a:buFont typeface="Arial" pitchFamily="34" charset="0"/>
              <a:buNone/>
              <a:defRPr sz="1200" i="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sz="1000" dirty="0"/>
              <a:t> </a:t>
            </a:r>
            <a:r>
              <a:rPr lang="en-US" sz="1000" dirty="0">
                <a:solidFill>
                  <a:schemeClr val="tx1"/>
                </a:solidFill>
              </a:rPr>
              <a:t>the final position of  DM</a:t>
            </a:r>
          </a:p>
        </p:txBody>
      </p:sp>
      <p:sp>
        <p:nvSpPr>
          <p:cNvPr id="10" name="Text Placeholder 6">
            <a:extLst>
              <a:ext uri="{FF2B5EF4-FFF2-40B4-BE49-F238E27FC236}">
                <a16:creationId xmlns:a16="http://schemas.microsoft.com/office/drawing/2014/main" id="{D81A0743-4F90-D4B0-B1A1-3BAD9700C82E}"/>
              </a:ext>
            </a:extLst>
          </p:cNvPr>
          <p:cNvSpPr txBox="1">
            <a:spLocks/>
          </p:cNvSpPr>
          <p:nvPr/>
        </p:nvSpPr>
        <p:spPr>
          <a:xfrm>
            <a:off x="9608307" y="5717729"/>
            <a:ext cx="2937345" cy="335053"/>
          </a:xfrm>
          <a:prstGeom prst="rect">
            <a:avLst/>
          </a:prstGeom>
        </p:spPr>
        <p:txBody>
          <a:bodyPr anchor="ctr"/>
          <a:lstStyle>
            <a:lvl1pPr marL="342900" indent="-342900" algn="l" defTabSz="914400" rtl="0" eaLnBrk="1" latinLnBrk="0" hangingPunct="1">
              <a:spcBef>
                <a:spcPct val="20000"/>
              </a:spcBef>
              <a:buFont typeface="Arial" pitchFamily="34" charset="0"/>
              <a:buNone/>
              <a:defRPr sz="1200" i="1"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GB" sz="1000" i="0" dirty="0">
                <a:solidFill>
                  <a:srgbClr val="333333"/>
                </a:solidFill>
                <a:latin typeface="Arial" panose="020B0604020202020204" pitchFamily="34" charset="0"/>
                <a:ea typeface="Times New Roman" panose="02020603050405020304" pitchFamily="18" charset="0"/>
                <a:cs typeface="Arial" panose="020B0604020202020204" pitchFamily="34" charset="0"/>
              </a:rPr>
              <a:t>Maintain complete control of the stand.</a:t>
            </a:r>
            <a:endParaRPr lang="en-US" sz="10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425606" y="1566766"/>
            <a:ext cx="11134492" cy="4161973"/>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lang="en-US" b="1" dirty="0">
                <a:solidFill>
                  <a:prstClr val="black">
                    <a:lumMod val="95000"/>
                    <a:lumOff val="5000"/>
                  </a:prstClr>
                </a:solidFill>
                <a:latin typeface="Tahoma" pitchFamily="34" charset="0"/>
              </a:rPr>
              <a:t>How learning can be implemented at site? </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rPr>
              <a:t> Awareness sessions will ensure that DMs understand and adhere to proper techniques while working on the monkey board.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a:defRPr/>
            </a:pPr>
            <a:endParaRPr kumimoji="0" lang="en-US" sz="1600" b="1" i="0" u="sng" strike="noStrike" kern="1200" cap="none" spc="0" normalizeH="0" baseline="0" noProof="0" dirty="0">
              <a:ln>
                <a:noFill/>
              </a:ln>
              <a:solidFill>
                <a:srgbClr val="0000FF"/>
              </a:solidFill>
              <a:effectLst/>
              <a:uLnTx/>
              <a:uFillTx/>
              <a:latin typeface="Tahoma"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black">
                    <a:lumMod val="95000"/>
                    <a:lumOff val="5000"/>
                  </a:prstClr>
                </a:solidFill>
                <a:latin typeface="Tahoma" pitchFamily="34" charset="0"/>
              </a:rPr>
              <a:t>How can </a:t>
            </a:r>
            <a:r>
              <a:rPr kumimoji="0" lang="en-US" sz="1800" b="1" i="0" u="none" strike="noStrike" kern="1200" cap="none" spc="0" normalizeH="0" baseline="0" noProof="0" dirty="0">
                <a:ln>
                  <a:noFill/>
                </a:ln>
                <a:solidFill>
                  <a:prstClr val="black">
                    <a:lumMod val="95000"/>
                    <a:lumOff val="5000"/>
                  </a:prstClr>
                </a:solidFill>
                <a:effectLst/>
                <a:uLnTx/>
                <a:uFillTx/>
                <a:latin typeface="Tahoma" pitchFamily="34" charset="0"/>
                <a:ea typeface="+mn-ea"/>
                <a:cs typeface="+mn-cs"/>
              </a:rPr>
              <a:t>you </a:t>
            </a:r>
            <a:r>
              <a:rPr kumimoji="0" lang="en-US" sz="1600" b="1" i="0" u="none" strike="noStrike" kern="1200" cap="none" spc="0" normalizeH="0" baseline="0" noProof="0" dirty="0">
                <a:ln>
                  <a:noFill/>
                </a:ln>
                <a:solidFill>
                  <a:prstClr val="black"/>
                </a:solidFill>
                <a:effectLst/>
                <a:uLnTx/>
                <a:uFillTx/>
                <a:latin typeface="Tahoma" pitchFamily="34" charset="0"/>
                <a:ea typeface="+mn-ea"/>
                <a:cs typeface="+mn-cs"/>
              </a:rPr>
              <a:t>sustain the action? </a:t>
            </a:r>
          </a:p>
          <a:p>
            <a:pPr marL="342900" indent="-342900">
              <a:buFont typeface="+mj-lt"/>
              <a:buAutoNum type="arabicPeriod"/>
            </a:pPr>
            <a:r>
              <a:rPr lang="en-GB" sz="1600" dirty="0">
                <a:solidFill>
                  <a:srgbClr val="0033CC"/>
                </a:solidFill>
                <a:latin typeface="Calibri" panose="020F0502020204030204" pitchFamily="34" charset="0"/>
              </a:rPr>
              <a:t>CCTV Representee will be focused on observing DM</a:t>
            </a:r>
            <a:r>
              <a:rPr lang="en-GB" sz="1600" dirty="0">
                <a:solidFill>
                  <a:srgbClr val="0033CC"/>
                </a:solidFill>
                <a:latin typeface="Calibri" panose="020F0502020204030204" pitchFamily="34" charset="0"/>
                <a:sym typeface="Wingdings" pitchFamily="2" charset="2"/>
              </a:rPr>
              <a:t> techniques </a:t>
            </a:r>
            <a:r>
              <a:rPr lang="en-GB" sz="1600" dirty="0">
                <a:solidFill>
                  <a:srgbClr val="0033CC"/>
                </a:solidFill>
                <a:latin typeface="Calibri" panose="020F0502020204030204" pitchFamily="34" charset="0"/>
              </a:rPr>
              <a:t>while RIH stands </a:t>
            </a:r>
          </a:p>
          <a:p>
            <a:pPr marL="342900" indent="-342900">
              <a:buFont typeface="+mj-lt"/>
              <a:buAutoNum type="arabicPeriod"/>
            </a:pPr>
            <a:r>
              <a:rPr lang="en-GB" sz="1600" dirty="0">
                <a:solidFill>
                  <a:srgbClr val="0033CC"/>
                </a:solidFill>
                <a:latin typeface="Calibri" panose="020F0502020204030204" pitchFamily="34" charset="0"/>
              </a:rPr>
              <a:t>The learning to be tracked and addressed on the LFI tracker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Tahoma"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l" defTabSz="914400" rtl="0" eaLnBrk="1" fontAlgn="auto" latinLnBrk="0" hangingPunct="1">
              <a:lnSpc>
                <a:spcPct val="107000"/>
              </a:lnSpc>
              <a:spcBef>
                <a:spcPts val="200"/>
              </a:spcBef>
              <a:spcAft>
                <a:spcPts val="20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p:txBody>
      </p:sp>
      <p:sp>
        <p:nvSpPr>
          <p:cNvPr id="3" name="Rectangle 8">
            <a:extLst>
              <a:ext uri="{FF2B5EF4-FFF2-40B4-BE49-F238E27FC236}">
                <a16:creationId xmlns:a16="http://schemas.microsoft.com/office/drawing/2014/main" id="{D1BD8361-C2E8-4AAC-E78D-2A5C0FF10873}"/>
              </a:ext>
            </a:extLst>
          </p:cNvPr>
          <p:cNvSpPr>
            <a:spLocks noChangeArrowheads="1"/>
          </p:cNvSpPr>
          <p:nvPr/>
        </p:nvSpPr>
        <p:spPr bwMode="auto">
          <a:xfrm>
            <a:off x="282522" y="508688"/>
            <a:ext cx="11626955" cy="338554"/>
          </a:xfrm>
          <a:prstGeom prst="rect">
            <a:avLst/>
          </a:prstGeom>
          <a:noFill/>
          <a:ln w="9525">
            <a:noFill/>
            <a:miter lim="800000"/>
            <a:headEnd/>
            <a:tailEnd/>
          </a:ln>
        </p:spPr>
        <p:txBody>
          <a:bodyPr wrap="square" lIns="91440" tIns="45720" rIns="91440" bIns="45720" anchor="t">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a:ea typeface="Tahoma"/>
                <a:cs typeface="Tahoma"/>
              </a:rPr>
              <a:t>Date: </a:t>
            </a:r>
            <a:r>
              <a:rPr lang="en-US" sz="1400" b="1" dirty="0">
                <a:solidFill>
                  <a:srgbClr val="0070C0"/>
                </a:solidFill>
                <a:latin typeface="Tahoma" pitchFamily="34" charset="0"/>
              </a:rPr>
              <a:t>25/10/2024</a:t>
            </a:r>
            <a:r>
              <a:rPr kumimoji="0" lang="en-GB" sz="1400" b="1" i="0" u="none" strike="noStrike" kern="1200" cap="none" spc="0" normalizeH="0" baseline="0" noProof="0" dirty="0">
                <a:ln>
                  <a:noFill/>
                </a:ln>
                <a:solidFill>
                  <a:prstClr val="black"/>
                </a:solidFill>
                <a:effectLst/>
                <a:uLnTx/>
                <a:uFillTx/>
                <a:latin typeface="Tahoma"/>
                <a:ea typeface="Tahoma"/>
                <a:cs typeface="Tahoma"/>
              </a:rPr>
              <a:t> </a:t>
            </a:r>
            <a:r>
              <a:rPr kumimoji="0" lang="en-US" sz="1200" b="1" i="0" u="none" strike="noStrike" kern="1200" cap="none" spc="0" normalizeH="0" baseline="0" noProof="0" dirty="0">
                <a:ln>
                  <a:noFill/>
                </a:ln>
                <a:solidFill>
                  <a:srgbClr val="4472C4"/>
                </a:solidFill>
                <a:effectLst/>
                <a:uLnTx/>
                <a:uFillTx/>
                <a:latin typeface="Tahoma"/>
                <a:ea typeface="Tahoma"/>
                <a:cs typeface="Tahoma"/>
              </a:rPr>
              <a:t>  </a:t>
            </a:r>
            <a:r>
              <a:rPr kumimoji="0" lang="en-US" sz="1400" b="1" i="0" u="none" strike="noStrike" kern="1200" cap="none" spc="0" normalizeH="0" baseline="0" noProof="0" dirty="0">
                <a:ln>
                  <a:noFill/>
                </a:ln>
                <a:solidFill>
                  <a:prstClr val="black"/>
                </a:solidFill>
                <a:effectLst/>
                <a:uLnTx/>
                <a:uFillTx/>
                <a:latin typeface="Tahoma"/>
                <a:ea typeface="Tahoma"/>
                <a:cs typeface="Tahoma"/>
              </a:rPr>
              <a:t>Incident title:</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HIPO</a:t>
            </a:r>
            <a:r>
              <a:rPr kumimoji="0" lang="en-US" sz="1200" b="1" i="0" u="none" strike="noStrike" kern="1200" cap="none" spc="0" normalizeH="0" baseline="0" noProof="0" dirty="0">
                <a:ln>
                  <a:noFill/>
                </a:ln>
                <a:solidFill>
                  <a:srgbClr val="4472C4"/>
                </a:solidFill>
                <a:effectLst/>
                <a:uLnTx/>
                <a:uFillTx/>
                <a:latin typeface="Tahoma"/>
                <a:ea typeface="Tahoma"/>
                <a:cs typeface="Tahoma"/>
              </a:rPr>
              <a:t>	</a:t>
            </a:r>
            <a:r>
              <a:rPr kumimoji="0" lang="en-US" sz="1400" b="1" i="0" u="none" strike="noStrike" kern="1200" cap="none" spc="0" normalizeH="0" baseline="0" noProof="0" dirty="0">
                <a:ln>
                  <a:noFill/>
                </a:ln>
                <a:solidFill>
                  <a:prstClr val="black"/>
                </a:solidFill>
                <a:effectLst/>
                <a:uLnTx/>
                <a:uFillTx/>
                <a:latin typeface="Tahoma"/>
                <a:ea typeface="Tahoma"/>
                <a:cs typeface="Tahoma"/>
              </a:rPr>
              <a:t>Pattern:</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srgbClr val="0070C0"/>
                </a:solidFill>
                <a:effectLst/>
                <a:uLnTx/>
                <a:uFillTx/>
                <a:latin typeface="Tahoma" pitchFamily="34" charset="0"/>
                <a:ea typeface="+mn-ea"/>
                <a:cs typeface="+mn-cs"/>
              </a:rPr>
              <a:t>Slip</a:t>
            </a:r>
            <a:r>
              <a:rPr kumimoji="0" lang="en-US" sz="1600" b="1" i="0" u="none" strike="noStrike" kern="1200" cap="none" spc="0" normalizeH="0" baseline="0" noProof="0" dirty="0">
                <a:ln>
                  <a:noFill/>
                </a:ln>
                <a:solidFill>
                  <a:srgbClr val="4472C4"/>
                </a:solidFill>
                <a:effectLst/>
                <a:uLnTx/>
                <a:uFillTx/>
                <a:latin typeface="Tahoma"/>
                <a:ea typeface="Tahoma"/>
                <a:cs typeface="Tahoma"/>
              </a:rPr>
              <a:t>	</a:t>
            </a:r>
            <a:r>
              <a:rPr kumimoji="0" lang="en-US" sz="1400" b="1" i="0" u="none" strike="noStrike" kern="1200" cap="none" spc="0" normalizeH="0" baseline="0" noProof="0" dirty="0">
                <a:ln>
                  <a:noFill/>
                </a:ln>
                <a:solidFill>
                  <a:prstClr val="black"/>
                </a:solidFill>
                <a:effectLst/>
                <a:uLnTx/>
                <a:uFillTx/>
                <a:latin typeface="Tahoma"/>
                <a:ea typeface="Tahoma"/>
                <a:cs typeface="Tahoma"/>
              </a:rPr>
              <a:t>Potential severity: </a:t>
            </a:r>
            <a:r>
              <a:rPr lang="en-US" sz="1400" b="1" dirty="0">
                <a:solidFill>
                  <a:srgbClr val="0070C0"/>
                </a:solidFill>
                <a:latin typeface="Tahoma" pitchFamily="34" charset="0"/>
              </a:rPr>
              <a:t>C4P</a:t>
            </a:r>
            <a:r>
              <a:rPr kumimoji="0" lang="en-US" sz="1600" b="1" i="0" u="none" strike="noStrike" kern="1200" cap="none" spc="0" normalizeH="0" baseline="0" noProof="0" dirty="0">
                <a:ln>
                  <a:noFill/>
                </a:ln>
                <a:solidFill>
                  <a:srgbClr val="4472C4"/>
                </a:solidFill>
                <a:effectLst/>
                <a:uLnTx/>
                <a:uFillTx/>
                <a:latin typeface="Tahoma"/>
                <a:ea typeface="Tahoma"/>
                <a:cs typeface="Tahoma"/>
              </a:rPr>
              <a:t>	</a:t>
            </a:r>
            <a:r>
              <a:rPr kumimoji="0" lang="en-US" sz="1400" b="1" i="0" u="none" strike="noStrike" kern="1200" cap="none" spc="0" normalizeH="0" baseline="0" noProof="0" dirty="0">
                <a:ln>
                  <a:noFill/>
                </a:ln>
                <a:solidFill>
                  <a:prstClr val="black"/>
                </a:solidFill>
                <a:effectLst/>
                <a:uLnTx/>
                <a:uFillTx/>
                <a:latin typeface="Tahoma"/>
                <a:ea typeface="Tahoma"/>
                <a:cs typeface="Tahoma"/>
              </a:rPr>
              <a:t>Activity:</a:t>
            </a:r>
            <a:r>
              <a:rPr kumimoji="0" lang="en-US" sz="1600" b="1" i="0" u="none" strike="noStrike" kern="1200" cap="none" spc="0" normalizeH="0" baseline="0" noProof="0" dirty="0">
                <a:ln>
                  <a:noFill/>
                </a:ln>
                <a:solidFill>
                  <a:srgbClr val="0070C0"/>
                </a:solidFill>
                <a:effectLst/>
                <a:uLnTx/>
                <a:uFillTx/>
                <a:latin typeface="Tahoma" pitchFamily="34" charset="0"/>
                <a:ea typeface="+mn-ea"/>
                <a:cs typeface="+mn-cs"/>
              </a:rPr>
              <a:t> </a:t>
            </a:r>
            <a:r>
              <a:rPr lang="en-US" sz="1400" b="1" dirty="0">
                <a:solidFill>
                  <a:srgbClr val="0070C0"/>
                </a:solidFill>
                <a:latin typeface="Tahoma" pitchFamily="34" charset="0"/>
              </a:rPr>
              <a:t>RIH Drill Pipe</a:t>
            </a:r>
            <a:r>
              <a:rPr kumimoji="0" lang="en-US" sz="1400" b="1" i="0" u="none" strike="noStrike" kern="1200" cap="none" spc="0" normalizeH="0" baseline="0" noProof="0" dirty="0">
                <a:ln>
                  <a:noFill/>
                </a:ln>
                <a:solidFill>
                  <a:srgbClr val="4472C4"/>
                </a:solidFill>
                <a:effectLst/>
                <a:uLnTx/>
                <a:uFillTx/>
                <a:latin typeface="Tahoma"/>
                <a:ea typeface="Tahoma"/>
                <a:cs typeface="Tahoma"/>
              </a:rPr>
              <a:t> </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4" name="Rectangle 3">
            <a:extLst>
              <a:ext uri="{FF2B5EF4-FFF2-40B4-BE49-F238E27FC236}">
                <a16:creationId xmlns:a16="http://schemas.microsoft.com/office/drawing/2014/main" id="{965DF9E0-6847-0464-EAC0-4C5A4D55D191}"/>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42966082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93038</DocId>
    <ImageCreateDate xmlns="4880E4F8-4B7D-4BDD-91E3-E10D47036ECA" xsi:nil="true"/>
    <wic_System_Copyright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2.xml><?xml version="1.0" encoding="utf-8"?>
<ds:datastoreItem xmlns:ds="http://schemas.openxmlformats.org/officeDocument/2006/customXml" ds:itemID="{ECEB1FCF-0E89-482E-A62E-598FF58845D8}">
  <ds:schemaRefs>
    <ds:schemaRef ds:uri="http://purl.org/dc/elements/1.1/"/>
    <ds:schemaRef ds:uri="http://www.w3.org/XML/1998/namespace"/>
    <ds:schemaRef ds:uri="http://purl.org/dc/dcmitype/"/>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3ad483c2-a27c-44cd-acb6-8713d8ff8005"/>
  </ds:schemaRefs>
</ds:datastoreItem>
</file>

<file path=customXml/itemProps3.xml><?xml version="1.0" encoding="utf-8"?>
<ds:datastoreItem xmlns:ds="http://schemas.openxmlformats.org/officeDocument/2006/customXml" ds:itemID="{50F21C48-DF11-4D38-AB2F-41D8123704B4}"/>
</file>

<file path=docProps/app.xml><?xml version="1.0" encoding="utf-8"?>
<Properties xmlns="http://schemas.openxmlformats.org/officeDocument/2006/extended-properties" xmlns:vt="http://schemas.openxmlformats.org/officeDocument/2006/docPropsVTypes">
  <Template>TM02892315[[fn=Wisp]]</Template>
  <TotalTime>22851</TotalTime>
  <Words>572</Words>
  <Application>Microsoft Office PowerPoint</Application>
  <PresentationFormat>Widescreen</PresentationFormat>
  <Paragraphs>48</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MS PGothic</vt:lpstr>
      <vt:lpstr>Aptos</vt:lpstr>
      <vt:lpstr>Arial</vt:lpstr>
      <vt:lpstr>Calibri</vt:lpstr>
      <vt:lpstr>Segoe UI</vt:lpstr>
      <vt:lpstr>Tahoma</vt:lpstr>
      <vt:lpstr>Times New Roman</vt:lpstr>
      <vt:lpstr>1_Office Theme</vt:lpstr>
      <vt:lpstr>PowerPoint Presentation</vt:lpstr>
      <vt:lpstr>   Effective Learning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HiPo_36 _Derrickman fell from monkey board</dc:title>
  <dc:creator>nazar@umsoman.com</dc:creator>
  <cp:lastModifiedBy>Masroori, Ahmed MSE31</cp:lastModifiedBy>
  <cp:revision>453</cp:revision>
  <dcterms:created xsi:type="dcterms:W3CDTF">2018-09-24T07:27:56Z</dcterms:created>
  <dcterms:modified xsi:type="dcterms:W3CDTF">2026-06-30T05:51:30Z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