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482487"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51"/>
    <a:srgbClr val="0000FF"/>
    <a:srgbClr val="FFFC00"/>
    <a:srgbClr val="24A316"/>
    <a:srgbClr val="F2F2F2"/>
    <a:srgbClr val="FFC715"/>
    <a:srgbClr val="FFCB25"/>
    <a:srgbClr val="EAEAEA"/>
    <a:srgbClr val="F2F3D7"/>
    <a:srgbClr val="1694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247" autoAdjust="0"/>
  </p:normalViewPr>
  <p:slideViewPr>
    <p:cSldViewPr snapToGrid="0" snapToObjects="1">
      <p:cViewPr varScale="1">
        <p:scale>
          <a:sx n="106" d="100"/>
          <a:sy n="106" d="100"/>
        </p:scale>
        <p:origin x="756" y="150"/>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30/06/2026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30/06/2026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30/06/2026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66854" y="1517789"/>
            <a:ext cx="7709620" cy="4016869"/>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ea typeface="+mn-ea"/>
                <a:cs typeface="+mn-cs"/>
              </a:rPr>
              <a:t>What happened?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A 3-ton canter collided with a private vehicle owned by an employee at the FHD-</a:t>
            </a:r>
            <a:r>
              <a:rPr lang="en-US" sz="1200" dirty="0" err="1">
                <a:latin typeface="Calibri" panose="020F0502020204030204" pitchFamily="34" charset="0"/>
                <a:cs typeface="Calibri" panose="020F0502020204030204" pitchFamily="34" charset="0"/>
              </a:rPr>
              <a:t>Qarn</a:t>
            </a:r>
            <a:r>
              <a:rPr lang="en-US" sz="1200" dirty="0">
                <a:latin typeface="Calibri" panose="020F0502020204030204" pitchFamily="34" charset="0"/>
                <a:cs typeface="Calibri" panose="020F0502020204030204" pitchFamily="34" charset="0"/>
              </a:rPr>
              <a:t> Alam Road T-junction. The collision occurred when the driver, attempting to turn left toward the </a:t>
            </a:r>
            <a:r>
              <a:rPr lang="en-US" sz="1200" dirty="0" err="1">
                <a:latin typeface="Calibri" panose="020F0502020204030204" pitchFamily="34" charset="0"/>
                <a:cs typeface="Calibri" panose="020F0502020204030204" pitchFamily="34" charset="0"/>
              </a:rPr>
              <a:t>Fahud</a:t>
            </a:r>
            <a:r>
              <a:rPr lang="en-US" sz="1200" dirty="0">
                <a:latin typeface="Calibri" panose="020F0502020204030204" pitchFamily="34" charset="0"/>
                <a:cs typeface="Calibri" panose="020F0502020204030204" pitchFamily="34" charset="0"/>
              </a:rPr>
              <a:t> area, failed to stop, hitting the private vehicle traveling towards </a:t>
            </a:r>
            <a:r>
              <a:rPr lang="en-US" sz="1200" dirty="0" err="1">
                <a:latin typeface="Calibri" panose="020F0502020204030204" pitchFamily="34" charset="0"/>
                <a:cs typeface="Calibri" panose="020F0502020204030204" pitchFamily="34" charset="0"/>
              </a:rPr>
              <a:t>Natih</a:t>
            </a:r>
            <a:r>
              <a:rPr lang="en-US" sz="1200" dirty="0">
                <a:latin typeface="Calibri" panose="020F0502020204030204" pitchFamily="34" charset="0"/>
                <a:cs typeface="Calibri" panose="020F0502020204030204" pitchFamily="34" charset="0"/>
              </a:rPr>
              <a:t>. The canter carried four occupants, while the private vehicle had only the driver.</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ea typeface="宋体" panose="02010600030101010101" pitchFamily="2" charset="-122"/>
                <a:cs typeface="+mn-cs"/>
              </a:rPr>
              <a:t>Why it happened/Finding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lumMod val="65000"/>
                  <a:lumOff val="35000"/>
                </a:prstClr>
              </a:solidFill>
              <a:effectLst/>
              <a:uLnTx/>
              <a:uFillTx/>
              <a:ea typeface="+mn-ea"/>
              <a:cs typeface="+mn-cs"/>
            </a:endParaRPr>
          </a:p>
          <a:p>
            <a:pPr marL="285750" indent="-285750">
              <a:lnSpc>
                <a:spcPct val="107000"/>
              </a:lnSpc>
              <a:spcAft>
                <a:spcPts val="800"/>
              </a:spcAft>
              <a:buFont typeface="Wingdings" panose="05000000000000000000" pitchFamily="2" charset="2"/>
              <a:buChar char="Ø"/>
              <a:tabLst>
                <a:tab pos="457200" algn="l"/>
              </a:tabLst>
            </a:pPr>
            <a:r>
              <a:rPr lang="en-US" sz="1200" kern="100" dirty="0">
                <a:latin typeface="Calibri" panose="020F0502020204030204" pitchFamily="34" charset="0"/>
                <a:ea typeface="Calibri" panose="020F0502020204030204" pitchFamily="34" charset="0"/>
                <a:cs typeface="Arial" panose="020B0604020202020204" pitchFamily="34" charset="0"/>
              </a:rPr>
              <a:t>The Driver was taking a left turn before reaching the middle of the junction.</a:t>
            </a:r>
          </a:p>
          <a:p>
            <a:pPr marL="285750" indent="-285750">
              <a:lnSpc>
                <a:spcPct val="107000"/>
              </a:lnSpc>
              <a:spcAft>
                <a:spcPts val="800"/>
              </a:spcAft>
              <a:buFont typeface="Wingdings" panose="05000000000000000000" pitchFamily="2" charset="2"/>
              <a:buChar char="Ø"/>
              <a:tabLst>
                <a:tab pos="457200" algn="l"/>
              </a:tabLst>
            </a:pPr>
            <a:r>
              <a:rPr lang="en-US" sz="1200" kern="100" dirty="0">
                <a:latin typeface="Calibri" panose="020F0502020204030204" pitchFamily="34" charset="0"/>
                <a:ea typeface="Calibri" panose="020F0502020204030204" pitchFamily="34" charset="0"/>
                <a:cs typeface="Arial" panose="020B0604020202020204" pitchFamily="34" charset="0"/>
              </a:rPr>
              <a:t>The driver was unfamiliar with the route and believed he was taking a curve.</a:t>
            </a:r>
          </a:p>
          <a:p>
            <a:pPr marL="285750" indent="-285750">
              <a:lnSpc>
                <a:spcPct val="107000"/>
              </a:lnSpc>
              <a:spcAft>
                <a:spcPts val="800"/>
              </a:spcAft>
              <a:buFont typeface="Wingdings" panose="05000000000000000000" pitchFamily="2" charset="2"/>
              <a:buChar char="Ø"/>
              <a:tabLst>
                <a:tab pos="457200" algn="l"/>
              </a:tabLst>
            </a:pPr>
            <a:r>
              <a:rPr lang="en-US" sz="1200" kern="100" dirty="0">
                <a:latin typeface="Calibri" panose="020F0502020204030204" pitchFamily="34" charset="0"/>
                <a:ea typeface="Calibri" panose="020F0502020204030204" pitchFamily="34" charset="0"/>
                <a:cs typeface="Arial" panose="020B0604020202020204" pitchFamily="34" charset="0"/>
              </a:rPr>
              <a:t>No Intervention from the crew for the driver behavior.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rPr>
              <a:t>Reflective Questions </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ea typeface="+mn-ea"/>
              <a:cs typeface="Tahoma" pitchFamily="34" charset="0"/>
            </a:endParaRPr>
          </a:p>
          <a:p>
            <a:pPr marL="285750" marR="0" lvl="0" indent="-285750">
              <a:spcBef>
                <a:spcPts val="0"/>
              </a:spcBef>
              <a:spcAft>
                <a:spcPts val="800"/>
              </a:spcAft>
              <a:buFont typeface="Wingdings" panose="05000000000000000000" pitchFamily="2" charset="2"/>
              <a:buChar char="Ø"/>
              <a:tabLst>
                <a:tab pos="4572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Do you always fully stop and check both sides before entering the T-junction?</a:t>
            </a:r>
          </a:p>
          <a:p>
            <a:pPr marL="285750" marR="0" lvl="0" indent="-285750">
              <a:spcBef>
                <a:spcPts val="0"/>
              </a:spcBef>
              <a:spcAft>
                <a:spcPts val="800"/>
              </a:spcAft>
              <a:buFont typeface="Wingdings" panose="05000000000000000000" pitchFamily="2" charset="2"/>
              <a:buChar char="Ø"/>
              <a:tabLst>
                <a:tab pos="457200" algn="l"/>
              </a:tabLst>
            </a:pPr>
            <a:r>
              <a:rPr lang="en-US" sz="1200" kern="100" dirty="0">
                <a:latin typeface="Calibri" panose="020F0502020204030204" pitchFamily="34" charset="0"/>
                <a:ea typeface="Calibri" panose="020F0502020204030204" pitchFamily="34" charset="0"/>
                <a:cs typeface="Arial" panose="020B0604020202020204" pitchFamily="34" charset="0"/>
              </a:rPr>
              <a:t>How do you ensure you always follow the road signages and speed limit?</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a:spcBef>
                <a:spcPts val="0"/>
              </a:spcBef>
              <a:spcAft>
                <a:spcPts val="800"/>
              </a:spcAft>
              <a:buFont typeface="Wingdings" panose="05000000000000000000" pitchFamily="2" charset="2"/>
              <a:buChar char="Ø"/>
              <a:tabLst>
                <a:tab pos="457200" algn="l"/>
              </a:tabLst>
            </a:pPr>
            <a:r>
              <a:rPr lang="en-US" sz="1200" kern="100" dirty="0">
                <a:effectLst/>
                <a:latin typeface="Calibri" panose="020F0502020204030204" pitchFamily="34" charset="0"/>
                <a:ea typeface="Calibri" panose="020F0502020204030204" pitchFamily="34" charset="0"/>
                <a:cs typeface="Arial" panose="020B0604020202020204" pitchFamily="34" charset="0"/>
              </a:rPr>
              <a:t>Are you aware of the relevant defensive driving techniques for your journey and do you follow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ea typeface="+mn-ea"/>
              <a:cs typeface="Tahoma"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mn-lt"/>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mn-lt"/>
                <a:ea typeface="Tahoma" panose="020B0604030504040204" pitchFamily="34" charset="0"/>
                <a:cs typeface="Tahoma" panose="020B0604030504040204" pitchFamily="34" charset="0"/>
              </a:rPr>
              <a:t>     </a:t>
            </a:r>
          </a:p>
        </p:txBody>
      </p:sp>
      <p:sp>
        <p:nvSpPr>
          <p:cNvPr id="2" name="Rectangle 1">
            <a:extLst>
              <a:ext uri="{FF2B5EF4-FFF2-40B4-BE49-F238E27FC236}">
                <a16:creationId xmlns:a16="http://schemas.microsoft.com/office/drawing/2014/main" id="{BA7F71CD-3996-A9F3-4122-6BA4FE48D313}"/>
              </a:ext>
            </a:extLst>
          </p:cNvPr>
          <p:cNvSpPr/>
          <p:nvPr/>
        </p:nvSpPr>
        <p:spPr>
          <a:xfrm>
            <a:off x="489976" y="100706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ea typeface="+mn-ea"/>
                <a:cs typeface="+mn-cs"/>
              </a:rPr>
              <a:t>Logistics, Operation &amp; Construction </a:t>
            </a:r>
            <a:endParaRPr kumimoji="0" lang="en-US" sz="1800" b="1" i="0" u="none" strike="noStrike" kern="1200" cap="none" spc="0" normalizeH="0" baseline="0" noProof="0" dirty="0">
              <a:ln>
                <a:noFill/>
              </a:ln>
              <a:solidFill>
                <a:srgbClr val="FF0000"/>
              </a:solidFill>
              <a:effectLst/>
              <a:uLnTx/>
              <a:uFillTx/>
              <a:ea typeface="+mn-ea"/>
              <a:cs typeface="Calibri" pitchFamily="34" charset="0"/>
            </a:endParaRPr>
          </a:p>
        </p:txBody>
      </p:sp>
      <p:sp>
        <p:nvSpPr>
          <p:cNvPr id="3" name="TextBox 2">
            <a:extLst>
              <a:ext uri="{FF2B5EF4-FFF2-40B4-BE49-F238E27FC236}">
                <a16:creationId xmlns:a16="http://schemas.microsoft.com/office/drawing/2014/main" id="{E2CA2360-3AD5-3443-5500-84A16CBAF2A8}"/>
              </a:ext>
            </a:extLst>
          </p:cNvPr>
          <p:cNvSpPr txBox="1"/>
          <p:nvPr/>
        </p:nvSpPr>
        <p:spPr>
          <a:xfrm>
            <a:off x="466854" y="5950788"/>
            <a:ext cx="7770091" cy="461665"/>
          </a:xfrm>
          <a:prstGeom prst="rect">
            <a:avLst/>
          </a:prstGeom>
          <a:solidFill>
            <a:schemeClr val="accent5"/>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ea typeface="MS PGothic" pitchFamily="34" charset="-128"/>
                <a:cs typeface="+mn-cs"/>
              </a:rPr>
              <a:t>Always give way to on-coming traffic at junctions</a:t>
            </a:r>
          </a:p>
        </p:txBody>
      </p:sp>
      <p:graphicFrame>
        <p:nvGraphicFramePr>
          <p:cNvPr id="17" name="Table 16">
            <a:extLst>
              <a:ext uri="{FF2B5EF4-FFF2-40B4-BE49-F238E27FC236}">
                <a16:creationId xmlns:a16="http://schemas.microsoft.com/office/drawing/2014/main" id="{598D0EC2-F421-CFED-9301-4E305B203863}"/>
              </a:ext>
            </a:extLst>
          </p:cNvPr>
          <p:cNvGraphicFramePr>
            <a:graphicFrameLocks noGrp="1"/>
          </p:cNvGraphicFramePr>
          <p:nvPr>
            <p:extLst>
              <p:ext uri="{D42A27DB-BD31-4B8C-83A1-F6EECF244321}">
                <p14:modId xmlns:p14="http://schemas.microsoft.com/office/powerpoint/2010/main" val="2530898240"/>
              </p:ext>
            </p:extLst>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915212829"/>
                    </a:ext>
                  </a:extLst>
                </a:gridCol>
                <a:gridCol w="1024521">
                  <a:extLst>
                    <a:ext uri="{9D8B030D-6E8A-4147-A177-3AD203B41FA5}">
                      <a16:colId xmlns:a16="http://schemas.microsoft.com/office/drawing/2014/main" val="1263731317"/>
                    </a:ext>
                  </a:extLst>
                </a:gridCol>
                <a:gridCol w="1040674">
                  <a:extLst>
                    <a:ext uri="{9D8B030D-6E8A-4147-A177-3AD203B41FA5}">
                      <a16:colId xmlns:a16="http://schemas.microsoft.com/office/drawing/2014/main" val="3493424009"/>
                    </a:ext>
                  </a:extLst>
                </a:gridCol>
                <a:gridCol w="894080">
                  <a:extLst>
                    <a:ext uri="{9D8B030D-6E8A-4147-A177-3AD203B41FA5}">
                      <a16:colId xmlns:a16="http://schemas.microsoft.com/office/drawing/2014/main" val="578596613"/>
                    </a:ext>
                  </a:extLst>
                </a:gridCol>
                <a:gridCol w="1717040">
                  <a:extLst>
                    <a:ext uri="{9D8B030D-6E8A-4147-A177-3AD203B41FA5}">
                      <a16:colId xmlns:a16="http://schemas.microsoft.com/office/drawing/2014/main" val="710035722"/>
                    </a:ext>
                  </a:extLst>
                </a:gridCol>
                <a:gridCol w="1595120">
                  <a:extLst>
                    <a:ext uri="{9D8B030D-6E8A-4147-A177-3AD203B41FA5}">
                      <a16:colId xmlns:a16="http://schemas.microsoft.com/office/drawing/2014/main" val="1371902183"/>
                    </a:ext>
                  </a:extLst>
                </a:gridCol>
                <a:gridCol w="1442720">
                  <a:extLst>
                    <a:ext uri="{9D8B030D-6E8A-4147-A177-3AD203B41FA5}">
                      <a16:colId xmlns:a16="http://schemas.microsoft.com/office/drawing/2014/main" val="1814095484"/>
                    </a:ext>
                  </a:extLst>
                </a:gridCol>
                <a:gridCol w="741680">
                  <a:extLst>
                    <a:ext uri="{9D8B030D-6E8A-4147-A177-3AD203B41FA5}">
                      <a16:colId xmlns:a16="http://schemas.microsoft.com/office/drawing/2014/main" val="2001367833"/>
                    </a:ext>
                  </a:extLst>
                </a:gridCol>
                <a:gridCol w="1117600">
                  <a:extLst>
                    <a:ext uri="{9D8B030D-6E8A-4147-A177-3AD203B41FA5}">
                      <a16:colId xmlns:a16="http://schemas.microsoft.com/office/drawing/2014/main" val="2964666558"/>
                    </a:ext>
                  </a:extLst>
                </a:gridCol>
                <a:gridCol w="1334674">
                  <a:extLst>
                    <a:ext uri="{9D8B030D-6E8A-4147-A177-3AD203B41FA5}">
                      <a16:colId xmlns:a16="http://schemas.microsoft.com/office/drawing/2014/main" val="695451150"/>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rPr>
                        <a:t>20/11/2024 11:05</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HiPo#38 1172574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MVI Rollover</a:t>
                      </a:r>
                    </a:p>
                    <a:p>
                      <a:r>
                        <a:rPr kumimoji="0" lang="en-US" sz="1200" b="1" u="none" strike="noStrike" kern="1200" cap="none" spc="0" normalizeH="0" baseline="0" noProof="0" dirty="0">
                          <a:ln>
                            <a:noFill/>
                          </a:ln>
                          <a:solidFill>
                            <a:srgbClr val="4472C4"/>
                          </a:solidFill>
                          <a:effectLst/>
                          <a:uLnTx/>
                          <a:uFillTx/>
                          <a:latin typeface="+mn-lt"/>
                        </a:rPr>
                        <a:t>Asset Damage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3A</a:t>
                      </a:r>
                    </a:p>
                    <a:p>
                      <a:r>
                        <a:rPr kumimoji="0" lang="en-GB" sz="1200" b="1" u="none" strike="noStrike" kern="1200" cap="none" spc="0" normalizeH="0" baseline="0" noProof="0" dirty="0">
                          <a:ln>
                            <a:noFill/>
                          </a:ln>
                          <a:solidFill>
                            <a:srgbClr val="4472C4"/>
                          </a:solidFill>
                          <a:effectLst/>
                          <a:uLnTx/>
                          <a:uFillTx/>
                          <a:latin typeface="+mn-lt"/>
                        </a:rPr>
                        <a:t>C5P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Driving</a:t>
                      </a:r>
                      <a:endParaRPr kumimoji="0" lang="en-US" sz="1200" b="1" u="none" strike="noStrike" kern="1200" cap="none" spc="0" normalizeH="0" baseline="0" dirty="0">
                        <a:ln>
                          <a:noFill/>
                        </a:ln>
                        <a:solidFill>
                          <a:srgbClr val="4472C4"/>
                        </a:solidFill>
                        <a:effectLst/>
                        <a:uLnTx/>
                        <a:uFillTx/>
                        <a:latin typeface="+mn-lt"/>
                        <a:ea typeface="+mn-ea"/>
                        <a:cs typeface="+mn-cs"/>
                      </a:endParaRPr>
                    </a:p>
                    <a:p>
                      <a:r>
                        <a:rPr kumimoji="0" lang="en-US" sz="1200" b="1" u="none" strike="noStrike" kern="1200" cap="none" spc="0" normalizeH="0" baseline="0" dirty="0" err="1">
                          <a:ln>
                            <a:noFill/>
                          </a:ln>
                          <a:solidFill>
                            <a:srgbClr val="4472C4"/>
                          </a:solidFill>
                          <a:effectLst/>
                          <a:uLnTx/>
                          <a:uFillTx/>
                          <a:latin typeface="+mn-lt"/>
                          <a:ea typeface="+mn-ea"/>
                          <a:cs typeface="+mn-cs"/>
                        </a:rPr>
                        <a:t>Fahud</a:t>
                      </a:r>
                      <a:endParaRPr kumimoji="0" lang="en-GB" sz="1200" b="1" u="none" strike="noStrike" kern="1200" cap="none" spc="0" normalizeH="0" baseline="0" dirty="0">
                        <a:ln>
                          <a:noFill/>
                        </a:ln>
                        <a:solidFill>
                          <a:srgbClr val="4472C4"/>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4084804"/>
                  </a:ext>
                </a:extLst>
              </a:tr>
            </a:tbl>
          </a:graphicData>
        </a:graphic>
      </p:graphicFrame>
      <p:sp>
        <p:nvSpPr>
          <p:cNvPr id="6" name="Rectangle 5">
            <a:extLst>
              <a:ext uri="{FF2B5EF4-FFF2-40B4-BE49-F238E27FC236}">
                <a16:creationId xmlns:a16="http://schemas.microsoft.com/office/drawing/2014/main" id="{0FC03E5F-489D-86AF-BA12-B273887DD061}"/>
              </a:ext>
            </a:extLst>
          </p:cNvPr>
          <p:cNvSpPr/>
          <p:nvPr/>
        </p:nvSpPr>
        <p:spPr>
          <a:xfrm>
            <a:off x="8281675" y="1146192"/>
            <a:ext cx="3748669" cy="2286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B2D12DED-5191-0AF8-E5AF-9D2DB50503CE}"/>
              </a:ext>
            </a:extLst>
          </p:cNvPr>
          <p:cNvSpPr/>
          <p:nvPr/>
        </p:nvSpPr>
        <p:spPr>
          <a:xfrm>
            <a:off x="8281675" y="3659452"/>
            <a:ext cx="3748668" cy="2286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491065" y="5408256"/>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ea typeface="+mn-ea"/>
              <a:cs typeface="+mn-cs"/>
            </a:endParaRP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3217710"/>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ea typeface="+mn-ea"/>
                <a:cs typeface="+mn-cs"/>
              </a:endParaRPr>
            </a:p>
          </p:txBody>
        </p:sp>
      </p:grpSp>
      <p:cxnSp>
        <p:nvCxnSpPr>
          <p:cNvPr id="8" name="Straight Connector 7">
            <a:extLst>
              <a:ext uri="{FF2B5EF4-FFF2-40B4-BE49-F238E27FC236}">
                <a16:creationId xmlns:a16="http://schemas.microsoft.com/office/drawing/2014/main" id="{5B903938-9346-54D6-0029-9BC2AF412706}"/>
              </a:ext>
            </a:extLst>
          </p:cNvPr>
          <p:cNvCxnSpPr/>
          <p:nvPr/>
        </p:nvCxnSpPr>
        <p:spPr>
          <a:xfrm flipH="1">
            <a:off x="8282729" y="1855961"/>
            <a:ext cx="3683048"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52E24CEF-AD73-0087-C8A1-8C47807C0495}"/>
              </a:ext>
            </a:extLst>
          </p:cNvPr>
          <p:cNvCxnSpPr/>
          <p:nvPr/>
        </p:nvCxnSpPr>
        <p:spPr>
          <a:xfrm flipH="1">
            <a:off x="8347295" y="4363771"/>
            <a:ext cx="3683048"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18" name="Picture 17">
            <a:extLst>
              <a:ext uri="{FF2B5EF4-FFF2-40B4-BE49-F238E27FC236}">
                <a16:creationId xmlns:a16="http://schemas.microsoft.com/office/drawing/2014/main" id="{1B2C9A32-E2EB-7F58-92CE-00D71F046549}"/>
              </a:ext>
            </a:extLst>
          </p:cNvPr>
          <p:cNvPicPr>
            <a:picLocks noChangeAspect="1"/>
          </p:cNvPicPr>
          <p:nvPr/>
        </p:nvPicPr>
        <p:blipFill>
          <a:blip r:embed="rId5"/>
          <a:stretch>
            <a:fillRect/>
          </a:stretch>
        </p:blipFill>
        <p:spPr>
          <a:xfrm>
            <a:off x="11271834" y="4925296"/>
            <a:ext cx="471596" cy="482960"/>
          </a:xfrm>
          <a:prstGeom prst="rect">
            <a:avLst/>
          </a:prstGeom>
        </p:spPr>
      </p:pic>
    </p:spTree>
    <p:extLst>
      <p:ext uri="{BB962C8B-B14F-4D97-AF65-F5344CB8AC3E}">
        <p14:creationId xmlns:p14="http://schemas.microsoft.com/office/powerpoint/2010/main" val="3327595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508379"/>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 </a:t>
            </a:r>
            <a:r>
              <a:rPr lang="en-US" sz="1600" dirty="0">
                <a:latin typeface="Calibri" panose="020F0502020204030204" pitchFamily="34" charset="0"/>
                <a:cs typeface="Calibri" panose="020F0502020204030204" pitchFamily="34" charset="0"/>
              </a:rPr>
              <a:t>What criteria should be used to identify risky driver behaviors effectively?</a:t>
            </a:r>
            <a:endParaRPr lang="en-US" sz="1600" dirty="0">
              <a:latin typeface="Calibri" panose="020F0502020204030204" pitchFamily="34" charset="0"/>
              <a:cs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 </a:t>
            </a:r>
            <a:r>
              <a:rPr lang="en-US" sz="1600" dirty="0">
                <a:latin typeface="Calibri" panose="020F0502020204030204" pitchFamily="34" charset="0"/>
                <a:cs typeface="Calibri" panose="020F0502020204030204" pitchFamily="34" charset="0"/>
              </a:rPr>
              <a:t>How frequently should driver evaluations be conducted to ensure consistent improvement?</a:t>
            </a:r>
            <a:endParaRPr lang="en-US" sz="1600" dirty="0">
              <a:latin typeface="Calibri" panose="020F0502020204030204" pitchFamily="34" charset="0"/>
              <a:cs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 </a:t>
            </a:r>
            <a:r>
              <a:rPr lang="en-US" sz="1600" dirty="0">
                <a:latin typeface="Calibri" panose="020F0502020204030204" pitchFamily="34" charset="0"/>
                <a:cs typeface="Calibri" panose="020F0502020204030204" pitchFamily="34" charset="0"/>
              </a:rPr>
              <a:t>What formal procedures can be developed to effectively address and manage unusual driver behavior?</a:t>
            </a:r>
            <a:endParaRPr lang="en-US" sz="1600" dirty="0">
              <a:latin typeface="Calibri" panose="020F0502020204030204" pitchFamily="34" charset="0"/>
              <a:cs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 </a:t>
            </a:r>
            <a:r>
              <a:rPr lang="en-US" sz="1600" dirty="0">
                <a:latin typeface="Calibri" panose="020F0502020204030204" pitchFamily="34" charset="0"/>
                <a:cs typeface="Calibri" panose="020F0502020204030204" pitchFamily="34" charset="0"/>
              </a:rPr>
              <a:t>How can periodic reviews of these procedures ensure they remain fair, effective, and aligned with organizational goals?</a:t>
            </a:r>
            <a:endParaRPr lang="en-US" sz="1600" dirty="0">
              <a:latin typeface="Calibri" panose="020F0502020204030204" pitchFamily="34" charset="0"/>
              <a:cs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0B70FE8-6B9E-85C0-BF64-9279CE2BEA92}"/>
              </a:ext>
            </a:extLst>
          </p:cNvPr>
          <p:cNvSpPr>
            <a:spLocks noChangeArrowheads="1"/>
          </p:cNvSpPr>
          <p:nvPr/>
        </p:nvSpPr>
        <p:spPr bwMode="auto">
          <a:xfrm>
            <a:off x="416361" y="630421"/>
            <a:ext cx="11775639" cy="338554"/>
          </a:xfrm>
          <a:prstGeom prst="rect">
            <a:avLst/>
          </a:prstGeom>
          <a:noFill/>
          <a:ln w="9525">
            <a:noFill/>
            <a:miter lim="800000"/>
            <a:headEnd/>
            <a:tailEnd/>
          </a:ln>
        </p:spPr>
        <p:txBody>
          <a:bodyPr wrap="square">
            <a:spAutoFit/>
          </a:bodyPr>
          <a:lstStyle/>
          <a:p>
            <a:pPr marL="114300" indent="-114300" algn="just">
              <a:defRPr/>
            </a:pPr>
            <a:r>
              <a:rPr lang="en-GB" sz="1400" b="1" dirty="0">
                <a:solidFill>
                  <a:prstClr val="black"/>
                </a:solidFill>
                <a:latin typeface="Tahoma" pitchFamily="34" charset="0"/>
              </a:rPr>
              <a:t>Date:</a:t>
            </a:r>
            <a:r>
              <a:rPr lang="en-GB" sz="1200" b="1" dirty="0">
                <a:solidFill>
                  <a:srgbClr val="4472C4"/>
                </a:solidFill>
                <a:latin typeface="Tahoma" pitchFamily="34" charset="0"/>
              </a:rPr>
              <a:t>20/11/2024</a:t>
            </a:r>
            <a:r>
              <a:rPr lang="en-US" sz="1200" b="1" dirty="0">
                <a:solidFill>
                  <a:srgbClr val="4472C4"/>
                </a:solidFill>
                <a:latin typeface="Tahoma" pitchFamily="34" charset="0"/>
              </a:rPr>
              <a:t>         </a:t>
            </a:r>
            <a:r>
              <a:rPr lang="en-US" sz="1400" b="1" dirty="0">
                <a:solidFill>
                  <a:prstClr val="black"/>
                </a:solidFill>
                <a:latin typeface="Tahoma" pitchFamily="34" charset="0"/>
              </a:rPr>
              <a:t>Incident title: </a:t>
            </a:r>
            <a:r>
              <a:rPr lang="en-US" sz="1200" b="1" dirty="0">
                <a:solidFill>
                  <a:srgbClr val="4472C4"/>
                </a:solidFill>
                <a:latin typeface="Tahoma" pitchFamily="34" charset="0"/>
              </a:rPr>
              <a:t> HiPo#38          </a:t>
            </a:r>
            <a:r>
              <a:rPr lang="en-US" sz="1400" b="1" dirty="0">
                <a:solidFill>
                  <a:prstClr val="black"/>
                </a:solidFill>
                <a:latin typeface="Tahoma" pitchFamily="34" charset="0"/>
              </a:rPr>
              <a:t>Pattern:</a:t>
            </a:r>
            <a:r>
              <a:rPr lang="en-US" sz="1200" b="1" dirty="0">
                <a:solidFill>
                  <a:prstClr val="black"/>
                </a:solidFill>
                <a:latin typeface="Tahoma" pitchFamily="34" charset="0"/>
              </a:rPr>
              <a:t> </a:t>
            </a:r>
            <a:r>
              <a:rPr lang="en-US" sz="1200" b="1" dirty="0">
                <a:solidFill>
                  <a:srgbClr val="4472C4"/>
                </a:solidFill>
                <a:latin typeface="Tahoma" pitchFamily="34" charset="0"/>
              </a:rPr>
              <a:t>MVI</a:t>
            </a:r>
            <a:r>
              <a:rPr lang="en-US" sz="1600" b="1" dirty="0">
                <a:solidFill>
                  <a:srgbClr val="4472C4"/>
                </a:solidFill>
                <a:latin typeface="Tahoma" pitchFamily="34" charset="0"/>
              </a:rPr>
              <a:t>         </a:t>
            </a:r>
            <a:r>
              <a:rPr lang="en-US" sz="1400" b="1" dirty="0">
                <a:solidFill>
                  <a:prstClr val="black"/>
                </a:solidFill>
                <a:latin typeface="Tahoma" pitchFamily="34" charset="0"/>
              </a:rPr>
              <a:t>Potential severity: </a:t>
            </a:r>
            <a:r>
              <a:rPr lang="en-US" sz="1200" b="1" dirty="0">
                <a:solidFill>
                  <a:srgbClr val="4472C4"/>
                </a:solidFill>
                <a:latin typeface="Tahoma" pitchFamily="34" charset="0"/>
              </a:rPr>
              <a:t> C5P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 </a:t>
            </a:r>
          </a:p>
        </p:txBody>
      </p:sp>
      <p:sp>
        <p:nvSpPr>
          <p:cNvPr id="4" name="Rectangle 3">
            <a:extLst>
              <a:ext uri="{FF2B5EF4-FFF2-40B4-BE49-F238E27FC236}">
                <a16:creationId xmlns:a16="http://schemas.microsoft.com/office/drawing/2014/main" id="{098D1A76-AEBE-CF0A-C48D-79E158D43434}"/>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93039</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D77CAEA-DDB7-4C79-BBCC-EB5698D15968}"/>
</file>

<file path=customXml/itemProps2.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16047</TotalTime>
  <Words>693</Words>
  <Application>Microsoft Office PowerPoint</Application>
  <PresentationFormat>Widescreen</PresentationFormat>
  <Paragraphs>71</Paragraphs>
  <Slides>2</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MS PGothic</vt:lpstr>
      <vt:lpstr>宋体</vt:lpstr>
      <vt:lpstr>Aptos</vt:lpstr>
      <vt:lpstr>Arial</vt:lpstr>
      <vt:lpstr>Calibri</vt:lpstr>
      <vt:lpstr>Gill Sans</vt:lpstr>
      <vt:lpstr>Tahoma</vt:lpstr>
      <vt:lpstr>Times New Roman</vt:lpstr>
      <vt:lpstr>Wingdings</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HiPo_38  MVI Collision at junction</dc:title>
  <dc:creator>nazar@umsoman.com</dc:creator>
  <cp:lastModifiedBy>Masroori, Ahmed MSE31</cp:lastModifiedBy>
  <cp:revision>506</cp:revision>
  <dcterms:created xsi:type="dcterms:W3CDTF">2018-09-24T07:27:56Z</dcterms:created>
  <dcterms:modified xsi:type="dcterms:W3CDTF">2026-06-30T09:13:32Z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