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2147482487"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51"/>
    <a:srgbClr val="0000FF"/>
    <a:srgbClr val="FFFC00"/>
    <a:srgbClr val="24A316"/>
    <a:srgbClr val="F2F2F2"/>
    <a:srgbClr val="FFC715"/>
    <a:srgbClr val="FFCB25"/>
    <a:srgbClr val="EAEAEA"/>
    <a:srgbClr val="F2F3D7"/>
    <a:srgbClr val="1694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6247" autoAdjust="0"/>
  </p:normalViewPr>
  <p:slideViewPr>
    <p:cSldViewPr snapToGrid="0" snapToObjects="1">
      <p:cViewPr varScale="1">
        <p:scale>
          <a:sx n="106" d="100"/>
          <a:sy n="106" d="100"/>
        </p:scale>
        <p:origin x="756" y="132"/>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30/06/2026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30/06/2026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30/06/2026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ollage of a person in a uniform&#10;&#10;Description automatically generated">
            <a:extLst>
              <a:ext uri="{FF2B5EF4-FFF2-40B4-BE49-F238E27FC236}">
                <a16:creationId xmlns:a16="http://schemas.microsoft.com/office/drawing/2014/main" id="{D6AD3D02-D718-DC14-0F6E-D70E9A0CAE81}"/>
              </a:ext>
            </a:extLst>
          </p:cNvPr>
          <p:cNvPicPr>
            <a:picLocks noChangeAspect="1"/>
          </p:cNvPicPr>
          <p:nvPr/>
        </p:nvPicPr>
        <p:blipFill>
          <a:blip r:embed="rId3"/>
          <a:srcRect l="55657" t="4433"/>
          <a:stretch>
            <a:fillRect/>
          </a:stretch>
        </p:blipFill>
        <p:spPr>
          <a:xfrm>
            <a:off x="8359070" y="3648398"/>
            <a:ext cx="3671273" cy="2217058"/>
          </a:xfrm>
          <a:prstGeom prst="rect">
            <a:avLst/>
          </a:prstGeom>
        </p:spPr>
      </p:pic>
      <p:pic>
        <p:nvPicPr>
          <p:cNvPr id="5" name="Picture 4" descr="A collage of a person in a uniform&#10;&#10;Description automatically generated">
            <a:extLst>
              <a:ext uri="{FF2B5EF4-FFF2-40B4-BE49-F238E27FC236}">
                <a16:creationId xmlns:a16="http://schemas.microsoft.com/office/drawing/2014/main" id="{4F2789B3-1F50-07FB-8CDC-CE48AA79364C}"/>
              </a:ext>
            </a:extLst>
          </p:cNvPr>
          <p:cNvPicPr>
            <a:picLocks noChangeAspect="1"/>
          </p:cNvPicPr>
          <p:nvPr/>
        </p:nvPicPr>
        <p:blipFill>
          <a:blip r:embed="rId3"/>
          <a:srcRect r="49431"/>
          <a:stretch>
            <a:fillRect/>
          </a:stretch>
        </p:blipFill>
        <p:spPr>
          <a:xfrm>
            <a:off x="8355203" y="1060235"/>
            <a:ext cx="3675140" cy="2368765"/>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66854" y="1517789"/>
            <a:ext cx="7709620" cy="4624343"/>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ea typeface="+mn-ea"/>
                <a:cs typeface="+mn-cs"/>
              </a:rPr>
              <a:t>What happened?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On 17th December 2024, at approximately 1240 hours, a truck caught fire near </a:t>
            </a:r>
            <a:r>
              <a:rPr lang="en-US" sz="1200" dirty="0" err="1">
                <a:latin typeface="Calibri" panose="020F0502020204030204" pitchFamily="34" charset="0"/>
                <a:cs typeface="Calibri" panose="020F0502020204030204" pitchFamily="34" charset="0"/>
              </a:rPr>
              <a:t>Awafiya</a:t>
            </a:r>
            <a:r>
              <a:rPr lang="en-US" sz="1200" dirty="0">
                <a:latin typeface="Calibri" panose="020F0502020204030204" pitchFamily="34" charset="0"/>
                <a:cs typeface="Calibri" panose="020F0502020204030204" pitchFamily="34" charset="0"/>
              </a:rPr>
              <a:t> (5.8 kms to Natih roundabout) while transporting 20 Jumbo Salt bags to Fahud Warehouse. The fire originated in the diesel tank area, leading to the complete burning of the truck and partial burning of the trailer, damaging 12 chemical bags. The driver heard an abnormal sound near the diesel tank area (passenger side) and immediately parked the truck aside. When he went down, he found the fire igniting in the diesel tank area. Despite using five fire extinguishers, the driver was unable to control the fire due to heavy wind which helped the fire ignite more.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The ROP and the PDO Emergency Team were notified and arrived at the scene by 1315 hours. The fire was fully extinguished at 1350 hours.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There were no injuries, and the driver was found to be in good health after a check-up, assurance taken from Fahud PDO clinic.</a:t>
            </a:r>
            <a:endParaRPr kumimoji="0" lang="en-US" sz="1600" b="1" i="0" u="none" strike="noStrike" kern="1200" cap="none" spc="0" normalizeH="0" baseline="0" noProof="0" dirty="0">
              <a:ln>
                <a:noFill/>
              </a:ln>
              <a:solidFill>
                <a:srgbClr val="0070C0"/>
              </a:solidFill>
              <a:effectLst/>
              <a:uLnTx/>
              <a:uFillTx/>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ea typeface="宋体" panose="02010600030101010101" pitchFamily="2" charset="-122"/>
                <a:cs typeface="+mn-cs"/>
              </a:rPr>
              <a:t>Why it happened/Finding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lumMod val="65000"/>
                  <a:lumOff val="35000"/>
                </a:prstClr>
              </a:solidFill>
              <a:effectLst/>
              <a:uLnTx/>
              <a:uFillTx/>
              <a:ea typeface="+mn-ea"/>
              <a:cs typeface="+mn-cs"/>
            </a:endParaRPr>
          </a:p>
          <a:p>
            <a:pPr marL="171450" indent="-171450">
              <a:buFont typeface="Arial" panose="020B0604020202020204" pitchFamily="34" charset="0"/>
              <a:buChar char="•"/>
            </a:pPr>
            <a:r>
              <a:rPr lang="en-US" sz="1200" dirty="0">
                <a:solidFill>
                  <a:schemeClr val="dk1"/>
                </a:solidFill>
              </a:rPr>
              <a:t>The driver escalated to JMCC that he has hit the Concrete block of a light pole, but this reporting was done late.</a:t>
            </a:r>
          </a:p>
          <a:p>
            <a:pPr marL="171450" indent="-171450">
              <a:buFont typeface="Arial" panose="020B0604020202020204" pitchFamily="34" charset="0"/>
              <a:buChar char="•"/>
            </a:pPr>
            <a:r>
              <a:rPr lang="en-US" sz="1200" dirty="0">
                <a:solidFill>
                  <a:schemeClr val="dk1"/>
                </a:solidFill>
              </a:rPr>
              <a:t>The JMCC informed the Ops Supervisor, but it was not escalated to PDO.</a:t>
            </a:r>
          </a:p>
          <a:p>
            <a:pPr marL="171450" indent="-171450">
              <a:buFont typeface="Arial" panose="020B0604020202020204" pitchFamily="34" charset="0"/>
              <a:buChar char="•"/>
            </a:pPr>
            <a:r>
              <a:rPr lang="en-US" sz="1200" dirty="0">
                <a:solidFill>
                  <a:schemeClr val="dk1"/>
                </a:solidFill>
              </a:rPr>
              <a:t>Proper inspection was not conducted after the hit</a:t>
            </a:r>
          </a:p>
          <a:p>
            <a:pPr marL="171450" indent="-171450">
              <a:buFont typeface="Arial" panose="020B0604020202020204" pitchFamily="34" charset="0"/>
              <a:buChar char="•"/>
            </a:pPr>
            <a:r>
              <a:rPr lang="en-US" sz="1200" dirty="0">
                <a:solidFill>
                  <a:schemeClr val="dk1"/>
                </a:solidFill>
              </a:rPr>
              <a:t>Reversing without banksman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ea typeface="宋体" panose="02010600030101010101" pitchFamily="2" charset="-122"/>
                <a:cs typeface="+mn-cs"/>
              </a:rPr>
              <a:t>Reflective Questions </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ea typeface="+mn-ea"/>
              <a:cs typeface="Tahoma" pitchFamily="34" charset="0"/>
            </a:endParaRPr>
          </a:p>
          <a:p>
            <a:pPr marL="171450" lvl="0" indent="-171450">
              <a:buFont typeface="Arial" panose="020B0604020202020204" pitchFamily="34" charset="0"/>
              <a:buChar char="•"/>
              <a:defRPr/>
            </a:pPr>
            <a:r>
              <a:rPr lang="en-US" sz="1200" dirty="0">
                <a:solidFill>
                  <a:schemeClr val="dk1"/>
                </a:solidFill>
              </a:rPr>
              <a:t>Are all incidents reported to PDO on time?</a:t>
            </a:r>
          </a:p>
          <a:p>
            <a:pPr marL="171450" lvl="0" indent="-171450">
              <a:buFont typeface="Arial" panose="020B0604020202020204" pitchFamily="34" charset="0"/>
              <a:buChar char="•"/>
              <a:defRPr/>
            </a:pPr>
            <a:r>
              <a:rPr lang="en-US" sz="1200" dirty="0"/>
              <a:t>How often do you check for changes or updates in road conditions or diversions before starting your journey?</a:t>
            </a:r>
          </a:p>
          <a:p>
            <a:pPr marL="171450" lvl="0" indent="-171450">
              <a:buFont typeface="Arial" panose="020B0604020202020204" pitchFamily="34" charset="0"/>
              <a:buChar char="•"/>
              <a:defRPr/>
            </a:pPr>
            <a:r>
              <a:rPr lang="en-US" sz="1200" dirty="0"/>
              <a:t>Are you following all safety procedures, such as inspecting the vehicle and ensuring clear surroundings before reversing?</a:t>
            </a:r>
            <a:endParaRPr lang="en-US" sz="1200" dirty="0">
              <a:solidFill>
                <a:schemeClr val="dk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ea typeface="+mn-ea"/>
              <a:cs typeface="Tahoma"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5247" y="0"/>
            <a:ext cx="11845491"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mn-lt"/>
                <a:ea typeface="Tahoma" panose="020B0604030504040204" pitchFamily="34" charset="0"/>
                <a:cs typeface="Calibri" panose="020F050202020403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mn-lt"/>
                <a:ea typeface="Tahoma" panose="020B0604030504040204" pitchFamily="34" charset="0"/>
                <a:cs typeface="Tahoma" panose="020B0604030504040204" pitchFamily="34" charset="0"/>
              </a:rPr>
              <a:t>     </a:t>
            </a:r>
          </a:p>
        </p:txBody>
      </p:sp>
      <p:sp>
        <p:nvSpPr>
          <p:cNvPr id="2" name="Rectangle 1">
            <a:extLst>
              <a:ext uri="{FF2B5EF4-FFF2-40B4-BE49-F238E27FC236}">
                <a16:creationId xmlns:a16="http://schemas.microsoft.com/office/drawing/2014/main" id="{BA7F71CD-3996-A9F3-4122-6BA4FE48D313}"/>
              </a:ext>
            </a:extLst>
          </p:cNvPr>
          <p:cNvSpPr/>
          <p:nvPr/>
        </p:nvSpPr>
        <p:spPr>
          <a:xfrm>
            <a:off x="489976" y="1007066"/>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ea typeface="+mn-ea"/>
                <a:cs typeface="+mn-cs"/>
              </a:rPr>
              <a:t>Logistics, Operation &amp; Construction </a:t>
            </a:r>
            <a:endParaRPr kumimoji="0" lang="en-US" sz="1800" b="1" i="0" u="none" strike="noStrike" kern="1200" cap="none" spc="0" normalizeH="0" baseline="0" noProof="0" dirty="0">
              <a:ln>
                <a:noFill/>
              </a:ln>
              <a:solidFill>
                <a:srgbClr val="FF0000"/>
              </a:solidFill>
              <a:effectLst/>
              <a:uLnTx/>
              <a:uFillTx/>
              <a:ea typeface="+mn-ea"/>
              <a:cs typeface="Calibri" pitchFamily="34" charset="0"/>
            </a:endParaRPr>
          </a:p>
        </p:txBody>
      </p:sp>
      <p:sp>
        <p:nvSpPr>
          <p:cNvPr id="3" name="TextBox 2">
            <a:extLst>
              <a:ext uri="{FF2B5EF4-FFF2-40B4-BE49-F238E27FC236}">
                <a16:creationId xmlns:a16="http://schemas.microsoft.com/office/drawing/2014/main" id="{E2CA2360-3AD5-3443-5500-84A16CBAF2A8}"/>
              </a:ext>
            </a:extLst>
          </p:cNvPr>
          <p:cNvSpPr txBox="1"/>
          <p:nvPr/>
        </p:nvSpPr>
        <p:spPr>
          <a:xfrm>
            <a:off x="436618" y="6181620"/>
            <a:ext cx="7770091" cy="461665"/>
          </a:xfrm>
          <a:prstGeom prst="rect">
            <a:avLst/>
          </a:prstGeom>
          <a:solidFill>
            <a:schemeClr val="accent5"/>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uLnTx/>
                <a:uFillTx/>
                <a:ea typeface="MS PGothic" pitchFamily="34" charset="-128"/>
                <a:cs typeface="+mn-cs"/>
              </a:rPr>
              <a:t>Always ensure all clear before reversing the vehicle.</a:t>
            </a: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491065" y="5408256"/>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ea typeface="+mn-ea"/>
              <a:cs typeface="+mn-cs"/>
            </a:endParaRP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599029" y="3002914"/>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ea typeface="+mn-ea"/>
                <a:cs typeface="+mn-cs"/>
              </a:endParaRPr>
            </a:p>
          </p:txBody>
        </p:sp>
      </p:grpSp>
      <p:sp>
        <p:nvSpPr>
          <p:cNvPr id="7" name="TextBox 6">
            <a:extLst>
              <a:ext uri="{FF2B5EF4-FFF2-40B4-BE49-F238E27FC236}">
                <a16:creationId xmlns:a16="http://schemas.microsoft.com/office/drawing/2014/main" id="{CDAF8A86-6481-DD34-C96C-C793B40D4E46}"/>
              </a:ext>
            </a:extLst>
          </p:cNvPr>
          <p:cNvSpPr txBox="1"/>
          <p:nvPr/>
        </p:nvSpPr>
        <p:spPr>
          <a:xfrm>
            <a:off x="8355203" y="3379448"/>
            <a:ext cx="3187302" cy="307777"/>
          </a:xfrm>
          <a:prstGeom prst="rect">
            <a:avLst/>
          </a:prstGeom>
          <a:noFill/>
        </p:spPr>
        <p:txBody>
          <a:bodyPr wrap="square" rtlCol="0">
            <a:spAutoFit/>
          </a:bodyPr>
          <a:lstStyle/>
          <a:p>
            <a:pPr algn="ctr"/>
            <a:r>
              <a:rPr lang="en-US" sz="1400" dirty="0"/>
              <a:t>Reverse with no Banksman</a:t>
            </a:r>
          </a:p>
        </p:txBody>
      </p:sp>
      <p:sp>
        <p:nvSpPr>
          <p:cNvPr id="19" name="TextBox 18">
            <a:extLst>
              <a:ext uri="{FF2B5EF4-FFF2-40B4-BE49-F238E27FC236}">
                <a16:creationId xmlns:a16="http://schemas.microsoft.com/office/drawing/2014/main" id="{1DBF392E-1323-7B97-09CE-9B3190484E21}"/>
              </a:ext>
            </a:extLst>
          </p:cNvPr>
          <p:cNvSpPr txBox="1"/>
          <p:nvPr/>
        </p:nvSpPr>
        <p:spPr>
          <a:xfrm>
            <a:off x="8599122" y="5821772"/>
            <a:ext cx="3187302" cy="338554"/>
          </a:xfrm>
          <a:prstGeom prst="rect">
            <a:avLst/>
          </a:prstGeom>
          <a:noFill/>
        </p:spPr>
        <p:txBody>
          <a:bodyPr wrap="square" rtlCol="0">
            <a:spAutoFit/>
          </a:bodyPr>
          <a:lstStyle/>
          <a:p>
            <a:pPr algn="ctr"/>
            <a:r>
              <a:rPr lang="en-US" sz="1600" dirty="0"/>
              <a:t>Reverse with Banksman</a:t>
            </a:r>
          </a:p>
        </p:txBody>
      </p:sp>
      <p:graphicFrame>
        <p:nvGraphicFramePr>
          <p:cNvPr id="20" name="Table 19">
            <a:extLst>
              <a:ext uri="{FF2B5EF4-FFF2-40B4-BE49-F238E27FC236}">
                <a16:creationId xmlns:a16="http://schemas.microsoft.com/office/drawing/2014/main" id="{CFCC7E56-BFC6-E11F-968D-FDD354B53FA0}"/>
              </a:ext>
            </a:extLst>
          </p:cNvPr>
          <p:cNvGraphicFramePr>
            <a:graphicFrameLocks noGrp="1"/>
          </p:cNvGraphicFramePr>
          <p:nvPr>
            <p:extLst>
              <p:ext uri="{D42A27DB-BD31-4B8C-83A1-F6EECF244321}">
                <p14:modId xmlns:p14="http://schemas.microsoft.com/office/powerpoint/2010/main" val="768800044"/>
              </p:ext>
            </p:extLst>
          </p:nvPr>
        </p:nvGraphicFramePr>
        <p:xfrm>
          <a:off x="489976" y="505178"/>
          <a:ext cx="11553338" cy="457200"/>
        </p:xfrm>
        <a:graphic>
          <a:graphicData uri="http://schemas.openxmlformats.org/drawingml/2006/table">
            <a:tbl>
              <a:tblPr firstRow="1" bandRow="1">
                <a:tableStyleId>{F5AB1C69-6EDB-4FF4-983F-18BD219EF322}</a:tableStyleId>
              </a:tblPr>
              <a:tblGrid>
                <a:gridCol w="645229">
                  <a:extLst>
                    <a:ext uri="{9D8B030D-6E8A-4147-A177-3AD203B41FA5}">
                      <a16:colId xmlns:a16="http://schemas.microsoft.com/office/drawing/2014/main" val="2915212829"/>
                    </a:ext>
                  </a:extLst>
                </a:gridCol>
                <a:gridCol w="1024521">
                  <a:extLst>
                    <a:ext uri="{9D8B030D-6E8A-4147-A177-3AD203B41FA5}">
                      <a16:colId xmlns:a16="http://schemas.microsoft.com/office/drawing/2014/main" val="1263731317"/>
                    </a:ext>
                  </a:extLst>
                </a:gridCol>
                <a:gridCol w="1040674">
                  <a:extLst>
                    <a:ext uri="{9D8B030D-6E8A-4147-A177-3AD203B41FA5}">
                      <a16:colId xmlns:a16="http://schemas.microsoft.com/office/drawing/2014/main" val="3493424009"/>
                    </a:ext>
                  </a:extLst>
                </a:gridCol>
                <a:gridCol w="894080">
                  <a:extLst>
                    <a:ext uri="{9D8B030D-6E8A-4147-A177-3AD203B41FA5}">
                      <a16:colId xmlns:a16="http://schemas.microsoft.com/office/drawing/2014/main" val="578596613"/>
                    </a:ext>
                  </a:extLst>
                </a:gridCol>
                <a:gridCol w="1717040">
                  <a:extLst>
                    <a:ext uri="{9D8B030D-6E8A-4147-A177-3AD203B41FA5}">
                      <a16:colId xmlns:a16="http://schemas.microsoft.com/office/drawing/2014/main" val="710035722"/>
                    </a:ext>
                  </a:extLst>
                </a:gridCol>
                <a:gridCol w="1595120">
                  <a:extLst>
                    <a:ext uri="{9D8B030D-6E8A-4147-A177-3AD203B41FA5}">
                      <a16:colId xmlns:a16="http://schemas.microsoft.com/office/drawing/2014/main" val="1371902183"/>
                    </a:ext>
                  </a:extLst>
                </a:gridCol>
                <a:gridCol w="1442720">
                  <a:extLst>
                    <a:ext uri="{9D8B030D-6E8A-4147-A177-3AD203B41FA5}">
                      <a16:colId xmlns:a16="http://schemas.microsoft.com/office/drawing/2014/main" val="1814095484"/>
                    </a:ext>
                  </a:extLst>
                </a:gridCol>
                <a:gridCol w="741680">
                  <a:extLst>
                    <a:ext uri="{9D8B030D-6E8A-4147-A177-3AD203B41FA5}">
                      <a16:colId xmlns:a16="http://schemas.microsoft.com/office/drawing/2014/main" val="2001367833"/>
                    </a:ext>
                  </a:extLst>
                </a:gridCol>
                <a:gridCol w="1117600">
                  <a:extLst>
                    <a:ext uri="{9D8B030D-6E8A-4147-A177-3AD203B41FA5}">
                      <a16:colId xmlns:a16="http://schemas.microsoft.com/office/drawing/2014/main" val="2964666558"/>
                    </a:ext>
                  </a:extLst>
                </a:gridCol>
                <a:gridCol w="1334674">
                  <a:extLst>
                    <a:ext uri="{9D8B030D-6E8A-4147-A177-3AD203B41FA5}">
                      <a16:colId xmlns:a16="http://schemas.microsoft.com/office/drawing/2014/main" val="695451150"/>
                    </a:ext>
                  </a:extLst>
                </a:gridCol>
              </a:tblGrid>
              <a:tr h="370840">
                <a:tc>
                  <a:txBody>
                    <a:bodyPr/>
                    <a:lstStyle/>
                    <a:p>
                      <a:pPr algn="r"/>
                      <a:r>
                        <a:rPr kumimoji="0" lang="en-GB" sz="1200" b="1" u="none" strike="noStrike" kern="1200" cap="none" spc="0" normalizeH="0" baseline="0" noProof="0" dirty="0">
                          <a:ln>
                            <a:noFill/>
                          </a:ln>
                          <a:solidFill>
                            <a:prstClr val="black"/>
                          </a:solidFill>
                          <a:effectLst/>
                          <a:uLnTx/>
                          <a:uFillTx/>
                        </a:rPr>
                        <a:t>Date:</a:t>
                      </a:r>
                    </a:p>
                    <a:p>
                      <a:pPr algn="r"/>
                      <a:r>
                        <a:rPr kumimoji="0" lang="en-GB" sz="1200" b="1" u="none" strike="noStrike" kern="1200" cap="none" spc="0" normalizeH="0" baseline="0" noProof="0" dirty="0">
                          <a:ln>
                            <a:noFill/>
                          </a:ln>
                          <a:solidFill>
                            <a:prstClr val="black"/>
                          </a:solidFill>
                          <a:effectLst/>
                          <a:uLnTx/>
                          <a:uFillTx/>
                        </a:rPr>
                        <a:t>Time: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rPr>
                        <a:t>17/12/2024 12:40</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Incident title: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u="none" strike="noStrike" kern="1200" cap="none" spc="0" normalizeH="0" baseline="0" noProof="0" dirty="0">
                          <a:ln>
                            <a:noFill/>
                          </a:ln>
                          <a:solidFill>
                            <a:prstClr val="black"/>
                          </a:solidFill>
                          <a:effectLst/>
                          <a:uLnTx/>
                          <a:uFillTx/>
                        </a:rPr>
                        <a:t>PIM#</a:t>
                      </a:r>
                      <a:endParaRPr kumimoji="0" lang="en-GB" sz="1200" b="1" i="0" u="none" strike="noStrike" kern="1200" cap="none" spc="0" normalizeH="0" baseline="0" noProof="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HiPo#38B 1173291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black"/>
                          </a:solidFill>
                          <a:effectLst/>
                          <a:uLnTx/>
                          <a:uFillTx/>
                        </a:rPr>
                        <a:t>Risk Category: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kern="1200" noProof="0" dirty="0">
                          <a:solidFill>
                            <a:schemeClr val="tx1"/>
                          </a:solidFill>
                        </a:rPr>
                        <a:t>Injury / Asset Damaged</a:t>
                      </a:r>
                      <a:r>
                        <a:rPr lang="en-US" sz="1200" b="1" kern="1200" noProof="0" dirty="0">
                          <a:solidFill>
                            <a:schemeClr val="tx1"/>
                          </a:solidFill>
                          <a:latin typeface="+mn-lt"/>
                        </a:rPr>
                        <a:t>:</a:t>
                      </a:r>
                      <a:endParaRPr lang="en-US" sz="1200" b="1" kern="1200" dirty="0">
                        <a:solidFill>
                          <a:schemeClr val="tx1"/>
                        </a:solidFill>
                        <a:latin typeface="Gill Sans"/>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Fire</a:t>
                      </a:r>
                    </a:p>
                    <a:p>
                      <a:r>
                        <a:rPr kumimoji="0" lang="en-US" sz="1200" b="1" u="none" strike="noStrike" kern="1200" cap="none" spc="0" normalizeH="0" baseline="0" noProof="0" dirty="0">
                          <a:ln>
                            <a:noFill/>
                          </a:ln>
                          <a:solidFill>
                            <a:srgbClr val="4472C4"/>
                          </a:solidFill>
                          <a:effectLst/>
                          <a:uLnTx/>
                          <a:uFillTx/>
                          <a:latin typeface="+mn-lt"/>
                        </a:rPr>
                        <a:t>Asset Damage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Actual Severity:</a:t>
                      </a:r>
                    </a:p>
                    <a:p>
                      <a:pPr algn="r"/>
                      <a:r>
                        <a:rPr kumimoji="0" lang="en-US" sz="1200" b="1" u="none" strike="noStrike" kern="1200" cap="none" spc="0" normalizeH="0" baseline="0" noProof="0" dirty="0">
                          <a:ln>
                            <a:noFill/>
                          </a:ln>
                          <a:solidFill>
                            <a:prstClr val="black"/>
                          </a:solidFill>
                          <a:effectLst/>
                          <a:uLnTx/>
                          <a:uFillTx/>
                        </a:rPr>
                        <a:t>Potential severity: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latin typeface="+mn-lt"/>
                        </a:rPr>
                        <a:t>2A</a:t>
                      </a:r>
                    </a:p>
                    <a:p>
                      <a:r>
                        <a:rPr kumimoji="0" lang="en-GB" sz="1200" b="1" u="none" strike="noStrike" kern="1200" cap="none" spc="0" normalizeH="0" baseline="0" noProof="0" dirty="0">
                          <a:ln>
                            <a:noFill/>
                          </a:ln>
                          <a:solidFill>
                            <a:srgbClr val="4472C4"/>
                          </a:solidFill>
                          <a:effectLst/>
                          <a:uLnTx/>
                          <a:uFillTx/>
                          <a:latin typeface="+mn-lt"/>
                        </a:rPr>
                        <a:t>C4P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kumimoji="0" lang="en-GB" sz="1200" b="1" u="none" strike="noStrike" kern="1200" cap="none" spc="0" normalizeH="0" baseline="0" dirty="0">
                          <a:ln>
                            <a:noFill/>
                          </a:ln>
                          <a:solidFill>
                            <a:prstClr val="black"/>
                          </a:solidFill>
                          <a:effectLst/>
                          <a:uLnTx/>
                          <a:uFillTx/>
                        </a:rPr>
                        <a:t>Activity:</a:t>
                      </a:r>
                    </a:p>
                    <a:p>
                      <a:pPr marL="0" algn="r" defTabSz="914400" rtl="0" eaLnBrk="1" latinLnBrk="0" hangingPunct="1"/>
                      <a:r>
                        <a:rPr kumimoji="0" lang="en-GB" sz="1200" b="1" u="none" strike="noStrike" kern="1200" cap="none" spc="0" normalizeH="0" baseline="0" dirty="0">
                          <a:ln>
                            <a:noFill/>
                          </a:ln>
                          <a:solidFill>
                            <a:prstClr val="black"/>
                          </a:solidFill>
                          <a:effectLst/>
                          <a:uLnTx/>
                          <a:uFillTx/>
                        </a:rPr>
                        <a:t>Location:</a:t>
                      </a:r>
                      <a:endParaRPr kumimoji="0" lang="en-US" sz="1200" b="1" i="0" u="none" strike="noStrike" kern="1200" cap="none" spc="0" normalizeH="0" baseline="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dirty="0">
                          <a:ln>
                            <a:noFill/>
                          </a:ln>
                          <a:solidFill>
                            <a:srgbClr val="4472C4"/>
                          </a:solidFill>
                          <a:effectLst/>
                          <a:uLnTx/>
                          <a:uFillTx/>
                          <a:latin typeface="+mn-lt"/>
                          <a:ea typeface="+mn-ea"/>
                          <a:cs typeface="+mn-cs"/>
                        </a:rPr>
                        <a:t>Driving</a:t>
                      </a:r>
                      <a:endParaRPr kumimoji="0" lang="en-US" sz="1200" b="1" u="none" strike="noStrike" kern="1200" cap="none" spc="0" normalizeH="0" baseline="0" dirty="0">
                        <a:ln>
                          <a:noFill/>
                        </a:ln>
                        <a:solidFill>
                          <a:srgbClr val="4472C4"/>
                        </a:solidFill>
                        <a:effectLst/>
                        <a:uLnTx/>
                        <a:uFillTx/>
                        <a:latin typeface="+mn-lt"/>
                        <a:ea typeface="+mn-ea"/>
                        <a:cs typeface="+mn-cs"/>
                      </a:endParaRPr>
                    </a:p>
                    <a:p>
                      <a:r>
                        <a:rPr kumimoji="0" lang="en-US" sz="1200" b="1" u="none" strike="noStrike" kern="1200" cap="none" spc="0" normalizeH="0" baseline="0" dirty="0" err="1">
                          <a:ln>
                            <a:noFill/>
                          </a:ln>
                          <a:solidFill>
                            <a:srgbClr val="4472C4"/>
                          </a:solidFill>
                          <a:effectLst/>
                          <a:uLnTx/>
                          <a:uFillTx/>
                          <a:latin typeface="+mn-lt"/>
                          <a:ea typeface="+mn-ea"/>
                          <a:cs typeface="+mn-cs"/>
                        </a:rPr>
                        <a:t>Fahud</a:t>
                      </a:r>
                      <a:endParaRPr kumimoji="0" lang="en-GB" sz="1200" b="1" u="none" strike="noStrike" kern="1200" cap="none" spc="0" normalizeH="0" baseline="0" dirty="0">
                        <a:ln>
                          <a:noFill/>
                        </a:ln>
                        <a:solidFill>
                          <a:srgbClr val="4472C4"/>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4084804"/>
                  </a:ext>
                </a:extLst>
              </a:tr>
            </a:tbl>
          </a:graphicData>
        </a:graphic>
      </p:graphicFrame>
    </p:spTree>
    <p:extLst>
      <p:ext uri="{BB962C8B-B14F-4D97-AF65-F5344CB8AC3E}">
        <p14:creationId xmlns:p14="http://schemas.microsoft.com/office/powerpoint/2010/main" val="3327595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508379"/>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cs typeface="Calibri" panose="020F0502020204030204" pitchFamily="34" charset="0"/>
                <a:sym typeface="Wingdings" pitchFamily="2" charset="2"/>
              </a:rPr>
              <a:t>Do you ensure that the incident is reported promptly to all relevant stakeholders (e.g., HSE team, client, PDO)?</a:t>
            </a:r>
          </a:p>
          <a:p>
            <a:pPr marL="342900" indent="-342900">
              <a:buFont typeface="+mj-lt"/>
              <a:buAutoNum type="arabicPeriod"/>
              <a:defRPr/>
            </a:pPr>
            <a:r>
              <a:rPr lang="en-US" sz="1600" dirty="0">
                <a:latin typeface="Calibri" panose="020F0502020204030204" pitchFamily="34" charset="0"/>
                <a:cs typeface="Calibri" panose="020F0502020204030204" pitchFamily="34" charset="0"/>
                <a:sym typeface="Wingdings" pitchFamily="2" charset="2"/>
              </a:rPr>
              <a:t>Do you ensure that there are clear guidelines and training for supervisors on incident escalation protocols?</a:t>
            </a:r>
          </a:p>
          <a:p>
            <a:pPr marL="342900" indent="-342900">
              <a:buFont typeface="+mj-lt"/>
              <a:buAutoNum type="arabicPeriod"/>
              <a:defRPr/>
            </a:pPr>
            <a:r>
              <a:rPr lang="en-US" sz="1600" dirty="0">
                <a:latin typeface="Calibri" panose="020F0502020204030204" pitchFamily="34" charset="0"/>
                <a:cs typeface="Calibri" panose="020F0502020204030204" pitchFamily="34" charset="0"/>
                <a:sym typeface="Wingdings" pitchFamily="2" charset="2"/>
              </a:rPr>
              <a:t>Do you ensure that the JMCC team follow up effectively after being informed of the truck's issues?</a:t>
            </a:r>
          </a:p>
          <a:p>
            <a:pPr marL="342900" indent="-342900">
              <a:buFont typeface="+mj-lt"/>
              <a:buAutoNum type="arabicPeriod"/>
              <a:defRPr/>
            </a:pPr>
            <a:r>
              <a:rPr lang="en-US" sz="1600" dirty="0">
                <a:latin typeface="Calibri" panose="020F0502020204030204" pitchFamily="34" charset="0"/>
                <a:cs typeface="Calibri" panose="020F0502020204030204" pitchFamily="34" charset="0"/>
                <a:sym typeface="Wingdings" pitchFamily="2" charset="2"/>
              </a:rPr>
              <a:t>Do you ensure that the drivers are properly trained on responding to unexpected situations like diesel leakage or collisions?</a:t>
            </a: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4" name="Rectangle 3">
            <a:extLst>
              <a:ext uri="{FF2B5EF4-FFF2-40B4-BE49-F238E27FC236}">
                <a16:creationId xmlns:a16="http://schemas.microsoft.com/office/drawing/2014/main" id="{098D1A76-AEBE-CF0A-C48D-79E158D43434}"/>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graphicFrame>
        <p:nvGraphicFramePr>
          <p:cNvPr id="2" name="Table 1">
            <a:extLst>
              <a:ext uri="{FF2B5EF4-FFF2-40B4-BE49-F238E27FC236}">
                <a16:creationId xmlns:a16="http://schemas.microsoft.com/office/drawing/2014/main" id="{4C672150-FFEE-07E0-2281-86792335074E}"/>
              </a:ext>
            </a:extLst>
          </p:cNvPr>
          <p:cNvGraphicFramePr>
            <a:graphicFrameLocks noGrp="1"/>
          </p:cNvGraphicFramePr>
          <p:nvPr>
            <p:extLst>
              <p:ext uri="{D42A27DB-BD31-4B8C-83A1-F6EECF244321}">
                <p14:modId xmlns:p14="http://schemas.microsoft.com/office/powerpoint/2010/main" val="719362261"/>
              </p:ext>
            </p:extLst>
          </p:nvPr>
        </p:nvGraphicFramePr>
        <p:xfrm>
          <a:off x="489976" y="505178"/>
          <a:ext cx="11553338" cy="457200"/>
        </p:xfrm>
        <a:graphic>
          <a:graphicData uri="http://schemas.openxmlformats.org/drawingml/2006/table">
            <a:tbl>
              <a:tblPr firstRow="1" bandRow="1">
                <a:tableStyleId>{F5AB1C69-6EDB-4FF4-983F-18BD219EF322}</a:tableStyleId>
              </a:tblPr>
              <a:tblGrid>
                <a:gridCol w="645229">
                  <a:extLst>
                    <a:ext uri="{9D8B030D-6E8A-4147-A177-3AD203B41FA5}">
                      <a16:colId xmlns:a16="http://schemas.microsoft.com/office/drawing/2014/main" val="2915212829"/>
                    </a:ext>
                  </a:extLst>
                </a:gridCol>
                <a:gridCol w="1024521">
                  <a:extLst>
                    <a:ext uri="{9D8B030D-6E8A-4147-A177-3AD203B41FA5}">
                      <a16:colId xmlns:a16="http://schemas.microsoft.com/office/drawing/2014/main" val="1263731317"/>
                    </a:ext>
                  </a:extLst>
                </a:gridCol>
                <a:gridCol w="1040674">
                  <a:extLst>
                    <a:ext uri="{9D8B030D-6E8A-4147-A177-3AD203B41FA5}">
                      <a16:colId xmlns:a16="http://schemas.microsoft.com/office/drawing/2014/main" val="3493424009"/>
                    </a:ext>
                  </a:extLst>
                </a:gridCol>
                <a:gridCol w="894080">
                  <a:extLst>
                    <a:ext uri="{9D8B030D-6E8A-4147-A177-3AD203B41FA5}">
                      <a16:colId xmlns:a16="http://schemas.microsoft.com/office/drawing/2014/main" val="578596613"/>
                    </a:ext>
                  </a:extLst>
                </a:gridCol>
                <a:gridCol w="1717040">
                  <a:extLst>
                    <a:ext uri="{9D8B030D-6E8A-4147-A177-3AD203B41FA5}">
                      <a16:colId xmlns:a16="http://schemas.microsoft.com/office/drawing/2014/main" val="710035722"/>
                    </a:ext>
                  </a:extLst>
                </a:gridCol>
                <a:gridCol w="1595120">
                  <a:extLst>
                    <a:ext uri="{9D8B030D-6E8A-4147-A177-3AD203B41FA5}">
                      <a16:colId xmlns:a16="http://schemas.microsoft.com/office/drawing/2014/main" val="1371902183"/>
                    </a:ext>
                  </a:extLst>
                </a:gridCol>
                <a:gridCol w="1442720">
                  <a:extLst>
                    <a:ext uri="{9D8B030D-6E8A-4147-A177-3AD203B41FA5}">
                      <a16:colId xmlns:a16="http://schemas.microsoft.com/office/drawing/2014/main" val="1814095484"/>
                    </a:ext>
                  </a:extLst>
                </a:gridCol>
                <a:gridCol w="741680">
                  <a:extLst>
                    <a:ext uri="{9D8B030D-6E8A-4147-A177-3AD203B41FA5}">
                      <a16:colId xmlns:a16="http://schemas.microsoft.com/office/drawing/2014/main" val="2001367833"/>
                    </a:ext>
                  </a:extLst>
                </a:gridCol>
                <a:gridCol w="1117600">
                  <a:extLst>
                    <a:ext uri="{9D8B030D-6E8A-4147-A177-3AD203B41FA5}">
                      <a16:colId xmlns:a16="http://schemas.microsoft.com/office/drawing/2014/main" val="2964666558"/>
                    </a:ext>
                  </a:extLst>
                </a:gridCol>
                <a:gridCol w="1334674">
                  <a:extLst>
                    <a:ext uri="{9D8B030D-6E8A-4147-A177-3AD203B41FA5}">
                      <a16:colId xmlns:a16="http://schemas.microsoft.com/office/drawing/2014/main" val="695451150"/>
                    </a:ext>
                  </a:extLst>
                </a:gridCol>
              </a:tblGrid>
              <a:tr h="370840">
                <a:tc>
                  <a:txBody>
                    <a:bodyPr/>
                    <a:lstStyle/>
                    <a:p>
                      <a:pPr algn="r"/>
                      <a:r>
                        <a:rPr kumimoji="0" lang="en-GB" sz="1200" b="1" u="none" strike="noStrike" kern="1200" cap="none" spc="0" normalizeH="0" baseline="0" noProof="0" dirty="0">
                          <a:ln>
                            <a:noFill/>
                          </a:ln>
                          <a:solidFill>
                            <a:prstClr val="black"/>
                          </a:solidFill>
                          <a:effectLst/>
                          <a:uLnTx/>
                          <a:uFillTx/>
                        </a:rPr>
                        <a:t>Date:</a:t>
                      </a:r>
                    </a:p>
                    <a:p>
                      <a:pPr algn="r"/>
                      <a:r>
                        <a:rPr kumimoji="0" lang="en-GB" sz="1200" b="1" u="none" strike="noStrike" kern="1200" cap="none" spc="0" normalizeH="0" baseline="0" noProof="0" dirty="0">
                          <a:ln>
                            <a:noFill/>
                          </a:ln>
                          <a:solidFill>
                            <a:prstClr val="black"/>
                          </a:solidFill>
                          <a:effectLst/>
                          <a:uLnTx/>
                          <a:uFillTx/>
                        </a:rPr>
                        <a:t>Time: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rPr>
                        <a:t>17/12/2024 12:40</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Incident title: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u="none" strike="noStrike" kern="1200" cap="none" spc="0" normalizeH="0" baseline="0" noProof="0" dirty="0">
                          <a:ln>
                            <a:noFill/>
                          </a:ln>
                          <a:solidFill>
                            <a:prstClr val="black"/>
                          </a:solidFill>
                          <a:effectLst/>
                          <a:uLnTx/>
                          <a:uFillTx/>
                        </a:rPr>
                        <a:t>PIM#</a:t>
                      </a:r>
                      <a:endParaRPr kumimoji="0" lang="en-GB" sz="1200" b="1" i="0" u="none" strike="noStrike" kern="1200" cap="none" spc="0" normalizeH="0" baseline="0" noProof="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HiPo#38B 1173291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black"/>
                          </a:solidFill>
                          <a:effectLst/>
                          <a:uLnTx/>
                          <a:uFillTx/>
                        </a:rPr>
                        <a:t>Risk Category: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kern="1200" noProof="0" dirty="0">
                          <a:solidFill>
                            <a:schemeClr val="tx1"/>
                          </a:solidFill>
                        </a:rPr>
                        <a:t>Injury / Asset Damaged</a:t>
                      </a:r>
                      <a:r>
                        <a:rPr lang="en-US" sz="1200" b="1" kern="1200" noProof="0" dirty="0">
                          <a:solidFill>
                            <a:schemeClr val="tx1"/>
                          </a:solidFill>
                          <a:latin typeface="+mn-lt"/>
                        </a:rPr>
                        <a:t>:</a:t>
                      </a:r>
                      <a:endParaRPr lang="en-US" sz="1200" b="1" kern="1200" dirty="0">
                        <a:solidFill>
                          <a:schemeClr val="tx1"/>
                        </a:solidFill>
                        <a:latin typeface="Gill Sans"/>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Fire</a:t>
                      </a:r>
                    </a:p>
                    <a:p>
                      <a:r>
                        <a:rPr kumimoji="0" lang="en-US" sz="1200" b="1" u="none" strike="noStrike" kern="1200" cap="none" spc="0" normalizeH="0" baseline="0" noProof="0" dirty="0">
                          <a:ln>
                            <a:noFill/>
                          </a:ln>
                          <a:solidFill>
                            <a:srgbClr val="4472C4"/>
                          </a:solidFill>
                          <a:effectLst/>
                          <a:uLnTx/>
                          <a:uFillTx/>
                          <a:latin typeface="+mn-lt"/>
                        </a:rPr>
                        <a:t>Asset Damage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Actual Severity:</a:t>
                      </a:r>
                    </a:p>
                    <a:p>
                      <a:pPr algn="r"/>
                      <a:r>
                        <a:rPr kumimoji="0" lang="en-US" sz="1200" b="1" u="none" strike="noStrike" kern="1200" cap="none" spc="0" normalizeH="0" baseline="0" noProof="0" dirty="0">
                          <a:ln>
                            <a:noFill/>
                          </a:ln>
                          <a:solidFill>
                            <a:prstClr val="black"/>
                          </a:solidFill>
                          <a:effectLst/>
                          <a:uLnTx/>
                          <a:uFillTx/>
                        </a:rPr>
                        <a:t>Potential severity: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latin typeface="+mn-lt"/>
                        </a:rPr>
                        <a:t>2A</a:t>
                      </a:r>
                    </a:p>
                    <a:p>
                      <a:r>
                        <a:rPr kumimoji="0" lang="en-GB" sz="1200" b="1" u="none" strike="noStrike" kern="1200" cap="none" spc="0" normalizeH="0" baseline="0" noProof="0" dirty="0">
                          <a:ln>
                            <a:noFill/>
                          </a:ln>
                          <a:solidFill>
                            <a:srgbClr val="4472C4"/>
                          </a:solidFill>
                          <a:effectLst/>
                          <a:uLnTx/>
                          <a:uFillTx/>
                          <a:latin typeface="+mn-lt"/>
                        </a:rPr>
                        <a:t>C4P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kumimoji="0" lang="en-GB" sz="1200" b="1" u="none" strike="noStrike" kern="1200" cap="none" spc="0" normalizeH="0" baseline="0" dirty="0">
                          <a:ln>
                            <a:noFill/>
                          </a:ln>
                          <a:solidFill>
                            <a:prstClr val="black"/>
                          </a:solidFill>
                          <a:effectLst/>
                          <a:uLnTx/>
                          <a:uFillTx/>
                        </a:rPr>
                        <a:t>Activity:</a:t>
                      </a:r>
                    </a:p>
                    <a:p>
                      <a:pPr marL="0" algn="r" defTabSz="914400" rtl="0" eaLnBrk="1" latinLnBrk="0" hangingPunct="1"/>
                      <a:r>
                        <a:rPr kumimoji="0" lang="en-GB" sz="1200" b="1" u="none" strike="noStrike" kern="1200" cap="none" spc="0" normalizeH="0" baseline="0" dirty="0">
                          <a:ln>
                            <a:noFill/>
                          </a:ln>
                          <a:solidFill>
                            <a:prstClr val="black"/>
                          </a:solidFill>
                          <a:effectLst/>
                          <a:uLnTx/>
                          <a:uFillTx/>
                        </a:rPr>
                        <a:t>Location:</a:t>
                      </a:r>
                      <a:endParaRPr kumimoji="0" lang="en-US" sz="1200" b="1" i="0" u="none" strike="noStrike" kern="1200" cap="none" spc="0" normalizeH="0" baseline="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dirty="0">
                          <a:ln>
                            <a:noFill/>
                          </a:ln>
                          <a:solidFill>
                            <a:srgbClr val="4472C4"/>
                          </a:solidFill>
                          <a:effectLst/>
                          <a:uLnTx/>
                          <a:uFillTx/>
                          <a:latin typeface="+mn-lt"/>
                          <a:ea typeface="+mn-ea"/>
                          <a:cs typeface="+mn-cs"/>
                        </a:rPr>
                        <a:t>Driving</a:t>
                      </a:r>
                      <a:endParaRPr kumimoji="0" lang="en-US" sz="1200" b="1" u="none" strike="noStrike" kern="1200" cap="none" spc="0" normalizeH="0" baseline="0" dirty="0">
                        <a:ln>
                          <a:noFill/>
                        </a:ln>
                        <a:solidFill>
                          <a:srgbClr val="4472C4"/>
                        </a:solidFill>
                        <a:effectLst/>
                        <a:uLnTx/>
                        <a:uFillTx/>
                        <a:latin typeface="+mn-lt"/>
                        <a:ea typeface="+mn-ea"/>
                        <a:cs typeface="+mn-cs"/>
                      </a:endParaRPr>
                    </a:p>
                    <a:p>
                      <a:r>
                        <a:rPr kumimoji="0" lang="en-US" sz="1200" b="1" u="none" strike="noStrike" kern="1200" cap="none" spc="0" normalizeH="0" baseline="0" dirty="0" err="1">
                          <a:ln>
                            <a:noFill/>
                          </a:ln>
                          <a:solidFill>
                            <a:srgbClr val="4472C4"/>
                          </a:solidFill>
                          <a:effectLst/>
                          <a:uLnTx/>
                          <a:uFillTx/>
                          <a:latin typeface="+mn-lt"/>
                          <a:ea typeface="+mn-ea"/>
                          <a:cs typeface="+mn-cs"/>
                        </a:rPr>
                        <a:t>Fahud</a:t>
                      </a:r>
                      <a:endParaRPr kumimoji="0" lang="en-GB" sz="1200" b="1" u="none" strike="noStrike" kern="1200" cap="none" spc="0" normalizeH="0" baseline="0" dirty="0">
                        <a:ln>
                          <a:noFill/>
                        </a:ln>
                        <a:solidFill>
                          <a:srgbClr val="4472C4"/>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4084804"/>
                  </a:ext>
                </a:extLst>
              </a:tr>
            </a:tbl>
          </a:graphicData>
        </a:graphic>
      </p:graphicFrame>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93040</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s>
</ds:datastoreItem>
</file>

<file path=customXml/itemProps3.xml><?xml version="1.0" encoding="utf-8"?>
<ds:datastoreItem xmlns:ds="http://schemas.openxmlformats.org/officeDocument/2006/customXml" ds:itemID="{768FC89C-383A-484C-BDD4-646E0B05DA0E}"/>
</file>

<file path=docProps/app.xml><?xml version="1.0" encoding="utf-8"?>
<Properties xmlns="http://schemas.openxmlformats.org/officeDocument/2006/extended-properties" xmlns:vt="http://schemas.openxmlformats.org/officeDocument/2006/docPropsVTypes">
  <Template>TM02892315[[fn=Wisp]]</Template>
  <TotalTime>16063</TotalTime>
  <Words>865</Words>
  <Application>Microsoft Office PowerPoint</Application>
  <PresentationFormat>Widescreen</PresentationFormat>
  <Paragraphs>92</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MS PGothic</vt:lpstr>
      <vt:lpstr>宋体</vt:lpstr>
      <vt:lpstr>Aptos</vt:lpstr>
      <vt:lpstr>Arial</vt:lpstr>
      <vt:lpstr>Calibri</vt:lpstr>
      <vt:lpstr>Gill Sans</vt:lpstr>
      <vt:lpstr>Tahoma</vt:lpstr>
      <vt:lpstr>Times New Roman</vt:lpstr>
      <vt:lpstr>Office Theme</vt:lpstr>
      <vt:lpstr>PowerPoint Presentation</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HiPo_38B  Truck caught fire</dc:title>
  <dc:creator>nazar@umsoman.com</dc:creator>
  <cp:lastModifiedBy>Masroori, Ahmed MSE31</cp:lastModifiedBy>
  <cp:revision>507</cp:revision>
  <dcterms:created xsi:type="dcterms:W3CDTF">2018-09-24T07:27:56Z</dcterms:created>
  <dcterms:modified xsi:type="dcterms:W3CDTF">2026-06-30T11:17:45Z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