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2147482487" r:id="rId5"/>
    <p:sldId id="214748248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4A316"/>
    <a:srgbClr val="FFFC00"/>
    <a:srgbClr val="F2F2F2"/>
    <a:srgbClr val="FFC715"/>
    <a:srgbClr val="FFCB25"/>
    <a:srgbClr val="EAEAEA"/>
    <a:srgbClr val="F2F3D7"/>
    <a:srgbClr val="16942A"/>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247" autoAdjust="0"/>
  </p:normalViewPr>
  <p:slideViewPr>
    <p:cSldViewPr snapToGrid="0" snapToObjects="1">
      <p:cViewPr varScale="1">
        <p:scale>
          <a:sx n="111" d="100"/>
          <a:sy n="111" d="100"/>
        </p:scale>
        <p:origin x="558" y="108"/>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30/06/2026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30/06/2026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8B310-71CA-E6B5-53D8-02FE583A0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6FA5CA-8F96-252C-C149-2EFA8168C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82858-FD64-D5AD-60A1-0E4711E7A7D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a:extLst>
              <a:ext uri="{FF2B5EF4-FFF2-40B4-BE49-F238E27FC236}">
                <a16:creationId xmlns:a16="http://schemas.microsoft.com/office/drawing/2014/main" id="{2D0BE719-4C49-2EAB-4BB7-F64417A9C04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a:extLst>
              <a:ext uri="{FF2B5EF4-FFF2-40B4-BE49-F238E27FC236}">
                <a16:creationId xmlns:a16="http://schemas.microsoft.com/office/drawing/2014/main" id="{095FC764-E026-1F2E-FFE4-797849DD91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44091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C4382-C5E6-ED90-EA93-C77159208D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2C23C3-8C56-80B7-EDF3-4F70E4897F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C33F2-D4F5-B63B-2462-52C76060AE2A}"/>
              </a:ext>
            </a:extLst>
          </p:cNvPr>
          <p:cNvSpPr>
            <a:spLocks noGrp="1"/>
          </p:cNvSpPr>
          <p:nvPr>
            <p:ph type="body" idx="1"/>
          </p:nvPr>
        </p:nvSpPr>
        <p:spPr/>
        <p:txBody>
          <a:bodyPr/>
          <a:lstStyle/>
          <a:p>
            <a:pPr defTabSz="933237"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dirty="0">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dirty="0">
                <a:solidFill>
                  <a:srgbClr val="0033CC"/>
                </a:solidFill>
                <a:cs typeface="Calibri" panose="020F0502020204030204" pitchFamily="34" charset="0"/>
                <a:sym typeface="Wingdings"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a:extLst>
              <a:ext uri="{FF2B5EF4-FFF2-40B4-BE49-F238E27FC236}">
                <a16:creationId xmlns:a16="http://schemas.microsoft.com/office/drawing/2014/main" id="{2B1C01ED-D195-8A2D-9AF5-3612C83317FC}"/>
              </a:ext>
            </a:extLst>
          </p:cNvPr>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a:extLst>
              <a:ext uri="{FF2B5EF4-FFF2-40B4-BE49-F238E27FC236}">
                <a16:creationId xmlns:a16="http://schemas.microsoft.com/office/drawing/2014/main" id="{09493729-C8DC-B2A0-B4C1-9CE04643F7F8}"/>
              </a:ext>
            </a:extLst>
          </p:cNvPr>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4166931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30/06/2026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30/06/2026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E4D38-D999-C30D-884C-0EFB5DCCB5B6}"/>
            </a:ext>
          </a:extLst>
        </p:cNvPr>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4604" y="3726611"/>
            <a:ext cx="3557895" cy="2355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Box 2">
            <a:extLst>
              <a:ext uri="{FF2B5EF4-FFF2-40B4-BE49-F238E27FC236}">
                <a16:creationId xmlns:a16="http://schemas.microsoft.com/office/drawing/2014/main" id="{6E336BE7-F690-C984-1BE4-30C32FE494F1}"/>
              </a:ext>
            </a:extLst>
          </p:cNvPr>
          <p:cNvSpPr txBox="1">
            <a:spLocks noChangeArrowheads="1"/>
          </p:cNvSpPr>
          <p:nvPr/>
        </p:nvSpPr>
        <p:spPr bwMode="auto">
          <a:xfrm>
            <a:off x="489976" y="1622374"/>
            <a:ext cx="7423183" cy="4678204"/>
          </a:xfrm>
          <a:prstGeom prst="rect">
            <a:avLst/>
          </a:prstGeom>
          <a:noFill/>
          <a:ln w="19050">
            <a:noFill/>
            <a:miter lim="800000"/>
            <a:headEnd/>
            <a:tailEnd/>
          </a:ln>
        </p:spPr>
        <p:txBody>
          <a:bodyPr wrap="square">
            <a:spAutoFit/>
          </a:bodyPr>
          <a:lstStyle/>
          <a:p>
            <a:pPr marL="114300" indent="-114300" algn="just">
              <a:defRPr/>
            </a:pPr>
            <a:r>
              <a:rPr lang="en-US" sz="1600" b="1" dirty="0">
                <a:solidFill>
                  <a:srgbClr val="FF0000"/>
                </a:solidFill>
              </a:rPr>
              <a:t>What happened?</a:t>
            </a:r>
          </a:p>
          <a:p>
            <a:pPr marL="114300" indent="-114300" algn="just">
              <a:defRPr/>
            </a:pP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a:ln>
                  <a:noFill/>
                </a:ln>
                <a:solidFill>
                  <a:schemeClr val="tx1"/>
                </a:solidFill>
                <a:effectLst/>
              </a:rPr>
              <a:t>On 22nd December 2024, at around 12:20 PM, </a:t>
            </a:r>
            <a:r>
              <a:rPr lang="en-US" altLang="en-US" sz="1400" dirty="0"/>
              <a:t>Subcontractor was </a:t>
            </a:r>
            <a:r>
              <a:rPr kumimoji="0" lang="en-US" altLang="en-US" sz="1400" b="0" i="0" u="none" strike="noStrike" cap="none" normalizeH="0" baseline="0" dirty="0">
                <a:ln>
                  <a:noFill/>
                </a:ln>
                <a:solidFill>
                  <a:schemeClr val="tx1"/>
                </a:solidFill>
                <a:effectLst/>
              </a:rPr>
              <a:t>travelling on KIA Sportage</a:t>
            </a:r>
            <a:r>
              <a:rPr lang="en-US" altLang="en-US" sz="1400" dirty="0"/>
              <a:t> from Qarn Alam to </a:t>
            </a:r>
            <a:r>
              <a:rPr lang="en-US" sz="1400" dirty="0"/>
              <a:t>Abu Thailah </a:t>
            </a:r>
            <a:r>
              <a:rPr kumimoji="0" lang="en-US" altLang="en-US" sz="1400" b="0" i="0" u="none" strike="noStrike" cap="none" normalizeH="0" baseline="0" dirty="0">
                <a:ln>
                  <a:noFill/>
                </a:ln>
                <a:solidFill>
                  <a:schemeClr val="tx1"/>
                </a:solidFill>
                <a:effectLst/>
              </a:rPr>
              <a:t>HABUR G 911008 site, on the Muscat-Salalah Road. While travel to the site lost control and the vehicle crashed into a barrier and was propelled about 20 meters, landing on its side. Despite the force of the crash, the driver and passengers were unharmed, with no injuries reported.</a:t>
            </a:r>
            <a:endParaRPr lang="en-US" altLang="en-US" sz="1400" dirty="0">
              <a:solidFill>
                <a:srgbClr val="000000"/>
              </a:solidFill>
            </a:endParaRPr>
          </a:p>
          <a:p>
            <a:pPr marL="114300" indent="-114300" algn="ju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a:defRPr/>
            </a:pPr>
            <a:r>
              <a:rPr lang="en-GB" altLang="zh-CN" sz="1600" b="1" dirty="0">
                <a:solidFill>
                  <a:srgbClr val="0070C0"/>
                </a:solidFill>
                <a:ea typeface="宋体" panose="02010600030101010101" pitchFamily="2" charset="-122"/>
              </a:rPr>
              <a:t>Why it happened/Finding :</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lang="en-US" sz="1400" dirty="0">
                <a:solidFill>
                  <a:prstClr val="black"/>
                </a:solidFill>
                <a:latin typeface="Calibri" panose="020F0502020204030204"/>
                <a:cs typeface="Tahoma" pitchFamily="34" charset="0"/>
              </a:rPr>
              <a:t>The driver/engineer was rushing to deliver food to site workers</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lang="en-US" sz="1400" dirty="0">
                <a:solidFill>
                  <a:prstClr val="black"/>
                </a:solidFill>
                <a:latin typeface="Calibri" panose="020F0502020204030204"/>
                <a:cs typeface="Tahoma" pitchFamily="34" charset="0"/>
              </a:rPr>
              <a:t>The driver lost control of the vehicle while traveling at a high speed of 113 km/h.</a:t>
            </a:r>
          </a:p>
          <a:p>
            <a:pPr marL="285750" indent="-285750">
              <a:buFont typeface="Arial" panose="020B0604020202020204" pitchFamily="34" charset="0"/>
              <a:buChar char="•"/>
              <a:defRPr/>
            </a:pPr>
            <a:r>
              <a:rPr lang="en-US" sz="1400" dirty="0">
                <a:solidFill>
                  <a:prstClr val="black"/>
                </a:solidFill>
                <a:latin typeface="Calibri" panose="020F0502020204030204"/>
                <a:cs typeface="Tahoma" pitchFamily="34" charset="0"/>
              </a:rPr>
              <a:t>The driver did not anticipate the road and weather conditions, resulting in a delayed and ineffective response to losing control.</a:t>
            </a:r>
          </a:p>
          <a:p>
            <a:pPr marL="285750" indent="-285750">
              <a:buFont typeface="Arial" panose="020B0604020202020204" pitchFamily="34" charset="0"/>
              <a:buChar char="•"/>
              <a:defRPr/>
            </a:pPr>
            <a:r>
              <a:rPr lang="en-US" sz="1400" dirty="0">
                <a:solidFill>
                  <a:prstClr val="black"/>
                </a:solidFill>
                <a:latin typeface="Calibri" panose="020F0502020204030204"/>
                <a:cs typeface="Tahoma" pitchFamily="34" charset="0"/>
              </a:rPr>
              <a:t>Gusty winds and dust in the area likely contributed to the loss of control.</a:t>
            </a:r>
          </a:p>
          <a:p>
            <a:pPr marR="0" lvl="0" algn="l" defTabSz="914400" rtl="0" eaLnBrk="1" fontAlgn="auto" latinLnBrk="0" hangingPunct="1">
              <a:spcBef>
                <a:spcPts val="0"/>
              </a:spcBef>
              <a:spcAft>
                <a:spcPts val="0"/>
              </a:spcAft>
              <a:buClrTx/>
              <a:buSzTx/>
              <a:tabLst/>
              <a:defRPr/>
            </a:pPr>
            <a:endParaRPr lang="en-US" sz="1400" dirty="0">
              <a:solidFill>
                <a:prstClr val="black"/>
              </a:solidFill>
              <a:latin typeface="Calibri" panose="020F0502020204030204"/>
              <a:cs typeface="Tahoma" pitchFamily="34" charset="0"/>
            </a:endParaRPr>
          </a:p>
          <a:p>
            <a:pPr marR="0" lvl="0" algn="l" defTabSz="914400" rtl="0" eaLnBrk="1" fontAlgn="auto" latinLnBrk="0" hangingPunct="1">
              <a:lnSpc>
                <a:spcPct val="100000"/>
              </a:lnSpc>
              <a:spcBef>
                <a:spcPts val="0"/>
              </a:spcBef>
              <a:spcAft>
                <a:spcPts val="0"/>
              </a:spcAft>
              <a:buClrTx/>
              <a:buSzTx/>
              <a:tabLst/>
              <a:defRPr/>
            </a:pPr>
            <a:endParaRPr lang="en-US" sz="1400" dirty="0">
              <a:solidFill>
                <a:prstClr val="black"/>
              </a:solidFill>
              <a:latin typeface="Tahoma" pitchFamily="34" charset="0"/>
              <a:ea typeface="宋体" panose="02010600030101010101" pitchFamily="2" charset="-122"/>
            </a:endParaRPr>
          </a:p>
          <a:p>
            <a:pPr marR="0" lvl="0" algn="l" defTabSz="914400" rtl="0" eaLnBrk="1" fontAlgn="auto" latinLnBrk="0" hangingPunct="1">
              <a:lnSpc>
                <a:spcPct val="100000"/>
              </a:lnSpc>
              <a:spcBef>
                <a:spcPts val="0"/>
              </a:spcBef>
              <a:spcAft>
                <a:spcPts val="0"/>
              </a:spcAft>
              <a:buClrTx/>
              <a:buSzTx/>
              <a:tabLst/>
              <a:defRPr/>
            </a:pPr>
            <a:r>
              <a:rPr lang="en-US" sz="1600" b="1" dirty="0">
                <a:solidFill>
                  <a:srgbClr val="0070C0"/>
                </a:solidFill>
                <a:ea typeface="宋体" panose="02010600030101010101" pitchFamily="2" charset="-122"/>
              </a:rPr>
              <a:t>Reflective Questions </a:t>
            </a:r>
          </a:p>
          <a:p>
            <a:pPr marL="114300" indent="-114300" algn="just">
              <a:defRPr/>
            </a:pPr>
            <a:endParaRPr lang="en-US" sz="300" dirty="0">
              <a:solidFill>
                <a:srgbClr val="000000"/>
              </a:solidFill>
              <a:latin typeface="Calibri" panose="020F0502020204030204" pitchFamily="34" charset="0"/>
            </a:endParaRPr>
          </a:p>
          <a:p>
            <a:pPr marL="285750" indent="-285750">
              <a:buFont typeface="Arial" panose="020B0604020202020204" pitchFamily="34" charset="0"/>
              <a:buChar char="•"/>
              <a:defRPr/>
            </a:pPr>
            <a:r>
              <a:rPr lang="en-US" sz="1400" dirty="0"/>
              <a:t>Are you aware of environmental factors that are crucial for maintaining control of your vehicle?</a:t>
            </a:r>
            <a:endParaRPr lang="en-US" sz="1400" dirty="0">
              <a:solidFill>
                <a:prstClr val="black"/>
              </a:solidFill>
              <a:latin typeface="Calibri" panose="020F0502020204030204"/>
              <a:cs typeface="Tahoma" pitchFamily="34" charset="0"/>
            </a:endParaRPr>
          </a:p>
          <a:p>
            <a:pPr marL="285750" indent="-285750">
              <a:buFont typeface="Arial" panose="020B0604020202020204" pitchFamily="34" charset="0"/>
              <a:buChar char="•"/>
              <a:defRPr/>
            </a:pPr>
            <a:r>
              <a:rPr lang="en-US" sz="1400" dirty="0">
                <a:solidFill>
                  <a:prstClr val="black"/>
                </a:solidFill>
                <a:latin typeface="Calibri" panose="020F0502020204030204"/>
                <a:cs typeface="Tahoma" pitchFamily="34" charset="0"/>
              </a:rPr>
              <a:t>Do you ensure you adjust your speed according to road and environment conditions?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Tahoma" pitchFamily="34" charset="0"/>
              </a:rPr>
              <a:t>Do you stop and rest when you feel tired of fatigue stop and take rest.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Calibri" panose="020F0502020204030204"/>
                <a:cs typeface="Tahoma" pitchFamily="34" charset="0"/>
              </a:rPr>
              <a:t>How you manage your sub contractor?</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Tahoma" pitchFamily="34" charset="0"/>
            </a:endParaRPr>
          </a:p>
          <a:p>
            <a:pPr marL="285750" indent="-285750">
              <a:buFont typeface="Arial" panose="020B0604020202020204" pitchFamily="34" charset="0"/>
              <a:buChar char="•"/>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5" name="Title 1">
            <a:extLst>
              <a:ext uri="{FF2B5EF4-FFF2-40B4-BE49-F238E27FC236}">
                <a16:creationId xmlns:a16="http://schemas.microsoft.com/office/drawing/2014/main" id="{DE2DF674-C0C0-93F3-636D-5C7A47E465A6}"/>
              </a:ext>
            </a:extLst>
          </p:cNvPr>
          <p:cNvSpPr txBox="1">
            <a:spLocks/>
          </p:cNvSpPr>
          <p:nvPr/>
        </p:nvSpPr>
        <p:spPr>
          <a:xfrm>
            <a:off x="227558" y="0"/>
            <a:ext cx="11845491"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Calibri" panose="020F0502020204030204" pitchFamily="34" charset="0"/>
                <a:ea typeface="Tahoma" panose="020B0604030504040204" pitchFamily="34" charset="0"/>
                <a:cs typeface="Calibri" panose="020F050202020403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6" name="TextBox 5">
            <a:extLst>
              <a:ext uri="{FF2B5EF4-FFF2-40B4-BE49-F238E27FC236}">
                <a16:creationId xmlns:a16="http://schemas.microsoft.com/office/drawing/2014/main" id="{62A4F131-9A9F-493D-1D51-FA0DC2061A92}"/>
              </a:ext>
            </a:extLst>
          </p:cNvPr>
          <p:cNvSpPr txBox="1"/>
          <p:nvPr/>
        </p:nvSpPr>
        <p:spPr>
          <a:xfrm>
            <a:off x="8308261" y="3163868"/>
            <a:ext cx="3203861" cy="307777"/>
          </a:xfrm>
          <a:prstGeom prst="rect">
            <a:avLst/>
          </a:prstGeom>
          <a:noFill/>
        </p:spPr>
        <p:txBody>
          <a:bodyPr wrap="square" rtlCol="0">
            <a:spAutoFit/>
          </a:bodyPr>
          <a:lstStyle/>
          <a:p>
            <a:pPr algn="ctr"/>
            <a:r>
              <a:rPr lang="en-US" sz="1400" b="1" dirty="0">
                <a:solidFill>
                  <a:srgbClr val="FFFF00"/>
                </a:solidFill>
              </a:rPr>
              <a:t>Avoid driving in adverse weather</a:t>
            </a:r>
          </a:p>
        </p:txBody>
      </p:sp>
      <p:graphicFrame>
        <p:nvGraphicFramePr>
          <p:cNvPr id="7" name="Table 6">
            <a:extLst>
              <a:ext uri="{FF2B5EF4-FFF2-40B4-BE49-F238E27FC236}">
                <a16:creationId xmlns:a16="http://schemas.microsoft.com/office/drawing/2014/main" id="{8F5B4757-05B5-771A-455A-2AE8636F9203}"/>
              </a:ext>
            </a:extLst>
          </p:cNvPr>
          <p:cNvGraphicFramePr>
            <a:graphicFrameLocks noGrp="1"/>
          </p:cNvGraphicFramePr>
          <p:nvPr>
            <p:extLst>
              <p:ext uri="{D42A27DB-BD31-4B8C-83A1-F6EECF244321}">
                <p14:modId xmlns:p14="http://schemas.microsoft.com/office/powerpoint/2010/main" val="971931186"/>
              </p:ext>
            </p:extLst>
          </p:nvPr>
        </p:nvGraphicFramePr>
        <p:xfrm>
          <a:off x="489976" y="505178"/>
          <a:ext cx="11553338" cy="457200"/>
        </p:xfrm>
        <a:graphic>
          <a:graphicData uri="http://schemas.openxmlformats.org/drawingml/2006/table">
            <a:tbl>
              <a:tblPr firstRow="1" bandRow="1">
                <a:tableStyleId>{F5AB1C69-6EDB-4FF4-983F-18BD219EF322}</a:tableStyleId>
              </a:tblPr>
              <a:tblGrid>
                <a:gridCol w="645229">
                  <a:extLst>
                    <a:ext uri="{9D8B030D-6E8A-4147-A177-3AD203B41FA5}">
                      <a16:colId xmlns:a16="http://schemas.microsoft.com/office/drawing/2014/main" val="2915212829"/>
                    </a:ext>
                  </a:extLst>
                </a:gridCol>
                <a:gridCol w="1024521">
                  <a:extLst>
                    <a:ext uri="{9D8B030D-6E8A-4147-A177-3AD203B41FA5}">
                      <a16:colId xmlns:a16="http://schemas.microsoft.com/office/drawing/2014/main" val="1263731317"/>
                    </a:ext>
                  </a:extLst>
                </a:gridCol>
                <a:gridCol w="1040674">
                  <a:extLst>
                    <a:ext uri="{9D8B030D-6E8A-4147-A177-3AD203B41FA5}">
                      <a16:colId xmlns:a16="http://schemas.microsoft.com/office/drawing/2014/main" val="3493424009"/>
                    </a:ext>
                  </a:extLst>
                </a:gridCol>
                <a:gridCol w="894080">
                  <a:extLst>
                    <a:ext uri="{9D8B030D-6E8A-4147-A177-3AD203B41FA5}">
                      <a16:colId xmlns:a16="http://schemas.microsoft.com/office/drawing/2014/main" val="578596613"/>
                    </a:ext>
                  </a:extLst>
                </a:gridCol>
                <a:gridCol w="1717040">
                  <a:extLst>
                    <a:ext uri="{9D8B030D-6E8A-4147-A177-3AD203B41FA5}">
                      <a16:colId xmlns:a16="http://schemas.microsoft.com/office/drawing/2014/main" val="710035722"/>
                    </a:ext>
                  </a:extLst>
                </a:gridCol>
                <a:gridCol w="1595120">
                  <a:extLst>
                    <a:ext uri="{9D8B030D-6E8A-4147-A177-3AD203B41FA5}">
                      <a16:colId xmlns:a16="http://schemas.microsoft.com/office/drawing/2014/main" val="1371902183"/>
                    </a:ext>
                  </a:extLst>
                </a:gridCol>
                <a:gridCol w="1442720">
                  <a:extLst>
                    <a:ext uri="{9D8B030D-6E8A-4147-A177-3AD203B41FA5}">
                      <a16:colId xmlns:a16="http://schemas.microsoft.com/office/drawing/2014/main" val="1814095484"/>
                    </a:ext>
                  </a:extLst>
                </a:gridCol>
                <a:gridCol w="741680">
                  <a:extLst>
                    <a:ext uri="{9D8B030D-6E8A-4147-A177-3AD203B41FA5}">
                      <a16:colId xmlns:a16="http://schemas.microsoft.com/office/drawing/2014/main" val="2001367833"/>
                    </a:ext>
                  </a:extLst>
                </a:gridCol>
                <a:gridCol w="1117600">
                  <a:extLst>
                    <a:ext uri="{9D8B030D-6E8A-4147-A177-3AD203B41FA5}">
                      <a16:colId xmlns:a16="http://schemas.microsoft.com/office/drawing/2014/main" val="2964666558"/>
                    </a:ext>
                  </a:extLst>
                </a:gridCol>
                <a:gridCol w="1334674">
                  <a:extLst>
                    <a:ext uri="{9D8B030D-6E8A-4147-A177-3AD203B41FA5}">
                      <a16:colId xmlns:a16="http://schemas.microsoft.com/office/drawing/2014/main" val="695451150"/>
                    </a:ext>
                  </a:extLst>
                </a:gridCol>
              </a:tblGrid>
              <a:tr h="370840">
                <a:tc>
                  <a:txBody>
                    <a:bodyPr/>
                    <a:lstStyle/>
                    <a:p>
                      <a:pPr algn="r"/>
                      <a:r>
                        <a:rPr kumimoji="0" lang="en-GB" sz="1200" b="1" u="none" strike="noStrike" kern="1200" cap="none" spc="0" normalizeH="0" baseline="0" noProof="0" dirty="0">
                          <a:ln>
                            <a:noFill/>
                          </a:ln>
                          <a:solidFill>
                            <a:prstClr val="black"/>
                          </a:solidFill>
                          <a:effectLst/>
                          <a:uLnTx/>
                          <a:uFillTx/>
                        </a:rPr>
                        <a:t>Date:</a:t>
                      </a:r>
                    </a:p>
                    <a:p>
                      <a:pPr algn="r"/>
                      <a:r>
                        <a:rPr kumimoji="0" lang="en-GB" sz="1200" b="1" u="none" strike="noStrike" kern="1200" cap="none" spc="0" normalizeH="0" baseline="0" noProof="0" dirty="0">
                          <a:ln>
                            <a:noFill/>
                          </a:ln>
                          <a:solidFill>
                            <a:prstClr val="black"/>
                          </a:solidFill>
                          <a:effectLst/>
                          <a:uLnTx/>
                          <a:uFillTx/>
                        </a:rPr>
                        <a:t>Time: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rPr>
                        <a:t>22/12/2024 12:20</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Incident title: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u="none" strike="noStrike" kern="1200" cap="none" spc="0" normalizeH="0" baseline="0" noProof="0" dirty="0">
                          <a:ln>
                            <a:noFill/>
                          </a:ln>
                          <a:solidFill>
                            <a:prstClr val="black"/>
                          </a:solidFill>
                          <a:effectLst/>
                          <a:uLnTx/>
                          <a:uFillTx/>
                        </a:rPr>
                        <a:t>PIM#</a:t>
                      </a:r>
                      <a:endParaRPr kumimoji="0" lang="en-GB" sz="1200" b="1" i="0" u="none" strike="noStrike" kern="1200" cap="none" spc="0" normalizeH="0" baseline="0" noProof="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HiPo#40 1173375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dirty="0">
                          <a:ln>
                            <a:noFill/>
                          </a:ln>
                          <a:solidFill>
                            <a:prstClr val="black"/>
                          </a:solidFill>
                          <a:effectLst/>
                          <a:uLnTx/>
                          <a:uFillTx/>
                        </a:rPr>
                        <a:t>Risk Category: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kern="1200" noProof="0" dirty="0">
                          <a:solidFill>
                            <a:schemeClr val="tx1"/>
                          </a:solidFill>
                        </a:rPr>
                        <a:t>Injury / Asset Damaged</a:t>
                      </a:r>
                      <a:r>
                        <a:rPr lang="en-US" sz="1200" b="1" kern="1200" noProof="0" dirty="0">
                          <a:solidFill>
                            <a:schemeClr val="tx1"/>
                          </a:solidFill>
                          <a:latin typeface="+mn-lt"/>
                        </a:rPr>
                        <a:t>:</a:t>
                      </a:r>
                      <a:endParaRPr lang="en-US" sz="1200" b="1" kern="1200" dirty="0">
                        <a:solidFill>
                          <a:schemeClr val="tx1"/>
                        </a:solidFill>
                        <a:latin typeface="Gill Sans"/>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MVI Rollover</a:t>
                      </a:r>
                    </a:p>
                    <a:p>
                      <a:r>
                        <a:rPr kumimoji="0" lang="en-US" sz="1200" b="1" u="none" strike="noStrike" kern="1200" cap="none" spc="0" normalizeH="0" baseline="0" noProof="0" dirty="0">
                          <a:ln>
                            <a:noFill/>
                          </a:ln>
                          <a:solidFill>
                            <a:srgbClr val="4472C4"/>
                          </a:solidFill>
                          <a:effectLst/>
                          <a:uLnTx/>
                          <a:uFillTx/>
                          <a:latin typeface="+mn-lt"/>
                        </a:rPr>
                        <a:t>Major vehicle damage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Actual Severity:</a:t>
                      </a:r>
                    </a:p>
                    <a:p>
                      <a:pPr algn="r"/>
                      <a:r>
                        <a:rPr kumimoji="0" lang="en-US" sz="1200" b="1" u="none" strike="noStrike" kern="1200" cap="none" spc="0" normalizeH="0" baseline="0" noProof="0" dirty="0">
                          <a:ln>
                            <a:noFill/>
                          </a:ln>
                          <a:solidFill>
                            <a:prstClr val="black"/>
                          </a:solidFill>
                          <a:effectLst/>
                          <a:uLnTx/>
                          <a:uFillTx/>
                        </a:rPr>
                        <a:t>Potential severity: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latin typeface="+mn-lt"/>
                        </a:rPr>
                        <a:t>2A</a:t>
                      </a:r>
                    </a:p>
                    <a:p>
                      <a:r>
                        <a:rPr kumimoji="0" lang="en-GB" sz="1200" b="1" u="none" strike="noStrike" kern="1200" cap="none" spc="0" normalizeH="0" baseline="0" noProof="0" dirty="0">
                          <a:ln>
                            <a:noFill/>
                          </a:ln>
                          <a:solidFill>
                            <a:srgbClr val="4472C4"/>
                          </a:solidFill>
                          <a:effectLst/>
                          <a:uLnTx/>
                          <a:uFillTx/>
                          <a:latin typeface="+mn-lt"/>
                        </a:rPr>
                        <a:t>D5P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kumimoji="0" lang="en-GB" sz="1200" b="1" u="none" strike="noStrike" kern="1200" cap="none" spc="0" normalizeH="0" baseline="0" dirty="0">
                          <a:ln>
                            <a:noFill/>
                          </a:ln>
                          <a:solidFill>
                            <a:prstClr val="black"/>
                          </a:solidFill>
                          <a:effectLst/>
                          <a:uLnTx/>
                          <a:uFillTx/>
                        </a:rPr>
                        <a:t>Activity:</a:t>
                      </a:r>
                    </a:p>
                    <a:p>
                      <a:pPr marL="0" algn="r" defTabSz="914400" rtl="0" eaLnBrk="1" latinLnBrk="0" hangingPunct="1"/>
                      <a:r>
                        <a:rPr kumimoji="0" lang="en-GB" sz="1200" b="1" u="none" strike="noStrike" kern="1200" cap="none" spc="0" normalizeH="0" baseline="0" dirty="0">
                          <a:ln>
                            <a:noFill/>
                          </a:ln>
                          <a:solidFill>
                            <a:prstClr val="black"/>
                          </a:solidFill>
                          <a:effectLst/>
                          <a:uLnTx/>
                          <a:uFillTx/>
                        </a:rPr>
                        <a:t>Location:</a:t>
                      </a:r>
                      <a:endParaRPr kumimoji="0" lang="en-US" sz="1200" b="1" i="0" u="none" strike="noStrike" kern="1200" cap="none" spc="0" normalizeH="0" baseline="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dirty="0">
                          <a:ln>
                            <a:noFill/>
                          </a:ln>
                          <a:solidFill>
                            <a:srgbClr val="4472C4"/>
                          </a:solidFill>
                          <a:effectLst/>
                          <a:uLnTx/>
                          <a:uFillTx/>
                          <a:latin typeface="+mn-lt"/>
                          <a:ea typeface="+mn-ea"/>
                          <a:cs typeface="+mn-cs"/>
                        </a:rPr>
                        <a:t>Driving</a:t>
                      </a:r>
                      <a:endParaRPr kumimoji="0" lang="en-US" sz="1200" b="1" u="none" strike="noStrike" kern="1200" cap="none" spc="0" normalizeH="0" baseline="0" dirty="0">
                        <a:ln>
                          <a:noFill/>
                        </a:ln>
                        <a:solidFill>
                          <a:srgbClr val="4472C4"/>
                        </a:solidFill>
                        <a:effectLst/>
                        <a:uLnTx/>
                        <a:uFillTx/>
                        <a:latin typeface="+mn-lt"/>
                        <a:ea typeface="+mn-ea"/>
                        <a:cs typeface="+mn-cs"/>
                      </a:endParaRPr>
                    </a:p>
                    <a:p>
                      <a:r>
                        <a:rPr kumimoji="0" lang="en-US" sz="1200" b="1" u="none" strike="noStrike" kern="1200" cap="none" spc="0" normalizeH="0" baseline="0" dirty="0">
                          <a:ln>
                            <a:noFill/>
                          </a:ln>
                          <a:solidFill>
                            <a:srgbClr val="4472C4"/>
                          </a:solidFill>
                          <a:effectLst/>
                          <a:uLnTx/>
                          <a:uFillTx/>
                          <a:latin typeface="+mn-lt"/>
                          <a:ea typeface="+mn-ea"/>
                          <a:cs typeface="+mn-cs"/>
                        </a:rPr>
                        <a:t>Qarn Alam</a:t>
                      </a:r>
                      <a:endParaRPr kumimoji="0" lang="en-GB" sz="1200" b="1" u="none" strike="noStrike" kern="1200" cap="none" spc="0" normalizeH="0" baseline="0" dirty="0">
                        <a:ln>
                          <a:noFill/>
                        </a:ln>
                        <a:solidFill>
                          <a:srgbClr val="4472C4"/>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4084804"/>
                  </a:ext>
                </a:extLst>
              </a:tr>
            </a:tbl>
          </a:graphicData>
        </a:graphic>
      </p:graphicFrame>
      <p:sp>
        <p:nvSpPr>
          <p:cNvPr id="8" name="Rectangle 7">
            <a:extLst>
              <a:ext uri="{FF2B5EF4-FFF2-40B4-BE49-F238E27FC236}">
                <a16:creationId xmlns:a16="http://schemas.microsoft.com/office/drawing/2014/main" id="{653B65D6-09F6-2EE2-C427-92FED7C198F8}"/>
              </a:ext>
            </a:extLst>
          </p:cNvPr>
          <p:cNvSpPr/>
          <p:nvPr/>
        </p:nvSpPr>
        <p:spPr>
          <a:xfrm>
            <a:off x="489976" y="1007066"/>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ea typeface="+mn-ea"/>
                <a:cs typeface="+mn-cs"/>
              </a:rPr>
              <a:t>All</a:t>
            </a:r>
            <a:endParaRPr kumimoji="0" lang="en-US" sz="1800" b="1" i="0" u="none" strike="noStrike" kern="1200" cap="none" spc="0" normalizeH="0" baseline="0" noProof="0" dirty="0">
              <a:ln>
                <a:noFill/>
              </a:ln>
              <a:solidFill>
                <a:srgbClr val="FF0000"/>
              </a:solidFill>
              <a:effectLst/>
              <a:uLnTx/>
              <a:uFillTx/>
              <a:ea typeface="+mn-ea"/>
              <a:cs typeface="Calibri" pitchFamily="34" charset="0"/>
            </a:endParaRPr>
          </a:p>
        </p:txBody>
      </p:sp>
      <p:sp>
        <p:nvSpPr>
          <p:cNvPr id="9" name="TextBox 8">
            <a:extLst>
              <a:ext uri="{FF2B5EF4-FFF2-40B4-BE49-F238E27FC236}">
                <a16:creationId xmlns:a16="http://schemas.microsoft.com/office/drawing/2014/main" id="{80FFC53D-AB49-528F-145B-38F71666C320}"/>
              </a:ext>
            </a:extLst>
          </p:cNvPr>
          <p:cNvSpPr txBox="1"/>
          <p:nvPr/>
        </p:nvSpPr>
        <p:spPr>
          <a:xfrm>
            <a:off x="466854" y="6198349"/>
            <a:ext cx="7770091" cy="400110"/>
          </a:xfrm>
          <a:prstGeom prst="rect">
            <a:avLst/>
          </a:prstGeom>
          <a:solidFill>
            <a:srgbClr val="0000FF"/>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uLnTx/>
                <a:uFillTx/>
                <a:ea typeface="MS PGothic" pitchFamily="34" charset="-128"/>
                <a:cs typeface="+mn-cs"/>
              </a:rPr>
              <a:t>Follow the duct</a:t>
            </a:r>
            <a:r>
              <a:rPr kumimoji="0" lang="en-US" sz="2000" b="1" i="0" u="none" strike="noStrike" kern="1200" cap="none" spc="0" normalizeH="0" noProof="0" dirty="0">
                <a:ln>
                  <a:noFill/>
                </a:ln>
                <a:solidFill>
                  <a:srgbClr val="FFFF00"/>
                </a:solidFill>
                <a:effectLst/>
                <a:uLnTx/>
                <a:uFillTx/>
                <a:ea typeface="MS PGothic" pitchFamily="34" charset="-128"/>
                <a:cs typeface="+mn-cs"/>
              </a:rPr>
              <a:t> code , your life depends </a:t>
            </a:r>
            <a:r>
              <a:rPr kumimoji="0" lang="en-US" sz="2000" b="1" i="0" u="none" strike="noStrike" kern="1200" cap="none" spc="0" normalizeH="0" noProof="0">
                <a:ln>
                  <a:noFill/>
                </a:ln>
                <a:solidFill>
                  <a:srgbClr val="FFFF00"/>
                </a:solidFill>
                <a:effectLst/>
                <a:uLnTx/>
                <a:uFillTx/>
                <a:ea typeface="MS PGothic" pitchFamily="34" charset="-128"/>
                <a:cs typeface="+mn-cs"/>
              </a:rPr>
              <a:t>on it……</a:t>
            </a:r>
            <a:endParaRPr kumimoji="0" lang="en-US" sz="2000" b="1" i="0" u="none" strike="noStrike" kern="1200" cap="none" spc="0" normalizeH="0" baseline="0" noProof="0" dirty="0">
              <a:ln>
                <a:noFill/>
              </a:ln>
              <a:solidFill>
                <a:srgbClr val="FFFF00"/>
              </a:solidFill>
              <a:effectLst/>
              <a:uLnTx/>
              <a:uFillTx/>
              <a:ea typeface="MS PGothic" pitchFamily="34" charset="-128"/>
              <a:cs typeface="+mn-cs"/>
            </a:endParaRPr>
          </a:p>
        </p:txBody>
      </p:sp>
      <p:pic>
        <p:nvPicPr>
          <p:cNvPr id="2" name="Picture 1">
            <a:extLst>
              <a:ext uri="{FF2B5EF4-FFF2-40B4-BE49-F238E27FC236}">
                <a16:creationId xmlns:a16="http://schemas.microsoft.com/office/drawing/2014/main" id="{0C770A36-12A5-52A7-45C2-446C09112624}"/>
              </a:ext>
            </a:extLst>
          </p:cNvPr>
          <p:cNvPicPr>
            <a:picLocks noChangeAspect="1"/>
          </p:cNvPicPr>
          <p:nvPr/>
        </p:nvPicPr>
        <p:blipFill>
          <a:blip r:embed="rId4"/>
          <a:srcRect r="5912" b="27450"/>
          <a:stretch/>
        </p:blipFill>
        <p:spPr>
          <a:xfrm>
            <a:off x="8134604" y="1247012"/>
            <a:ext cx="3557895" cy="2380934"/>
          </a:xfrm>
          <a:prstGeom prst="rect">
            <a:avLst/>
          </a:prstGeom>
          <a:ln w="38100">
            <a:noFill/>
          </a:ln>
        </p:spPr>
      </p:pic>
      <p:sp>
        <p:nvSpPr>
          <p:cNvPr id="18" name="Freeform 132">
            <a:extLst>
              <a:ext uri="{FF2B5EF4-FFF2-40B4-BE49-F238E27FC236}">
                <a16:creationId xmlns:a16="http://schemas.microsoft.com/office/drawing/2014/main" id="{79F283BC-1295-A2F1-8333-C2CC1F47A72D}"/>
              </a:ext>
            </a:extLst>
          </p:cNvPr>
          <p:cNvSpPr>
            <a:spLocks/>
          </p:cNvSpPr>
          <p:nvPr/>
        </p:nvSpPr>
        <p:spPr bwMode="auto">
          <a:xfrm>
            <a:off x="8496108" y="5424187"/>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nvGrpSpPr>
          <p:cNvPr id="5" name="Group 131">
            <a:extLst>
              <a:ext uri="{FF2B5EF4-FFF2-40B4-BE49-F238E27FC236}">
                <a16:creationId xmlns:a16="http://schemas.microsoft.com/office/drawing/2014/main" id="{E10C7DEB-A618-7B33-E6F2-578FE32DEF5B}"/>
              </a:ext>
            </a:extLst>
          </p:cNvPr>
          <p:cNvGrpSpPr>
            <a:grpSpLocks/>
          </p:cNvGrpSpPr>
          <p:nvPr/>
        </p:nvGrpSpPr>
        <p:grpSpPr bwMode="auto">
          <a:xfrm>
            <a:off x="11237884" y="2746378"/>
            <a:ext cx="336550" cy="544513"/>
            <a:chOff x="3504" y="544"/>
            <a:chExt cx="2287" cy="1855"/>
          </a:xfrm>
        </p:grpSpPr>
        <p:sp>
          <p:nvSpPr>
            <p:cNvPr id="13" name="Line 129">
              <a:extLst>
                <a:ext uri="{FF2B5EF4-FFF2-40B4-BE49-F238E27FC236}">
                  <a16:creationId xmlns:a16="http://schemas.microsoft.com/office/drawing/2014/main" id="{D5529F58-E050-36A6-3DFA-20FE0C422578}"/>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4" name="Line 130">
              <a:extLst>
                <a:ext uri="{FF2B5EF4-FFF2-40B4-BE49-F238E27FC236}">
                  <a16:creationId xmlns:a16="http://schemas.microsoft.com/office/drawing/2014/main" id="{F48E6B83-497C-B150-DDFE-4639C2C8ED10}"/>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2193078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9E171-BD32-DBB9-F450-BFCF8DC55A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F9B0254-8431-3002-EB52-5E1D779A0474}"/>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549EA6DC-A6F2-4DB3-0823-F12B25B72F0E}"/>
              </a:ext>
            </a:extLst>
          </p:cNvPr>
          <p:cNvSpPr/>
          <p:nvPr/>
        </p:nvSpPr>
        <p:spPr>
          <a:xfrm>
            <a:off x="425605" y="755261"/>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1DDAEC05-3B83-1192-E33C-B29CCB66C10D}"/>
              </a:ext>
            </a:extLst>
          </p:cNvPr>
          <p:cNvSpPr/>
          <p:nvPr/>
        </p:nvSpPr>
        <p:spPr>
          <a:xfrm>
            <a:off x="512745" y="1753464"/>
            <a:ext cx="10928195" cy="3339376"/>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a:defRPr/>
            </a:pPr>
            <a:endParaRPr lang="en-US" sz="1600" dirty="0">
              <a:solidFill>
                <a:srgbClr val="000000"/>
              </a:solidFill>
              <a:latin typeface="Calibri" panose="020F0502020204030204" pitchFamily="34" charset="0"/>
              <a:sym typeface="Wingdings" pitchFamily="2" charset="2"/>
            </a:endParaRPr>
          </a:p>
          <a:p>
            <a:pPr marL="342900" marR="0" lvl="0" indent="-342900" algn="just" defTabSz="914400" rtl="0" eaLnBrk="0" fontAlgn="base" latinLnBrk="0" hangingPunct="0">
              <a:lnSpc>
                <a:spcPct val="150000"/>
              </a:lnSpc>
              <a:spcBef>
                <a:spcPct val="0"/>
              </a:spcBef>
              <a:spcAft>
                <a:spcPct val="0"/>
              </a:spcAft>
              <a:buClrTx/>
              <a:buSzTx/>
              <a:buFont typeface="+mj-lt"/>
              <a:buAutoNum type="arabicPeriod"/>
              <a:tabLst/>
            </a:pPr>
            <a:r>
              <a:rPr lang="en-US" altLang="en-US" sz="1600" dirty="0">
                <a:latin typeface="Arial" panose="020B0604020202020204" pitchFamily="34" charset="0"/>
              </a:rPr>
              <a:t>Do you ensure adverse weather conditions are proactively identified?</a:t>
            </a:r>
          </a:p>
          <a:p>
            <a:pPr marL="342900" marR="0" lvl="0" indent="-342900" algn="just" defTabSz="914400" rtl="0" eaLnBrk="0" fontAlgn="base" latinLnBrk="0" hangingPunct="0">
              <a:lnSpc>
                <a:spcPct val="150000"/>
              </a:lnSpc>
              <a:spcBef>
                <a:spcPct val="0"/>
              </a:spcBef>
              <a:spcAft>
                <a:spcPct val="0"/>
              </a:spcAft>
              <a:buClrTx/>
              <a:buSzTx/>
              <a:buFont typeface="+mj-lt"/>
              <a:buAutoNum type="arabicPeriod"/>
              <a:tabLst/>
            </a:pPr>
            <a:r>
              <a:rPr lang="en-US" altLang="en-US" sz="1600" dirty="0">
                <a:latin typeface="Arial" panose="020B0604020202020204" pitchFamily="34" charset="0"/>
              </a:rPr>
              <a:t>Do you ensure that risks associated with driving in adverse weather conditions are assessed?</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en-US" sz="1600" dirty="0">
                <a:latin typeface="Arial" panose="020B0604020202020204" pitchFamily="34" charset="0"/>
                <a:sym typeface="Wingdings" pitchFamily="2" charset="2"/>
              </a:rPr>
              <a:t>Do you ensure that all driver including subcontractor  are having adequate rest?</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en-US" sz="1600" dirty="0">
                <a:latin typeface="Arial" panose="020B0604020202020204" pitchFamily="34" charset="0"/>
                <a:sym typeface="Wingdings" pitchFamily="2" charset="2"/>
              </a:rPr>
              <a:t>Do you ensure the sub contractor compliance to SP2000?</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en-US" sz="1600" dirty="0">
                <a:latin typeface="Arial" panose="020B0604020202020204" pitchFamily="34" charset="0"/>
                <a:sym typeface="Wingdings" pitchFamily="2" charset="2"/>
              </a:rPr>
              <a:t>Do you ensure that DFMS / IVMS monitoring, and intervention wherever required?</a:t>
            </a:r>
          </a:p>
          <a:p>
            <a:pPr marL="342900" marR="0" lvl="0" indent="-342900" algn="l" defTabSz="914400" rtl="0" eaLnBrk="1" fontAlgn="auto" latinLnBrk="0" hangingPunct="1">
              <a:lnSpc>
                <a:spcPct val="150000"/>
              </a:lnSpc>
              <a:spcBef>
                <a:spcPts val="0"/>
              </a:spcBef>
              <a:spcAft>
                <a:spcPts val="0"/>
              </a:spcAft>
              <a:buClrTx/>
              <a:buSzTx/>
              <a:buFont typeface="+mj-lt"/>
              <a:buAutoNum type="arabicPeriod"/>
              <a:tabLst/>
              <a:defRPr/>
            </a:pPr>
            <a:r>
              <a:rPr lang="en-US" sz="1600" dirty="0">
                <a:latin typeface="Arial" panose="020B0604020202020204" pitchFamily="34" charset="0"/>
                <a:sym typeface="Wingdings" pitchFamily="2" charset="2"/>
              </a:rPr>
              <a:t>Do you  ensure that Driver always report any defect  in the vehicle to Journey manager?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600" dirty="0">
              <a:latin typeface="Arial" panose="020B0604020202020204" pitchFamily="34"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altLang="en-US" sz="600" b="0" i="0" u="none" strike="noStrike" cap="none" normalizeH="0" baseline="0" dirty="0">
              <a:ln>
                <a:noFill/>
              </a:ln>
              <a:solidFill>
                <a:schemeClr val="tx1"/>
              </a:solidFill>
              <a:effectLst/>
              <a:latin typeface="Arial" panose="020B0604020202020204" pitchFamily="34" charset="0"/>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8" name="Rectangle 2">
            <a:extLst>
              <a:ext uri="{FF2B5EF4-FFF2-40B4-BE49-F238E27FC236}">
                <a16:creationId xmlns:a16="http://schemas.microsoft.com/office/drawing/2014/main" id="{29730928-6C14-7A51-3A6A-6C1A6010F5D6}"/>
              </a:ext>
            </a:extLst>
          </p:cNvPr>
          <p:cNvSpPr>
            <a:spLocks noChangeArrowheads="1"/>
          </p:cNvSpPr>
          <p:nvPr/>
        </p:nvSpPr>
        <p:spPr bwMode="auto">
          <a:xfrm>
            <a:off x="609133" y="2875259"/>
            <a:ext cx="100845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940D00BD-83DF-C108-B608-81CCDB6349CF}"/>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6728436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93041</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s>
</ds:datastoreItem>
</file>

<file path=customXml/itemProps3.xml><?xml version="1.0" encoding="utf-8"?>
<ds:datastoreItem xmlns:ds="http://schemas.openxmlformats.org/officeDocument/2006/customXml" ds:itemID="{FEC8FCAE-AE5A-438B-9B48-67FFB94BC76D}"/>
</file>

<file path=docProps/app.xml><?xml version="1.0" encoding="utf-8"?>
<Properties xmlns="http://schemas.openxmlformats.org/officeDocument/2006/extended-properties" xmlns:vt="http://schemas.openxmlformats.org/officeDocument/2006/docPropsVTypes">
  <Template>TM02892315[[fn=Wisp]]</Template>
  <TotalTime>17593</TotalTime>
  <Words>745</Words>
  <Application>Microsoft Office PowerPoint</Application>
  <PresentationFormat>Widescreen</PresentationFormat>
  <Paragraphs>73</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MS PGothic</vt:lpstr>
      <vt:lpstr>宋体</vt:lpstr>
      <vt:lpstr>Aptos</vt:lpstr>
      <vt:lpstr>Arial</vt:lpstr>
      <vt:lpstr>Calibri</vt:lpstr>
      <vt:lpstr>Gill Sans</vt:lpstr>
      <vt:lpstr>Tahoma</vt:lpstr>
      <vt:lpstr>Times New Roman</vt:lpstr>
      <vt:lpstr>Office Theme</vt:lpstr>
      <vt:lpstr>PowerPoint Presentation</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HiPo_39 MVI Vehicle Collided with Road Barrier</dc:title>
  <dc:creator>nazar@umsoman.com</dc:creator>
  <cp:lastModifiedBy>Masroori, Ahmed MSE31</cp:lastModifiedBy>
  <cp:revision>429</cp:revision>
  <dcterms:created xsi:type="dcterms:W3CDTF">2018-09-24T07:27:56Z</dcterms:created>
  <dcterms:modified xsi:type="dcterms:W3CDTF">2026-06-30T11:26:33Z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