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notesMasterIdLst>
    <p:notesMasterId r:id="rId7"/>
  </p:notesMasterIdLst>
  <p:handoutMasterIdLst>
    <p:handoutMasterId r:id="rId8"/>
  </p:handoutMasterIdLst>
  <p:sldIdLst>
    <p:sldId id="16776066" r:id="rId5"/>
    <p:sldId id="350"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 Mahrooqi, Al Mutasem UWZ4" initials="AMAMU" lastIdx="1"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4472C5"/>
    <a:srgbClr val="5B9BD5"/>
    <a:srgbClr val="F5656F"/>
    <a:srgbClr val="FDD600"/>
    <a:srgbClr val="FFFC00"/>
    <a:srgbClr val="24A316"/>
    <a:srgbClr val="F2F2F2"/>
    <a:srgbClr val="FFC715"/>
    <a:srgbClr val="FFCB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956A52-3579-4B53-9672-2ED294EAE723}" v="11" dt="2025-03-18T07:47:29.952"/>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5400" autoAdjust="0"/>
  </p:normalViewPr>
  <p:slideViewPr>
    <p:cSldViewPr snapToGrid="0" snapToObjects="1">
      <p:cViewPr varScale="1">
        <p:scale>
          <a:sx n="105" d="100"/>
          <a:sy n="105" d="100"/>
        </p:scale>
        <p:origin x="798" y="150"/>
      </p:cViewPr>
      <p:guideLst/>
    </p:cSldViewPr>
  </p:slideViewPr>
  <p:notesTextViewPr>
    <p:cViewPr>
      <p:scale>
        <a:sx n="1" d="1"/>
        <a:sy n="1" d="1"/>
      </p:scale>
      <p:origin x="0" y="0"/>
    </p:cViewPr>
  </p:notesTextViewPr>
  <p:notesViewPr>
    <p:cSldViewPr snapToGrid="0" snapToObjects="1">
      <p:cViewPr varScale="1">
        <p:scale>
          <a:sx n="87" d="100"/>
          <a:sy n="87" d="100"/>
        </p:scale>
        <p:origin x="2988" y="6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handoutMaster" Target="handoutMasters/handoutMaster1.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commentAuthors" Target="commentAuthors.xml"/><Relationship Id="rId14"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latin typeface="Calibri" panose="020F0502020204030204" pitchFamily="34" charset="0"/>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E8341AC-BC74-4FAA-A2BA-136D509060EF}" type="datetimeFigureOut">
              <a:rPr lang="en-US" smtClean="0">
                <a:latin typeface="Calibri" panose="020F0502020204030204" pitchFamily="34" charset="0"/>
              </a:rPr>
              <a:t>01/07/2026</a:t>
            </a:fld>
            <a:endParaRPr lang="en-US" dirty="0">
              <a:latin typeface="Calibri" panose="020F0502020204030204" pitchFamily="34" charset="0"/>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r>
              <a:rPr lang="en-US" dirty="0">
                <a:latin typeface="Calibri" panose="020F0502020204030204" pitchFamily="34" charset="0"/>
              </a:rPr>
              <a:t>Confidential - Not to be shared outside of PDO/PDO contractors  </a:t>
            </a: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A1C225E-C8CB-4D13-B3BD-590B7CA9FD0A}" type="slidenum">
              <a:rPr lang="en-US" smtClean="0">
                <a:latin typeface="Calibri" panose="020F0502020204030204" pitchFamily="34" charset="0"/>
              </a:rPr>
              <a:t>‹#›</a:t>
            </a:fld>
            <a:endParaRPr lang="en-US" dirty="0">
              <a:latin typeface="Calibri" panose="020F0502020204030204" pitchFamily="34" charset="0"/>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Calibri" panose="020F05020202040302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Calibri" panose="020F0502020204030204" pitchFamily="34" charset="0"/>
              </a:defRPr>
            </a:lvl1pPr>
          </a:lstStyle>
          <a:p>
            <a:fld id="{EF51F27E-834E-4F26-A38E-D9AD78458120}" type="datetimeFigureOut">
              <a:rPr lang="en-US" smtClean="0"/>
              <a:t>01/07/2026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2"/>
            <a:ext cx="4884516" cy="458787"/>
          </a:xfrm>
          <a:prstGeom prst="rect">
            <a:avLst/>
          </a:prstGeom>
        </p:spPr>
        <p:txBody>
          <a:bodyPr vert="horz" lIns="91440" tIns="45720" rIns="91440" bIns="45720" rtlCol="0" anchor="b"/>
          <a:lstStyle>
            <a:lvl1pPr algn="l">
              <a:defRPr sz="1100">
                <a:latin typeface="Calibri" panose="020F0502020204030204" pitchFamily="34" charset="0"/>
              </a:defRPr>
            </a:lvl1pPr>
          </a:lstStyle>
          <a:p>
            <a:pPr>
              <a:defRPr/>
            </a:pPr>
            <a:r>
              <a:rPr lang="en-US" dirty="0">
                <a:solidFill>
                  <a:srgbClr val="000000"/>
                </a:solidFill>
              </a:rPr>
              <a:t>Confidential - Not to be shared outside of PDO/PDO contractors </a:t>
            </a:r>
          </a:p>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Calibri" panose="020F0502020204030204" pitchFamily="34" charset="0"/>
              </a:defRPr>
            </a:lvl1pPr>
          </a:lstStyle>
          <a:p>
            <a:fld id="{F88714CE-FB4E-4316-BED5-DE0DF6B1D8E5}" type="slidenum">
              <a:rPr lang="en-US" smtClean="0"/>
              <a:t>‹#›</a:t>
            </a:fld>
            <a:endParaRPr lang="en-US" dirty="0"/>
          </a:p>
        </p:txBody>
      </p:sp>
    </p:spTree>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Calibri" panose="020F0502020204030204" pitchFamily="34" charset="0"/>
        <a:ea typeface="+mn-ea"/>
        <a:cs typeface="+mn-cs"/>
      </a:defRPr>
    </a:lvl1pPr>
    <a:lvl2pPr marL="457200" algn="l" defTabSz="914400" rtl="0" eaLnBrk="1" latinLnBrk="0" hangingPunct="1">
      <a:defRPr sz="1200" kern="1200">
        <a:solidFill>
          <a:schemeClr val="tx1"/>
        </a:solidFill>
        <a:latin typeface="Calibri" panose="020F0502020204030204" pitchFamily="34" charset="0"/>
        <a:ea typeface="+mn-ea"/>
        <a:cs typeface="+mn-cs"/>
      </a:defRPr>
    </a:lvl2pPr>
    <a:lvl3pPr marL="914400" algn="l" defTabSz="914400" rtl="0" eaLnBrk="1" latinLnBrk="0" hangingPunct="1">
      <a:defRPr sz="1200" kern="1200">
        <a:solidFill>
          <a:schemeClr val="tx1"/>
        </a:solidFill>
        <a:latin typeface="Calibri" panose="020F0502020204030204" pitchFamily="34" charset="0"/>
        <a:ea typeface="+mn-ea"/>
        <a:cs typeface="+mn-cs"/>
      </a:defRPr>
    </a:lvl3pPr>
    <a:lvl4pPr marL="1371600" algn="l" defTabSz="914400" rtl="0" eaLnBrk="1" latinLnBrk="0" hangingPunct="1">
      <a:defRPr sz="1200" kern="1200">
        <a:solidFill>
          <a:schemeClr val="tx1"/>
        </a:solidFill>
        <a:latin typeface="Calibri" panose="020F0502020204030204" pitchFamily="34" charset="0"/>
        <a:ea typeface="+mn-ea"/>
        <a:cs typeface="+mn-cs"/>
      </a:defRPr>
    </a:lvl4pPr>
    <a:lvl5pPr marL="1828800" algn="l" defTabSz="914400" rtl="0" eaLnBrk="1" latinLnBrk="0" hangingPunct="1">
      <a:defRPr sz="1200" kern="1200">
        <a:solidFill>
          <a:schemeClr val="tx1"/>
        </a:solidFill>
        <a:latin typeface="Calibri" panose="020F050202020403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450" eaLnBrk="0" fontAlgn="base" hangingPunct="0">
              <a:spcBef>
                <a:spcPct val="30000"/>
              </a:spcBef>
              <a:spcAft>
                <a:spcPct val="0"/>
              </a:spcAft>
              <a:defRPr/>
            </a:pPr>
            <a:r>
              <a:rPr lang="en-US" dirty="0">
                <a:solidFill>
                  <a:srgbClr val="000000"/>
                </a:solidFill>
                <a:latin typeface="Times New Roman" panose="02020603050405020304" pitchFamily="18" charset="0"/>
              </a:rPr>
              <a:t>Ensure all dates and titles are input </a:t>
            </a:r>
          </a:p>
          <a:p>
            <a:pPr defTabSz="933450" eaLnBrk="0" fontAlgn="base" hangingPunct="0">
              <a:spcBef>
                <a:spcPct val="30000"/>
              </a:spcBef>
              <a:spcAft>
                <a:spcPct val="0"/>
              </a:spcAft>
              <a:defRPr/>
            </a:pPr>
            <a:endParaRPr lang="en-US" dirty="0">
              <a:solidFill>
                <a:srgbClr val="0033CC"/>
              </a:solidFill>
              <a:cs typeface="Calibri" panose="020F0502020204030204" pitchFamily="34" charset="0"/>
              <a:sym typeface="Wingdings" panose="05000000000000000000" pitchFamily="2" charset="2"/>
            </a:endParaRPr>
          </a:p>
          <a:p>
            <a:pPr defTabSz="933450" eaLnBrk="0" fontAlgn="base" hangingPunct="0">
              <a:spcBef>
                <a:spcPct val="30000"/>
              </a:spcBef>
              <a:spcAft>
                <a:spcPct val="0"/>
              </a:spcAft>
              <a:defRPr/>
            </a:pPr>
            <a:r>
              <a:rPr lang="en-US" dirty="0">
                <a:solidFill>
                  <a:srgbClr val="0033CC"/>
                </a:solidFill>
                <a:cs typeface="Calibri" panose="020F0502020204030204" pitchFamily="34" charset="0"/>
                <a:sym typeface="Wingdings" panose="05000000000000000000" pitchFamily="2" charset="2"/>
              </a:rPr>
              <a:t>Make a list of closed questions (only ‘yes’ or ‘no’ as an answer) to ask others if they have the same issues based on the management or HSE-MS failings or shortfalls identified in the investigation. </a:t>
            </a:r>
          </a:p>
          <a:p>
            <a:pPr defTabSz="933450" eaLnBrk="0" fontAlgn="base" hangingPunct="0">
              <a:spcBef>
                <a:spcPct val="30000"/>
              </a:spcBef>
              <a:spcAft>
                <a:spcPct val="0"/>
              </a:spcAft>
              <a:defRPr/>
            </a:pPr>
            <a:endParaRPr lang="en-US" dirty="0">
              <a:solidFill>
                <a:srgbClr val="0033CC"/>
              </a:solidFill>
              <a:cs typeface="Calibri" panose="020F0502020204030204" pitchFamily="34" charset="0"/>
              <a:sym typeface="Wingdings" panose="05000000000000000000" pitchFamily="2" charset="2"/>
            </a:endParaRPr>
          </a:p>
          <a:p>
            <a:pPr defTabSz="933450" eaLnBrk="0" fontAlgn="base" hangingPunct="0">
              <a:spcBef>
                <a:spcPct val="30000"/>
              </a:spcBef>
              <a:spcAft>
                <a:spcPct val="0"/>
              </a:spcAft>
              <a:defRPr/>
            </a:pPr>
            <a:r>
              <a:rPr lang="en-US" dirty="0">
                <a:solidFill>
                  <a:srgbClr val="0033CC"/>
                </a:solidFill>
                <a:cs typeface="Calibri" panose="020F0502020204030204" pitchFamily="34" charset="0"/>
                <a:sym typeface="Wingdings" panose="05000000000000000000" pitchFamily="2" charset="2"/>
              </a:rPr>
              <a:t>Imagine you have to audit other companies to see if they could have the same issues.</a:t>
            </a:r>
          </a:p>
          <a:p>
            <a:pPr defTabSz="933450" eaLnBrk="0" fontAlgn="base" hangingPunct="0">
              <a:spcBef>
                <a:spcPct val="30000"/>
              </a:spcBef>
              <a:spcAft>
                <a:spcPct val="0"/>
              </a:spcAft>
              <a:defRPr/>
            </a:pPr>
            <a:endParaRPr lang="en-US" dirty="0">
              <a:solidFill>
                <a:srgbClr val="0033CC"/>
              </a:solidFill>
              <a:cs typeface="Calibri" panose="020F0502020204030204" pitchFamily="34" charset="0"/>
              <a:sym typeface="Wingdings" panose="05000000000000000000" pitchFamily="2" charset="2"/>
            </a:endParaRPr>
          </a:p>
          <a:p>
            <a:pPr defTabSz="933450" eaLnBrk="0" fontAlgn="base" hangingPunct="0">
              <a:spcBef>
                <a:spcPct val="30000"/>
              </a:spcBef>
              <a:spcAft>
                <a:spcPct val="0"/>
              </a:spcAft>
              <a:defRPr/>
            </a:pPr>
            <a:r>
              <a:rPr lang="en-US" dirty="0">
                <a:solidFill>
                  <a:srgbClr val="0033CC"/>
                </a:solidFill>
                <a:cs typeface="Calibri" panose="020F0502020204030204" pitchFamily="34" charset="0"/>
                <a:sym typeface="Wingdings" panose="05000000000000000000" pitchFamily="2" charset="2"/>
              </a:rPr>
              <a:t>These questions should start with: Do you ensure…………………?</a:t>
            </a:r>
            <a:endParaRPr lang="en-US" dirty="0">
              <a:solidFill>
                <a:srgbClr val="000000"/>
              </a:solidFill>
              <a:cs typeface="Calibri" panose="020F0502020204030204" pitchFamily="34" charset="0"/>
            </a:endParaRPr>
          </a:p>
          <a:p>
            <a:endParaRPr lang="en-US" dirty="0"/>
          </a:p>
        </p:txBody>
      </p:sp>
      <p:sp>
        <p:nvSpPr>
          <p:cNvPr id="4" name="Footer Placeholder 3"/>
          <p:cNvSpPr>
            <a:spLocks noGrp="1"/>
          </p:cNvSpPr>
          <p:nvPr>
            <p:ph type="ftr" sz="quarter" idx="4"/>
          </p:nvPr>
        </p:nvSpPr>
        <p:spPr/>
        <p:txBody>
          <a:bodyPr/>
          <a:lstStyle/>
          <a:p>
            <a:pPr>
              <a:defRPr/>
            </a:pPr>
            <a:r>
              <a:rPr lang="en-US" dirty="0">
                <a:solidFill>
                  <a:srgbClr val="000000"/>
                </a:solidFill>
              </a:rPr>
              <a:t>Confidential - Not to be shared outside of PDO/PDO contractors </a:t>
            </a:r>
          </a:p>
          <a:p>
            <a:endParaRPr lang="en-US" dirty="0"/>
          </a:p>
        </p:txBody>
      </p:sp>
      <p:sp>
        <p:nvSpPr>
          <p:cNvPr id="5" name="Slide Number Placeholder 4"/>
          <p:cNvSpPr>
            <a:spLocks noGrp="1"/>
          </p:cNvSpPr>
          <p:nvPr>
            <p:ph type="sldNum" sz="quarter" idx="5"/>
          </p:nvPr>
        </p:nvSpPr>
        <p:spPr/>
        <p:txBody>
          <a:bodyPr/>
          <a:lstStyle/>
          <a:p>
            <a:fld id="{F88714CE-FB4E-4316-BED5-DE0DF6B1D8E5}" type="slidenum">
              <a:rPr lang="en-US" smtClean="0"/>
              <a:t>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atin typeface="Calibri" panose="020F0502020204030204" pitchFamily="34" charset="0"/>
                <a:cs typeface="Calibri" panose="020F050202020403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44F6AEF2-20D4-7547-BF78-1F3F36FB60DC}" type="datetimeFigureOut">
              <a:rPr lang="en-US" smtClean="0"/>
              <a:t>01/07/2026</a:t>
            </a:fld>
            <a:endParaRPr lang="en-US" dirty="0"/>
          </a:p>
        </p:txBody>
      </p:sp>
      <p:sp>
        <p:nvSpPr>
          <p:cNvPr id="8" name="Footer Placeholder 7"/>
          <p:cNvSpPr>
            <a:spLocks noGrp="1"/>
          </p:cNvSpPr>
          <p:nvPr>
            <p:ph type="ftr" sz="quarter" idx="11"/>
          </p:nvPr>
        </p:nvSpPr>
        <p:spPr/>
        <p:txBody>
          <a:bodyPr/>
          <a:lstStyle/>
          <a:p>
            <a:r>
              <a:rPr lang="en-US"/>
              <a:t>Confidential - Not to be shared outside of PDO/PDO contractors </a:t>
            </a:r>
          </a:p>
          <a:p>
            <a:endParaRPr lang="en-US" dirty="0"/>
          </a:p>
        </p:txBody>
      </p:sp>
      <p:sp>
        <p:nvSpPr>
          <p:cNvPr id="9" name="Slide Number Placeholder 8"/>
          <p:cNvSpPr>
            <a:spLocks noGrp="1"/>
          </p:cNvSpPr>
          <p:nvPr>
            <p:ph type="sldNum" sz="quarter" idx="12"/>
          </p:nvPr>
        </p:nvSpPr>
        <p:spPr/>
        <p:txBody>
          <a:bodyPr/>
          <a:lstStyle/>
          <a:p>
            <a:fld id="{7A6F64E4-CF39-E842-A871-400C57C21E39}" type="slidenum">
              <a:rPr lang="en-US" smtClean="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latin typeface="Calibri" panose="020F0502020204030204" pitchFamily="34" charset="0"/>
                <a:cs typeface="Calibri" panose="020F0502020204030204" pitchFamily="34" charset="0"/>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sz="half" idx="1"/>
          </p:nvPr>
        </p:nvSpPr>
        <p:spPr>
          <a:xfrm>
            <a:off x="838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6172200" y="1825625"/>
            <a:ext cx="5181600" cy="435133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839788" y="2505075"/>
            <a:ext cx="5157787"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atin typeface="Calibri" panose="020F0502020204030204" pitchFamily="34" charset="0"/>
                <a:cs typeface="Calibri" panose="020F050202020403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72200" y="2505075"/>
            <a:ext cx="5183188" cy="3684588"/>
          </a:xfrm>
        </p:spPr>
        <p:txBody>
          <a:bodyPr/>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8" name="Footer Placeholder 7"/>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9" name="Slide Number Placeholder 8"/>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Date Placeholder 2"/>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4" name="Footer Placeholder 3"/>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5" name="Slide Number Placeholder 4"/>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3" name="Footer Placeholder 2"/>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4" name="Slide Number Placeholder 3"/>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atin typeface="Calibri" panose="020F0502020204030204" pitchFamily="34" charset="0"/>
                <a:cs typeface="Calibri" panose="020F05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atin typeface="Calibri" panose="020F0502020204030204" pitchFamily="34" charset="0"/>
                <a:cs typeface="Calibri" panose="020F0502020204030204" pitchFamily="34" charset="0"/>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5" name="Date Placeholder 4"/>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6" name="Footer Placeholder 5"/>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7" name="Slide Number Placeholder 6"/>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lvl1pPr>
              <a:defRPr>
                <a:latin typeface="Calibri" panose="020F0502020204030204" pitchFamily="34" charset="0"/>
                <a:cs typeface="Calibri" panose="020F0502020204030204" pitchFamily="34" charset="0"/>
              </a:defRPr>
            </a:lvl1pPr>
          </a:lstStyle>
          <a:p>
            <a:r>
              <a:rPr lang="en-US" dirty="0"/>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lvl1pPr>
              <a:defRPr>
                <a:latin typeface="Calibri" panose="020F0502020204030204" pitchFamily="34" charset="0"/>
                <a:cs typeface="Calibri" panose="020F0502020204030204" pitchFamily="34" charset="0"/>
              </a:defRPr>
            </a:lvl1pPr>
            <a:lvl2pPr>
              <a:defRPr>
                <a:latin typeface="Calibri" panose="020F0502020204030204" pitchFamily="34" charset="0"/>
                <a:cs typeface="Calibri" panose="020F0502020204030204" pitchFamily="34" charset="0"/>
              </a:defRPr>
            </a:lvl2pPr>
            <a:lvl3pPr>
              <a:defRPr>
                <a:latin typeface="Calibri" panose="020F0502020204030204" pitchFamily="34" charset="0"/>
                <a:cs typeface="Calibri" panose="020F0502020204030204" pitchFamily="34" charset="0"/>
              </a:defRPr>
            </a:lvl3pPr>
            <a:lvl4pPr>
              <a:defRPr>
                <a:latin typeface="Calibri" panose="020F0502020204030204" pitchFamily="34" charset="0"/>
                <a:cs typeface="Calibri" panose="020F0502020204030204" pitchFamily="34" charset="0"/>
              </a:defRPr>
            </a:lvl4pPr>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a:latin typeface="Calibri" panose="020F0502020204030204" pitchFamily="34" charset="0"/>
              </a:defRPr>
            </a:lvl1pPr>
          </a:lstStyle>
          <a:p>
            <a:fld id="{44F6AEF2-20D4-7547-BF78-1F3F36FB60DC}" type="datetimeFigureOut">
              <a:rPr lang="en-US" smtClean="0"/>
              <a:t>01/07/2026</a:t>
            </a:fld>
            <a:endParaRPr lang="en-US" dirty="0"/>
          </a:p>
        </p:txBody>
      </p:sp>
      <p:sp>
        <p:nvSpPr>
          <p:cNvPr id="5" name="Footer Placeholder 4"/>
          <p:cNvSpPr>
            <a:spLocks noGrp="1"/>
          </p:cNvSpPr>
          <p:nvPr>
            <p:ph type="ftr" sz="quarter" idx="11"/>
          </p:nvPr>
        </p:nvSpPr>
        <p:spPr/>
        <p:txBody>
          <a:bodyPr/>
          <a:lstStyle>
            <a:lvl1pPr>
              <a:defRPr>
                <a:latin typeface="Calibri" panose="020F0502020204030204" pitchFamily="34" charset="0"/>
              </a:defRPr>
            </a:lvl1pPr>
          </a:lstStyle>
          <a:p>
            <a:endParaRPr lang="en-US" dirty="0"/>
          </a:p>
        </p:txBody>
      </p:sp>
      <p:sp>
        <p:nvSpPr>
          <p:cNvPr id="6" name="Slide Number Placeholder 5"/>
          <p:cNvSpPr>
            <a:spLocks noGrp="1"/>
          </p:cNvSpPr>
          <p:nvPr>
            <p:ph type="sldNum" sz="quarter" idx="12"/>
          </p:nvPr>
        </p:nvSpPr>
        <p:spPr/>
        <p:txBody>
          <a:bodyPr/>
          <a:lstStyle>
            <a:lvl1pPr>
              <a:defRPr>
                <a:latin typeface="Calibri" panose="020F0502020204030204" pitchFamily="34" charset="0"/>
              </a:defRPr>
            </a:lvl1pPr>
          </a:lstStyle>
          <a:p>
            <a:fld id="{7A6F64E4-CF39-E842-A871-400C57C21E39}"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emf"/><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Calibri" panose="020F0502020204030204" pitchFamily="34" charset="0"/>
              </a:defRPr>
            </a:lvl1pPr>
          </a:lstStyle>
          <a:p>
            <a:fld id="{44F6AEF2-20D4-7547-BF78-1F3F36FB60DC}" type="datetimeFigureOut">
              <a:rPr lang="en-US" smtClean="0"/>
              <a:t>01/07/2026</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Calibri" panose="020F0502020204030204" pitchFamily="34" charset="0"/>
              </a:defRPr>
            </a:lvl1pPr>
          </a:lstStyle>
          <a:p>
            <a:r>
              <a:rPr lang="en-US" dirty="0"/>
              <a:t>Confidential - Not to be shared outside of PDO/PDO contractors </a:t>
            </a:r>
          </a:p>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Calibri" panose="020F0502020204030204" pitchFamily="34" charset="0"/>
              </a:defRPr>
            </a:lvl1pPr>
          </a:lstStyle>
          <a:p>
            <a:fld id="{7A6F64E4-CF39-E842-A871-400C57C21E39}" type="slidenum">
              <a:rPr lang="en-US" smtClean="0"/>
              <a:t>‹#›</a:t>
            </a:fld>
            <a:endParaRPr lang="en-US" dirty="0"/>
          </a:p>
        </p:txBody>
      </p:sp>
      <p:pic>
        <p:nvPicPr>
          <p:cNvPr id="7" name="Picture 6"/>
          <p:cNvPicPr>
            <a:picLocks noChangeAspect="1"/>
          </p:cNvPicPr>
          <p:nvPr userDrawn="1"/>
        </p:nvPicPr>
        <p:blipFill>
          <a:blip r:embed="rId13"/>
          <a:stretch>
            <a:fillRect/>
          </a:stretch>
        </p:blipFill>
        <p:spPr>
          <a:xfrm>
            <a:off x="0" y="0"/>
            <a:ext cx="386366" cy="6858000"/>
          </a:xfrm>
          <a:prstGeom prst="rect">
            <a:avLst/>
          </a:prstGeom>
        </p:spPr>
      </p:pic>
      <p:grpSp>
        <p:nvGrpSpPr>
          <p:cNvPr id="8" name="Group 7"/>
          <p:cNvGrpSpPr/>
          <p:nvPr userDrawn="1"/>
        </p:nvGrpSpPr>
        <p:grpSpPr>
          <a:xfrm>
            <a:off x="9289915" y="6117536"/>
            <a:ext cx="2340722" cy="740868"/>
            <a:chOff x="9289915" y="6117536"/>
            <a:chExt cx="2340722" cy="740868"/>
          </a:xfrm>
        </p:grpSpPr>
        <p:pic>
          <p:nvPicPr>
            <p:cNvPr id="9" name="Picture 8"/>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9289915" y="6117536"/>
              <a:ext cx="2340722" cy="381553"/>
            </a:xfrm>
            <a:prstGeom prst="rect">
              <a:avLst/>
            </a:prstGeom>
          </p:spPr>
        </p:pic>
        <p:pic>
          <p:nvPicPr>
            <p:cNvPr id="10" name="Picture 9"/>
            <p:cNvPicPr>
              <a:picLocks noChangeAspect="1"/>
            </p:cNvPicPr>
            <p:nvPr/>
          </p:nvPicPr>
          <p:blipFill>
            <a:blip r:embed="rId15"/>
            <a:stretch>
              <a:fillRect/>
            </a:stretch>
          </p:blipFill>
          <p:spPr>
            <a:xfrm>
              <a:off x="9289915" y="6671146"/>
              <a:ext cx="2340722" cy="187258"/>
            </a:xfrm>
            <a:prstGeom prst="rect">
              <a:avLst/>
            </a:prstGeom>
          </p:spPr>
        </p:pic>
      </p:gr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a:buChar char="•"/>
        <a:defRPr sz="2800" kern="1200">
          <a:solidFill>
            <a:schemeClr val="tx1"/>
          </a:solidFill>
          <a:latin typeface="Calibri" panose="020F0502020204030204" pitchFamily="34" charset="0"/>
          <a:ea typeface="+mn-ea"/>
          <a:cs typeface="Calibri" panose="020F0502020204030204" pitchFamily="34" charset="0"/>
        </a:defRPr>
      </a:lvl1pPr>
      <a:lvl2pPr marL="685800" indent="-228600" algn="l" defTabSz="914400" rtl="0" eaLnBrk="1" latinLnBrk="0" hangingPunct="1">
        <a:lnSpc>
          <a:spcPct val="90000"/>
        </a:lnSpc>
        <a:spcBef>
          <a:spcPts val="500"/>
        </a:spcBef>
        <a:buFont typeface="Arial" panose="020B0604020202020204"/>
        <a:buChar char="•"/>
        <a:defRPr sz="2400" kern="1200">
          <a:solidFill>
            <a:schemeClr val="tx1"/>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lnSpc>
          <a:spcPct val="90000"/>
        </a:lnSpc>
        <a:spcBef>
          <a:spcPts val="500"/>
        </a:spcBef>
        <a:buFont typeface="Arial" panose="020B0604020202020204"/>
        <a:buChar char="•"/>
        <a:defRPr sz="2000" kern="1200">
          <a:solidFill>
            <a:schemeClr val="tx1"/>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
          <p:cNvSpPr txBox="1"/>
          <p:nvPr/>
        </p:nvSpPr>
        <p:spPr>
          <a:xfrm>
            <a:off x="227558" y="0"/>
            <a:ext cx="11845491" cy="457200"/>
          </a:xfrm>
          <a:prstGeom prst="rect">
            <a:avLst/>
          </a:prstGeom>
          <a:solidFill>
            <a:srgbClr val="FFC000"/>
          </a:solidFill>
        </p:spPr>
        <p:txBody>
          <a:bodyPr/>
          <a:lstStyle>
            <a:lvl1pPr algn="l" defTabSz="914400" rtl="0" eaLnBrk="1" latinLnBrk="0" hangingPunct="1">
              <a:lnSpc>
                <a:spcPct val="90000"/>
              </a:lnSpc>
              <a:spcBef>
                <a:spcPct val="0"/>
              </a:spcBef>
              <a:buNone/>
              <a:defRPr sz="4400" kern="1200">
                <a:solidFill>
                  <a:schemeClr val="tx1"/>
                </a:solidFill>
                <a:latin typeface="Gill Sans"/>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defRPr/>
            </a:pPr>
            <a:r>
              <a:rPr kumimoji="0" lang="en-GB" sz="3600" b="1" i="0" u="none" strike="noStrike" kern="1200" cap="none" spc="0" normalizeH="0" baseline="0" noProof="0" dirty="0">
                <a:ln>
                  <a:noFill/>
                </a:ln>
                <a:solidFill>
                  <a:srgbClr val="24A316"/>
                </a:solidFill>
                <a:effectLst/>
                <a:uLnTx/>
                <a:uFillTx/>
                <a:latin typeface="+mn-lt"/>
                <a:ea typeface="Tahoma" panose="020B0604030504040204" pitchFamily="34" charset="0"/>
                <a:cs typeface="Calibri" panose="020F0502020204030204" pitchFamily="34" charset="0"/>
              </a:rPr>
              <a:t>PDO Second Alert</a:t>
            </a:r>
          </a:p>
          <a:p>
            <a:pPr marL="0" marR="0" lvl="0" indent="0" algn="ctr" defTabSz="914400" rtl="0" eaLnBrk="1" fontAlgn="auto" latinLnBrk="0" hangingPunct="1">
              <a:lnSpc>
                <a:spcPct val="90000"/>
              </a:lnSpc>
              <a:spcBef>
                <a:spcPct val="0"/>
              </a:spcBef>
              <a:spcAft>
                <a:spcPts val="0"/>
              </a:spcAft>
              <a:buClrTx/>
              <a:buSzTx/>
              <a:buFontTx/>
              <a:buNone/>
              <a:defRPr/>
            </a:pPr>
            <a:r>
              <a:rPr kumimoji="0" lang="en-US" sz="3200" b="1" i="0" u="none" strike="noStrike" kern="1200" cap="none" spc="0" normalizeH="0" baseline="0" noProof="0" dirty="0">
                <a:ln>
                  <a:noFill/>
                </a:ln>
                <a:solidFill>
                  <a:srgbClr val="FF0000"/>
                </a:solidFill>
                <a:effectLst>
                  <a:outerShdw blurRad="38100" dist="38100" dir="2700000" algn="tl">
                    <a:srgbClr val="000000">
                      <a:alpha val="43137"/>
                    </a:srgbClr>
                  </a:outerShdw>
                </a:effectLst>
                <a:uLnTx/>
                <a:uFillTx/>
                <a:latin typeface="+mn-lt"/>
                <a:ea typeface="Tahoma" panose="020B0604030504040204" pitchFamily="34" charset="0"/>
                <a:cs typeface="Tahoma" panose="020B0604030504040204" pitchFamily="34" charset="0"/>
              </a:rPr>
              <a:t>     </a:t>
            </a:r>
          </a:p>
        </p:txBody>
      </p:sp>
      <p:sp>
        <p:nvSpPr>
          <p:cNvPr id="4" name="Rectangle 1"/>
          <p:cNvSpPr/>
          <p:nvPr/>
        </p:nvSpPr>
        <p:spPr>
          <a:xfrm>
            <a:off x="489976" y="1007066"/>
            <a:ext cx="6814756" cy="398780"/>
          </a:xfrm>
          <a:prstGeom prst="rect">
            <a:avLst/>
          </a:prstGeom>
          <a:solidFill>
            <a:srgbClr val="FFC000"/>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sz="2000" b="1" i="0" u="none" strike="noStrike" kern="1200" cap="none" spc="0" normalizeH="0" baseline="0" noProof="0" dirty="0">
                <a:ln>
                  <a:noFill/>
                </a:ln>
                <a:solidFill>
                  <a:srgbClr val="0D38B3"/>
                </a:solidFill>
                <a:effectLst/>
                <a:uLnTx/>
                <a:uFillTx/>
                <a:ea typeface="+mn-ea"/>
                <a:cs typeface="Arial" panose="020B0604020202020204" pitchFamily="34" charset="0"/>
              </a:rPr>
              <a:t>Target Audience:</a:t>
            </a:r>
            <a:r>
              <a:rPr kumimoji="0" lang="en-GB" altLang="en-US" sz="2000" b="1" i="0" u="none" strike="noStrike" kern="1200" cap="none" spc="0" normalizeH="0" baseline="0" noProof="0" dirty="0">
                <a:ln>
                  <a:noFill/>
                </a:ln>
                <a:solidFill>
                  <a:srgbClr val="0D38B3"/>
                </a:solidFill>
                <a:effectLst/>
                <a:uLnTx/>
                <a:uFillTx/>
                <a:ea typeface="+mn-ea"/>
                <a:cs typeface="Arial" panose="020B0604020202020204" pitchFamily="34" charset="0"/>
              </a:rPr>
              <a:t> </a:t>
            </a:r>
            <a:r>
              <a:rPr lang="en-GB" altLang="en-US" b="1" noProof="0" dirty="0">
                <a:ln>
                  <a:noFill/>
                </a:ln>
                <a:solidFill>
                  <a:srgbClr val="FF0000"/>
                </a:solidFill>
                <a:effectLst/>
                <a:uLnTx/>
                <a:uFillTx/>
                <a:sym typeface="+mn-ea"/>
              </a:rPr>
              <a:t>Drilling, </a:t>
            </a:r>
            <a:r>
              <a:rPr kumimoji="0" lang="en-US" sz="1800" b="1" i="0" u="none" strike="noStrike" kern="1200" cap="none" spc="0" normalizeH="0" baseline="0" noProof="0" dirty="0">
                <a:ln>
                  <a:noFill/>
                </a:ln>
                <a:solidFill>
                  <a:srgbClr val="FF0000"/>
                </a:solidFill>
                <a:effectLst/>
                <a:uLnTx/>
                <a:uFillTx/>
                <a:ea typeface="+mn-ea"/>
                <a:cs typeface="+mn-cs"/>
              </a:rPr>
              <a:t>Logistics, Operation &amp; Construction </a:t>
            </a:r>
            <a:endParaRPr kumimoji="0" lang="en-US" sz="1800" b="1" i="0" u="none" strike="noStrike" kern="1200" cap="none" spc="0" normalizeH="0" baseline="0" noProof="0" dirty="0">
              <a:ln>
                <a:noFill/>
              </a:ln>
              <a:solidFill>
                <a:srgbClr val="FF0000"/>
              </a:solidFill>
              <a:effectLst/>
              <a:uLnTx/>
              <a:uFillTx/>
              <a:ea typeface="+mn-ea"/>
              <a:cs typeface="Calibri" panose="020F0502020204030204" pitchFamily="34" charset="0"/>
            </a:endParaRPr>
          </a:p>
        </p:txBody>
      </p:sp>
      <p:graphicFrame>
        <p:nvGraphicFramePr>
          <p:cNvPr id="17" name="Table 16"/>
          <p:cNvGraphicFramePr>
            <a:graphicFrameLocks noGrp="1"/>
          </p:cNvGraphicFramePr>
          <p:nvPr/>
        </p:nvGraphicFramePr>
        <p:xfrm>
          <a:off x="489976" y="505178"/>
          <a:ext cx="11553338" cy="457200"/>
        </p:xfrm>
        <a:graphic>
          <a:graphicData uri="http://schemas.openxmlformats.org/drawingml/2006/table">
            <a:tbl>
              <a:tblPr firstRow="1" bandRow="1">
                <a:tableStyleId>{F5AB1C69-6EDB-4FF4-983F-18BD219EF322}</a:tableStyleId>
              </a:tblPr>
              <a:tblGrid>
                <a:gridCol w="645229">
                  <a:extLst>
                    <a:ext uri="{9D8B030D-6E8A-4147-A177-3AD203B41FA5}">
                      <a16:colId xmlns:a16="http://schemas.microsoft.com/office/drawing/2014/main" val="20000"/>
                    </a:ext>
                  </a:extLst>
                </a:gridCol>
                <a:gridCol w="1024521">
                  <a:extLst>
                    <a:ext uri="{9D8B030D-6E8A-4147-A177-3AD203B41FA5}">
                      <a16:colId xmlns:a16="http://schemas.microsoft.com/office/drawing/2014/main" val="20001"/>
                    </a:ext>
                  </a:extLst>
                </a:gridCol>
                <a:gridCol w="1040674">
                  <a:extLst>
                    <a:ext uri="{9D8B030D-6E8A-4147-A177-3AD203B41FA5}">
                      <a16:colId xmlns:a16="http://schemas.microsoft.com/office/drawing/2014/main" val="20002"/>
                    </a:ext>
                  </a:extLst>
                </a:gridCol>
                <a:gridCol w="894080">
                  <a:extLst>
                    <a:ext uri="{9D8B030D-6E8A-4147-A177-3AD203B41FA5}">
                      <a16:colId xmlns:a16="http://schemas.microsoft.com/office/drawing/2014/main" val="20003"/>
                    </a:ext>
                  </a:extLst>
                </a:gridCol>
                <a:gridCol w="1717040">
                  <a:extLst>
                    <a:ext uri="{9D8B030D-6E8A-4147-A177-3AD203B41FA5}">
                      <a16:colId xmlns:a16="http://schemas.microsoft.com/office/drawing/2014/main" val="20004"/>
                    </a:ext>
                  </a:extLst>
                </a:gridCol>
                <a:gridCol w="1595120">
                  <a:extLst>
                    <a:ext uri="{9D8B030D-6E8A-4147-A177-3AD203B41FA5}">
                      <a16:colId xmlns:a16="http://schemas.microsoft.com/office/drawing/2014/main" val="20005"/>
                    </a:ext>
                  </a:extLst>
                </a:gridCol>
                <a:gridCol w="1442720">
                  <a:extLst>
                    <a:ext uri="{9D8B030D-6E8A-4147-A177-3AD203B41FA5}">
                      <a16:colId xmlns:a16="http://schemas.microsoft.com/office/drawing/2014/main" val="20006"/>
                    </a:ext>
                  </a:extLst>
                </a:gridCol>
                <a:gridCol w="741680">
                  <a:extLst>
                    <a:ext uri="{9D8B030D-6E8A-4147-A177-3AD203B41FA5}">
                      <a16:colId xmlns:a16="http://schemas.microsoft.com/office/drawing/2014/main" val="20007"/>
                    </a:ext>
                  </a:extLst>
                </a:gridCol>
                <a:gridCol w="1117600">
                  <a:extLst>
                    <a:ext uri="{9D8B030D-6E8A-4147-A177-3AD203B41FA5}">
                      <a16:colId xmlns:a16="http://schemas.microsoft.com/office/drawing/2014/main" val="20008"/>
                    </a:ext>
                  </a:extLst>
                </a:gridCol>
                <a:gridCol w="1334674">
                  <a:extLst>
                    <a:ext uri="{9D8B030D-6E8A-4147-A177-3AD203B41FA5}">
                      <a16:colId xmlns:a16="http://schemas.microsoft.com/office/drawing/2014/main" val="20009"/>
                    </a:ext>
                  </a:extLst>
                </a:gridCol>
              </a:tblGrid>
              <a:tr h="370840">
                <a:tc>
                  <a:txBody>
                    <a:bodyPr/>
                    <a:lstStyle/>
                    <a:p>
                      <a:pPr algn="r"/>
                      <a:r>
                        <a:rPr kumimoji="0" lang="en-GB" sz="1200" b="1" u="none" strike="noStrike" kern="1200" cap="none" spc="0" normalizeH="0" baseline="0" noProof="0" dirty="0">
                          <a:ln>
                            <a:noFill/>
                          </a:ln>
                          <a:solidFill>
                            <a:prstClr val="black"/>
                          </a:solidFill>
                          <a:effectLst/>
                          <a:uLnTx/>
                          <a:uFillTx/>
                        </a:rPr>
                        <a:t>Date:</a:t>
                      </a:r>
                    </a:p>
                    <a:p>
                      <a:pPr algn="r"/>
                      <a:r>
                        <a:rPr kumimoji="0" lang="en-GB" sz="1200" b="1" u="none" strike="noStrike" kern="1200" cap="none" spc="0" normalizeH="0" baseline="0" noProof="0" dirty="0">
                          <a:ln>
                            <a:noFill/>
                          </a:ln>
                          <a:solidFill>
                            <a:prstClr val="black"/>
                          </a:solidFill>
                          <a:effectLst/>
                          <a:uLnTx/>
                          <a:uFillTx/>
                        </a:rPr>
                        <a:t>Time:</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altLang="en-US" sz="1200" dirty="0">
                          <a:solidFill>
                            <a:srgbClr val="4472C5"/>
                          </a:solidFill>
                          <a:latin typeface="+mn-lt"/>
                        </a:rPr>
                        <a:t>22/ 12/ 2025</a:t>
                      </a:r>
                    </a:p>
                    <a:p>
                      <a:r>
                        <a:rPr lang="en-GB" altLang="en-US" sz="1200" dirty="0">
                          <a:solidFill>
                            <a:srgbClr val="4472C5"/>
                          </a:solidFill>
                          <a:latin typeface="+mn-lt"/>
                        </a:rPr>
                        <a:t>14:50</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Incident title: </a:t>
                      </a:r>
                    </a:p>
                    <a:p>
                      <a:pPr marL="0" marR="0" lvl="0" indent="0" algn="r" defTabSz="914400" rtl="0" eaLnBrk="1" fontAlgn="auto" latinLnBrk="0" hangingPunct="1">
                        <a:lnSpc>
                          <a:spcPct val="100000"/>
                        </a:lnSpc>
                        <a:spcBef>
                          <a:spcPts val="0"/>
                        </a:spcBef>
                        <a:spcAft>
                          <a:spcPts val="0"/>
                        </a:spcAft>
                        <a:buClrTx/>
                        <a:buSzTx/>
                        <a:buFontTx/>
                        <a:buNone/>
                        <a:defRPr/>
                      </a:pPr>
                      <a:r>
                        <a:rPr kumimoji="0" lang="en-GB" sz="1200" b="1" u="none" strike="noStrike" kern="1200" cap="none" spc="0" normalizeH="0" baseline="0" noProof="0" dirty="0">
                          <a:ln>
                            <a:noFill/>
                          </a:ln>
                          <a:solidFill>
                            <a:prstClr val="black"/>
                          </a:solidFill>
                          <a:effectLst/>
                          <a:uLnTx/>
                          <a:uFillTx/>
                        </a:rPr>
                        <a:t>PIM#</a:t>
                      </a:r>
                      <a:endParaRPr kumimoji="0" lang="en-GB" sz="1200" b="1" i="0" u="none" strike="noStrike" kern="1200" cap="none" spc="0" normalizeH="0" baseline="0" noProof="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US" sz="1200" b="1" u="none" strike="noStrike" kern="1200" cap="none" spc="0" normalizeH="0" baseline="0" noProof="0" dirty="0">
                          <a:ln>
                            <a:noFill/>
                          </a:ln>
                          <a:solidFill>
                            <a:srgbClr val="4472C4"/>
                          </a:solidFill>
                          <a:effectLst/>
                          <a:uLnTx/>
                          <a:uFillTx/>
                        </a:rPr>
                        <a:t> </a:t>
                      </a:r>
                      <a:r>
                        <a:rPr lang="en-US" sz="1200" noProof="0" dirty="0">
                          <a:ln>
                            <a:noFill/>
                          </a:ln>
                          <a:solidFill>
                            <a:srgbClr val="4472C4"/>
                          </a:solidFill>
                          <a:effectLst/>
                          <a:uLnTx/>
                          <a:uFillTx/>
                          <a:sym typeface="+mn-ea"/>
                        </a:rPr>
                        <a:t>HiPo#</a:t>
                      </a:r>
                      <a:r>
                        <a:rPr lang="en-GB" altLang="en-US" sz="1200" noProof="0" dirty="0">
                          <a:ln>
                            <a:noFill/>
                          </a:ln>
                          <a:solidFill>
                            <a:srgbClr val="4472C4"/>
                          </a:solidFill>
                          <a:effectLst/>
                          <a:uLnTx/>
                          <a:uFillTx/>
                          <a:sym typeface="+mn-ea"/>
                        </a:rPr>
                        <a:t>40</a:t>
                      </a:r>
                      <a:endParaRPr kumimoji="0" lang="en-US" sz="1200" b="1" u="none" strike="noStrike" kern="1200" cap="none" spc="0" normalizeH="0" baseline="0" noProof="0" dirty="0">
                        <a:ln>
                          <a:noFill/>
                        </a:ln>
                        <a:solidFill>
                          <a:srgbClr val="4472C4"/>
                        </a:solidFill>
                        <a:effectLst/>
                        <a:uLnTx/>
                        <a:uFillTx/>
                      </a:endParaRPr>
                    </a:p>
                    <a:p>
                      <a:r>
                        <a:rPr kumimoji="0" lang="en-GB" altLang="en-US" sz="1200" b="1" u="none" strike="noStrike" kern="1200" cap="none" spc="0" normalizeH="0" baseline="0" noProof="0" dirty="0">
                          <a:ln>
                            <a:noFill/>
                          </a:ln>
                          <a:solidFill>
                            <a:srgbClr val="4472C4"/>
                          </a:solidFill>
                          <a:effectLst/>
                          <a:uLnTx/>
                          <a:uFillTx/>
                        </a:rPr>
                        <a:t>1173373</a:t>
                      </a:r>
                      <a:r>
                        <a:rPr kumimoji="0" lang="en-US" sz="1200" b="1" u="none" strike="noStrike" kern="1200" cap="none" spc="0" normalizeH="0" baseline="0" noProof="0" dirty="0">
                          <a:ln>
                            <a:noFill/>
                          </a:ln>
                          <a:solidFill>
                            <a:srgbClr val="4472C4"/>
                          </a:solidFill>
                          <a:effectLst/>
                          <a:uLnTx/>
                          <a:uFillTx/>
                        </a:rPr>
                        <a:t>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1200" b="1" u="none" strike="noStrike" kern="1200" cap="none" spc="0" normalizeH="0" baseline="0" noProof="0" dirty="0">
                          <a:ln>
                            <a:noFill/>
                          </a:ln>
                          <a:solidFill>
                            <a:prstClr val="black"/>
                          </a:solidFill>
                          <a:effectLst/>
                          <a:uLnTx/>
                          <a:uFillTx/>
                        </a:rPr>
                        <a:t>Risk Category:</a:t>
                      </a:r>
                      <a:r>
                        <a:rPr kumimoji="0" lang="en-GB" altLang="en-US" sz="1200" b="1" u="none" strike="noStrike" kern="1200" cap="none" spc="0" normalizeH="0" baseline="0" noProof="0" dirty="0">
                          <a:ln>
                            <a:noFill/>
                          </a:ln>
                          <a:solidFill>
                            <a:prstClr val="black"/>
                          </a:solidFill>
                          <a:effectLst/>
                          <a:uLnTx/>
                          <a:uFillTx/>
                        </a:rPr>
                        <a:t> </a:t>
                      </a:r>
                      <a:r>
                        <a:rPr kumimoji="0" lang="en-US" sz="1200" b="1" u="none" strike="noStrike" kern="1200" cap="none" spc="0" normalizeH="0" baseline="0" noProof="0" dirty="0">
                          <a:ln>
                            <a:noFill/>
                          </a:ln>
                          <a:solidFill>
                            <a:prstClr val="black"/>
                          </a:solidFill>
                          <a:effectLst/>
                          <a:uLnTx/>
                          <a:uFillTx/>
                        </a:rPr>
                        <a:t> </a:t>
                      </a:r>
                    </a:p>
                    <a:p>
                      <a:pPr marL="0" marR="0" lvl="0" indent="0" algn="r" defTabSz="914400" rtl="0" eaLnBrk="1" fontAlgn="auto" latinLnBrk="0" hangingPunct="1">
                        <a:lnSpc>
                          <a:spcPct val="100000"/>
                        </a:lnSpc>
                        <a:spcBef>
                          <a:spcPts val="0"/>
                        </a:spcBef>
                        <a:spcAft>
                          <a:spcPts val="0"/>
                        </a:spcAft>
                        <a:buClrTx/>
                        <a:buSzTx/>
                        <a:buFontTx/>
                        <a:buNone/>
                        <a:defRPr/>
                      </a:pPr>
                      <a:r>
                        <a:rPr lang="en-US" sz="1200" b="1" kern="1200" noProof="0" dirty="0">
                          <a:solidFill>
                            <a:schemeClr val="tx1"/>
                          </a:solidFill>
                        </a:rPr>
                        <a:t>Injury / Asset Damaged</a:t>
                      </a:r>
                      <a:r>
                        <a:rPr lang="en-US" sz="1200" b="1" kern="1200" noProof="0" dirty="0">
                          <a:solidFill>
                            <a:schemeClr val="tx1"/>
                          </a:solidFill>
                          <a:latin typeface="+mn-lt"/>
                        </a:rPr>
                        <a:t>:</a:t>
                      </a:r>
                      <a:endParaRPr lang="en-US" sz="1200" b="1" kern="1200" dirty="0">
                        <a:solidFill>
                          <a:schemeClr val="tx1"/>
                        </a:solidFill>
                        <a:latin typeface="Gill Sans"/>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en-GB" altLang="en-US" sz="1200" dirty="0">
                          <a:solidFill>
                            <a:srgbClr val="4472C5"/>
                          </a:solidFill>
                          <a:latin typeface="+mn-lt"/>
                        </a:rPr>
                        <a:t>MVI Rollover</a:t>
                      </a:r>
                    </a:p>
                    <a:p>
                      <a:r>
                        <a:rPr lang="en-GB" altLang="en-US" sz="1200" dirty="0">
                          <a:solidFill>
                            <a:srgbClr val="4472C5"/>
                          </a:solidFill>
                          <a:latin typeface="+mn-lt"/>
                        </a:rPr>
                        <a:t>Asset Damage</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r"/>
                      <a:r>
                        <a:rPr kumimoji="0" lang="en-US" sz="1200" b="1" u="none" strike="noStrike" kern="1200" cap="none" spc="0" normalizeH="0" baseline="0" noProof="0" dirty="0">
                          <a:ln>
                            <a:noFill/>
                          </a:ln>
                          <a:solidFill>
                            <a:prstClr val="black"/>
                          </a:solidFill>
                          <a:effectLst/>
                          <a:uLnTx/>
                          <a:uFillTx/>
                        </a:rPr>
                        <a:t>Actual Severity:</a:t>
                      </a:r>
                    </a:p>
                    <a:p>
                      <a:pPr algn="r"/>
                      <a:r>
                        <a:rPr kumimoji="0" lang="en-US" sz="1200" b="1" u="none" strike="noStrike" kern="1200" cap="none" spc="0" normalizeH="0" baseline="0" noProof="0" dirty="0">
                          <a:ln>
                            <a:noFill/>
                          </a:ln>
                          <a:solidFill>
                            <a:prstClr val="black"/>
                          </a:solidFill>
                          <a:effectLst/>
                          <a:uLnTx/>
                          <a:uFillTx/>
                        </a:rPr>
                        <a:t>Potential severity: </a:t>
                      </a:r>
                      <a:endParaRPr lang="en-US" sz="1200" dirty="0">
                        <a:latin typeface="+mn-lt"/>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noProof="0" dirty="0">
                          <a:ln>
                            <a:noFill/>
                          </a:ln>
                          <a:solidFill>
                            <a:srgbClr val="4472C4"/>
                          </a:solidFill>
                          <a:effectLst/>
                          <a:uLnTx/>
                          <a:uFillTx/>
                          <a:latin typeface="+mn-lt"/>
                        </a:rPr>
                        <a:t>2A</a:t>
                      </a:r>
                    </a:p>
                    <a:p>
                      <a:r>
                        <a:rPr kumimoji="0" lang="en-GB" sz="1200" b="1" u="none" strike="noStrike" kern="1200" cap="none" spc="0" normalizeH="0" baseline="0" noProof="0" dirty="0">
                          <a:ln>
                            <a:noFill/>
                          </a:ln>
                          <a:solidFill>
                            <a:srgbClr val="4472C5"/>
                          </a:solidFill>
                          <a:effectLst/>
                          <a:uLnTx/>
                          <a:uFillTx/>
                          <a:latin typeface="+mn-lt"/>
                        </a:rPr>
                        <a:t>C4P</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r" defTabSz="914400" rtl="0" eaLnBrk="1" latinLnBrk="0" hangingPunct="1"/>
                      <a:r>
                        <a:rPr kumimoji="0" lang="en-GB" sz="1200" b="1" u="none" strike="noStrike" kern="1200" cap="none" spc="0" normalizeH="0" baseline="0" dirty="0">
                          <a:ln>
                            <a:noFill/>
                          </a:ln>
                          <a:solidFill>
                            <a:prstClr val="black"/>
                          </a:solidFill>
                          <a:effectLst/>
                          <a:uLnTx/>
                          <a:uFillTx/>
                        </a:rPr>
                        <a:t>Activity:</a:t>
                      </a:r>
                    </a:p>
                    <a:p>
                      <a:pPr marL="0" algn="r" defTabSz="914400" rtl="0" eaLnBrk="1" latinLnBrk="0" hangingPunct="1"/>
                      <a:r>
                        <a:rPr kumimoji="0" lang="en-GB" sz="1200" b="1" u="none" strike="noStrike" kern="1200" cap="none" spc="0" normalizeH="0" baseline="0" dirty="0">
                          <a:ln>
                            <a:noFill/>
                          </a:ln>
                          <a:solidFill>
                            <a:prstClr val="black"/>
                          </a:solidFill>
                          <a:effectLst/>
                          <a:uLnTx/>
                          <a:uFillTx/>
                        </a:rPr>
                        <a:t>Location:</a:t>
                      </a:r>
                      <a:endParaRPr kumimoji="0" lang="en-US" sz="1200" b="1" i="0" u="none" strike="noStrike" kern="1200" cap="none" spc="0" normalizeH="0" baseline="0" dirty="0">
                        <a:ln>
                          <a:noFill/>
                        </a:ln>
                        <a:solidFill>
                          <a:prstClr val="black"/>
                        </a:solidFill>
                        <a:effectLst/>
                        <a:uLnTx/>
                        <a:uFillTx/>
                        <a:latin typeface="+mn-lt"/>
                        <a:ea typeface="+mn-ea"/>
                        <a:cs typeface="+mn-cs"/>
                      </a:endParaRP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r>
                        <a:rPr kumimoji="0" lang="en-GB" sz="1200" b="1" u="none" strike="noStrike" kern="1200" cap="none" spc="0" normalizeH="0" baseline="0" dirty="0">
                          <a:ln>
                            <a:noFill/>
                          </a:ln>
                          <a:solidFill>
                            <a:srgbClr val="4472C4"/>
                          </a:solidFill>
                          <a:effectLst/>
                          <a:uLnTx/>
                          <a:uFillTx/>
                          <a:latin typeface="+mn-lt"/>
                          <a:ea typeface="+mn-ea"/>
                          <a:cs typeface="+mn-cs"/>
                        </a:rPr>
                        <a:t>Driving</a:t>
                      </a:r>
                    </a:p>
                    <a:p>
                      <a:r>
                        <a:rPr kumimoji="0" lang="en-GB" sz="1200" b="1" u="none" strike="noStrike" kern="1200" cap="none" spc="0" normalizeH="0" baseline="0" dirty="0">
                          <a:ln>
                            <a:noFill/>
                          </a:ln>
                          <a:solidFill>
                            <a:srgbClr val="4472C4"/>
                          </a:solidFill>
                          <a:effectLst/>
                          <a:uLnTx/>
                          <a:uFillTx/>
                          <a:latin typeface="+mn-lt"/>
                          <a:ea typeface="+mn-ea"/>
                          <a:cs typeface="+mn-cs"/>
                        </a:rPr>
                        <a:t>SIMR DEV - 2</a:t>
                      </a:r>
                    </a:p>
                  </a:txBody>
                  <a:tcPr>
                    <a:lnL w="3175" cap="flat" cmpd="sng" algn="ctr">
                      <a:noFill/>
                      <a:prstDash val="solid"/>
                      <a:round/>
                      <a:headEnd type="none" w="med" len="med"/>
                      <a:tailEnd type="none" w="med" len="med"/>
                    </a:lnL>
                    <a:lnR w="3175" cap="flat" cmpd="sng" algn="ctr">
                      <a:noFill/>
                      <a:prstDash val="solid"/>
                      <a:round/>
                      <a:headEnd type="none" w="med" len="med"/>
                      <a:tailEnd type="none" w="med" len="med"/>
                    </a:lnR>
                    <a:lnT w="3175" cap="flat" cmpd="sng" algn="ctr">
                      <a:noFill/>
                      <a:prstDash val="solid"/>
                      <a:round/>
                      <a:headEnd type="none" w="med" len="med"/>
                      <a:tailEnd type="none" w="med" len="med"/>
                    </a:lnT>
                    <a:lnB w="317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bl>
          </a:graphicData>
        </a:graphic>
      </p:graphicFrame>
      <p:sp>
        <p:nvSpPr>
          <p:cNvPr id="5" name="Text Box 2"/>
          <p:cNvSpPr txBox="1">
            <a:spLocks noChangeArrowheads="1"/>
          </p:cNvSpPr>
          <p:nvPr/>
        </p:nvSpPr>
        <p:spPr bwMode="auto">
          <a:xfrm>
            <a:off x="466725" y="1517650"/>
            <a:ext cx="7032625" cy="5309146"/>
          </a:xfrm>
          <a:prstGeom prst="rect">
            <a:avLst/>
          </a:prstGeom>
          <a:noFill/>
          <a:ln w="19050">
            <a:noFill/>
            <a:miter lim="800000"/>
          </a:ln>
        </p:spPr>
        <p:txBody>
          <a:bodyPr wrap="square">
            <a:spAutoFit/>
          </a:bodyPr>
          <a:lstStyle/>
          <a:p>
            <a:pPr marL="114300" marR="0" lvl="0" indent="-114300" algn="just"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FF0000"/>
                </a:solidFill>
                <a:effectLst/>
                <a:uLnTx/>
                <a:uFillTx/>
                <a:ea typeface="+mn-ea"/>
                <a:cs typeface="+mn-cs"/>
              </a:rPr>
              <a:t>What happened?</a:t>
            </a:r>
          </a:p>
          <a:p>
            <a:pPr marL="342900" indent="-342900" algn="just">
              <a:defRPr/>
            </a:pPr>
            <a:r>
              <a:rPr lang="en-GB" sz="1200" spc="50" dirty="0">
                <a:effectLst/>
                <a:cs typeface="Calibri" panose="020F0502020204030204" pitchFamily="34" charset="0"/>
                <a:sym typeface="+mn-ea"/>
              </a:rPr>
              <a:t>On 22/12/2024, at approximately 14:50, a Renault transit mixer(No: 4530 YS) was traveling from SRL</a:t>
            </a:r>
          </a:p>
          <a:p>
            <a:pPr marL="342900" indent="-342900" algn="just">
              <a:defRPr/>
            </a:pPr>
            <a:r>
              <a:rPr lang="en-GB" sz="1200" spc="50" dirty="0">
                <a:effectLst/>
                <a:cs typeface="Calibri" panose="020F0502020204030204" pitchFamily="34" charset="0"/>
                <a:sym typeface="+mn-ea"/>
              </a:rPr>
              <a:t>to SIMR DEV/2 lost control while making a left turn near its destination. This caused the truck to</a:t>
            </a:r>
          </a:p>
          <a:p>
            <a:pPr marL="342900" indent="-342900" algn="just">
              <a:defRPr/>
            </a:pPr>
            <a:r>
              <a:rPr lang="en-GB" sz="1200" spc="50" dirty="0">
                <a:effectLst/>
                <a:cs typeface="Calibri" panose="020F0502020204030204" pitchFamily="34" charset="0"/>
                <a:sym typeface="+mn-ea"/>
              </a:rPr>
              <a:t>topple onto its right side on the route. Fortunately, no injuries were reported.</a:t>
            </a:r>
            <a:endParaRPr lang="en-US" sz="1200" i="0" spc="50" dirty="0">
              <a:effectLst/>
              <a:cs typeface="Calibri" panose="020F0502020204030204" pitchFamily="34" charset="0"/>
            </a:endParaRPr>
          </a:p>
          <a:p>
            <a:pPr marL="114300" marR="0" lvl="0" indent="-114300" algn="just" defTabSz="914400" rtl="0" eaLnBrk="1" fontAlgn="auto" latinLnBrk="0" hangingPunct="1">
              <a:lnSpc>
                <a:spcPct val="100000"/>
              </a:lnSpc>
              <a:spcBef>
                <a:spcPts val="0"/>
              </a:spcBef>
              <a:spcAft>
                <a:spcPts val="0"/>
              </a:spcAft>
              <a:buClrTx/>
              <a:buSzTx/>
              <a:buFontTx/>
              <a:buNone/>
              <a:defRPr/>
            </a:pPr>
            <a:endParaRPr kumimoji="0" lang="en-US" sz="1600" b="1" i="0" u="none" strike="noStrike" kern="1200" cap="none" spc="0" normalizeH="0" baseline="0" noProof="0" dirty="0">
              <a:ln>
                <a:noFill/>
              </a:ln>
              <a:solidFill>
                <a:srgbClr val="FF0000"/>
              </a:solidFill>
              <a:effectLst/>
              <a:uLnTx/>
              <a:uFillTx/>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Tx/>
              <a:buNone/>
              <a:defRPr/>
            </a:pPr>
            <a:endParaRPr kumimoji="0" lang="en-US" sz="1600" b="1" i="0" u="none" strike="noStrike" kern="1200" cap="none" spc="0" normalizeH="0" baseline="0" noProof="0" dirty="0">
              <a:ln>
                <a:noFill/>
              </a:ln>
              <a:solidFill>
                <a:srgbClr val="0070C0"/>
              </a:solidFill>
              <a:effectLst/>
              <a:uLnTx/>
              <a:uFillTx/>
              <a:ea typeface="SimSun" panose="02010600030101010101" pitchFamily="2"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en-GB" altLang="zh-CN" sz="1600" b="1" i="0" u="none" strike="noStrike" kern="1200" cap="none" spc="0" normalizeH="0" baseline="0" noProof="0" dirty="0">
                <a:ln>
                  <a:noFill/>
                </a:ln>
                <a:solidFill>
                  <a:srgbClr val="0070C0"/>
                </a:solidFill>
                <a:effectLst/>
                <a:uLnTx/>
                <a:uFillTx/>
                <a:ea typeface="SimSun" panose="02010600030101010101" pitchFamily="2" charset="-122"/>
                <a:cs typeface="+mn-cs"/>
              </a:rPr>
              <a:t>Why it happened/Finding :</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Ø"/>
              <a:defRPr/>
            </a:pPr>
            <a:r>
              <a:rPr lang="en-GB" altLang="zh-CN" sz="1250" noProof="0" dirty="0">
                <a:ln>
                  <a:noFill/>
                </a:ln>
                <a:solidFill>
                  <a:prstClr val="black"/>
                </a:solidFill>
                <a:effectLst/>
                <a:uLnTx/>
                <a:uFillTx/>
                <a:ea typeface="SimSun" panose="02010600030101010101" pitchFamily="2" charset="-122"/>
                <a:cs typeface="+mn-lt"/>
                <a:sym typeface="+mn-ea"/>
              </a:rPr>
              <a:t>Poor Planning  of activity led to Driver being in a haste to complete the trip</a:t>
            </a:r>
            <a:endParaRPr kumimoji="0" lang="en-GB" altLang="zh-CN" sz="1250" i="0" u="none" strike="noStrike" kern="1200" cap="none" spc="0" normalizeH="0" baseline="0" noProof="0" dirty="0">
              <a:ln>
                <a:noFill/>
              </a:ln>
              <a:solidFill>
                <a:prstClr val="black"/>
              </a:solidFill>
              <a:effectLst/>
              <a:uLnTx/>
              <a:uFillTx/>
              <a:ea typeface="SimSun" panose="02010600030101010101" pitchFamily="2" charset="-122"/>
              <a:cs typeface="+mn-lt"/>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Ø"/>
              <a:defRPr/>
            </a:pPr>
            <a:r>
              <a:rPr lang="en-GB" altLang="zh-CN" sz="1250" noProof="0" dirty="0">
                <a:ln>
                  <a:noFill/>
                </a:ln>
                <a:solidFill>
                  <a:prstClr val="black"/>
                </a:solidFill>
                <a:effectLst/>
                <a:uLnTx/>
                <a:uFillTx/>
                <a:ea typeface="SimSun" panose="02010600030101010101" pitchFamily="2" charset="-122"/>
                <a:cs typeface="+mn-lt"/>
                <a:sym typeface="+mn-ea"/>
              </a:rPr>
              <a:t>Driver was taking a left turn at 60km/h which led to his vehicle becoming unstable.</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Ø"/>
              <a:defRPr/>
            </a:pPr>
            <a:r>
              <a:rPr kumimoji="0" lang="en-GB" altLang="zh-CN" sz="1250" i="0" u="none" strike="noStrike" kern="1200" cap="none" spc="0" normalizeH="0" baseline="0" dirty="0">
                <a:solidFill>
                  <a:prstClr val="black"/>
                </a:solidFill>
                <a:ea typeface="SimSun" panose="02010600030101010101" pitchFamily="2" charset="-122"/>
                <a:cs typeface="+mn-lt"/>
                <a:sym typeface="+mn-ea"/>
              </a:rPr>
              <a:t>Driver was taking a diagonal exit from the main road into junction.</a:t>
            </a:r>
            <a:endParaRPr kumimoji="0" lang="en-GB" altLang="zh-CN" sz="1250" i="0" u="none" strike="noStrike" kern="1200" cap="none" spc="0" normalizeH="0" baseline="0" noProof="0" dirty="0">
              <a:ln>
                <a:noFill/>
              </a:ln>
              <a:solidFill>
                <a:prstClr val="black"/>
              </a:solidFill>
              <a:effectLst/>
              <a:uLnTx/>
              <a:uFillTx/>
              <a:ea typeface="SimSun" panose="02010600030101010101" pitchFamily="2" charset="-122"/>
              <a:cs typeface="+mn-lt"/>
            </a:endParaRP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charset="0"/>
              <a:buChar char="Ø"/>
              <a:defRPr/>
            </a:pPr>
            <a:endParaRPr kumimoji="0" lang="en-GB" altLang="zh-CN" sz="1200" i="0" u="none" strike="noStrike" kern="1200" cap="none" spc="0" normalizeH="0" baseline="0" noProof="0" dirty="0">
              <a:ln>
                <a:noFill/>
              </a:ln>
              <a:solidFill>
                <a:prstClr val="black"/>
              </a:solidFill>
              <a:effectLst/>
              <a:uLnTx/>
              <a:uFillTx/>
              <a:ea typeface="SimSun" panose="02010600030101010101" pitchFamily="2" charset="-122"/>
              <a:cs typeface="+mn-lt"/>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prstClr val="black">
                  <a:lumMod val="65000"/>
                  <a:lumOff val="35000"/>
                </a:prstClr>
              </a:solidFill>
              <a:effectLst/>
              <a:uLnTx/>
              <a:uFillTx/>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defRPr/>
            </a:pPr>
            <a:r>
              <a:rPr kumimoji="0" lang="en-US" sz="1600" b="1" i="0" u="none" strike="noStrike" kern="1200" cap="none" spc="0" normalizeH="0" baseline="0" noProof="0" dirty="0">
                <a:ln>
                  <a:noFill/>
                </a:ln>
                <a:solidFill>
                  <a:srgbClr val="0070C0"/>
                </a:solidFill>
                <a:effectLst/>
                <a:uLnTx/>
                <a:uFillTx/>
                <a:ea typeface="SimSun" panose="02010600030101010101" pitchFamily="2" charset="-122"/>
                <a:cs typeface="+mn-cs"/>
              </a:rPr>
              <a:t>Reflective Questions </a:t>
            </a:r>
          </a:p>
          <a:p>
            <a:pPr marL="114300" marR="0" lvl="0" indent="-114300" algn="just" defTabSz="914400" rtl="0" eaLnBrk="1" fontAlgn="auto" latinLnBrk="0" hangingPunct="1">
              <a:lnSpc>
                <a:spcPct val="100000"/>
              </a:lnSpc>
              <a:spcBef>
                <a:spcPts val="0"/>
              </a:spcBef>
              <a:spcAft>
                <a:spcPts val="0"/>
              </a:spcAft>
              <a:buClrTx/>
              <a:buSzTx/>
              <a:buFontTx/>
              <a:buNone/>
              <a:defRPr/>
            </a:pPr>
            <a:endParaRPr kumimoji="0" lang="en-US" sz="300" b="0" i="0" u="sng" strike="noStrike" kern="1200" cap="none" spc="0" normalizeH="0" baseline="0" noProof="0" dirty="0">
              <a:ln>
                <a:noFill/>
              </a:ln>
              <a:solidFill>
                <a:srgbClr val="000000"/>
              </a:solidFill>
              <a:effectLst/>
              <a:uLnTx/>
              <a:uFillTx/>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lang="en-GB" altLang="en-US" sz="1250" b="1" u="sng" kern="100" dirty="0">
                <a:effectLst/>
                <a:latin typeface="Calibri" panose="020F0502020204030204" pitchFamily="34" charset="0"/>
                <a:ea typeface="Calibri" panose="020F0502020204030204" pitchFamily="34" charset="0"/>
                <a:cs typeface="Arial" panose="020B0604020202020204" pitchFamily="34" charset="0"/>
                <a:sym typeface="+mn-ea"/>
              </a:rPr>
              <a:t>To Focal Point: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50" kern="100" dirty="0">
                <a:effectLst/>
                <a:latin typeface="Calibri" panose="020F0502020204030204" pitchFamily="34" charset="0"/>
                <a:ea typeface="Calibri" panose="020F0502020204030204" pitchFamily="34" charset="0"/>
                <a:cs typeface="Arial" panose="020B0604020202020204" pitchFamily="34" charset="0"/>
                <a:sym typeface="+mn-ea"/>
              </a:rPr>
              <a:t>Do you always </a:t>
            </a:r>
            <a:r>
              <a:rPr lang="en-GB" sz="1250" kern="100" dirty="0">
                <a:latin typeface="Calibri" panose="020F0502020204030204" pitchFamily="34" charset="0"/>
                <a:ea typeface="Calibri" panose="020F0502020204030204" pitchFamily="34" charset="0"/>
                <a:cs typeface="Arial" panose="020B0604020202020204" pitchFamily="34" charset="0"/>
                <a:sym typeface="+mn-ea"/>
              </a:rPr>
              <a:t>p</a:t>
            </a:r>
            <a:r>
              <a:rPr lang="en-GB" altLang="en-US" sz="1250" kern="100" dirty="0">
                <a:effectLst/>
                <a:latin typeface="Calibri" panose="020F0502020204030204" pitchFamily="34" charset="0"/>
                <a:ea typeface="Calibri" panose="020F0502020204030204" pitchFamily="34" charset="0"/>
                <a:cs typeface="Arial" panose="020B0604020202020204" pitchFamily="34" charset="0"/>
                <a:sym typeface="+mn-ea"/>
              </a:rPr>
              <a:t>lan your activity in advance to prevent tight schedules</a:t>
            </a:r>
            <a:r>
              <a:rPr lang="en-US" sz="1250" kern="100" dirty="0">
                <a:effectLst/>
                <a:latin typeface="Calibri" panose="020F0502020204030204" pitchFamily="34" charset="0"/>
                <a:ea typeface="Calibri" panose="020F0502020204030204" pitchFamily="34" charset="0"/>
                <a:cs typeface="Arial" panose="020B0604020202020204" pitchFamily="34" charset="0"/>
                <a:sym typeface="+mn-ea"/>
              </a:rPr>
              <a: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GB" altLang="en-US" sz="1250" kern="100" dirty="0">
                <a:effectLst/>
                <a:latin typeface="Calibri" panose="020F0502020204030204" pitchFamily="34" charset="0"/>
                <a:ea typeface="Calibri" panose="020F0502020204030204" pitchFamily="34" charset="0"/>
                <a:cs typeface="Arial" panose="020B0604020202020204" pitchFamily="34" charset="0"/>
              </a:rPr>
              <a:t>How do you ensure that you always communicate to finish job in a safe manner?</a:t>
            </a:r>
          </a:p>
          <a:p>
            <a:pPr marL="0" marR="0" lvl="0" indent="0" algn="l" defTabSz="914400" rtl="0" eaLnBrk="1" fontAlgn="auto" latinLnBrk="0" hangingPunct="1">
              <a:lnSpc>
                <a:spcPct val="100000"/>
              </a:lnSpc>
              <a:spcBef>
                <a:spcPts val="0"/>
              </a:spcBef>
              <a:spcAft>
                <a:spcPts val="0"/>
              </a:spcAft>
              <a:buClrTx/>
              <a:buSzTx/>
              <a:buFontTx/>
              <a:buNone/>
              <a:defRPr/>
            </a:pPr>
            <a:endParaRPr lang="en-GB" altLang="en-US" sz="125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r>
              <a:rPr lang="en-GB" altLang="en-US" sz="1250" b="1" u="sng" kern="100" dirty="0">
                <a:effectLst/>
                <a:latin typeface="Calibri" panose="020F0502020204030204" pitchFamily="34" charset="0"/>
                <a:ea typeface="Calibri" panose="020F0502020204030204" pitchFamily="34" charset="0"/>
                <a:cs typeface="Arial" panose="020B0604020202020204" pitchFamily="34" charset="0"/>
              </a:rPr>
              <a:t>To Driver:</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50" kern="100" dirty="0">
                <a:latin typeface="Calibri" panose="020F0502020204030204" pitchFamily="34" charset="0"/>
                <a:ea typeface="Calibri" panose="020F0502020204030204" pitchFamily="34" charset="0"/>
                <a:cs typeface="Arial" panose="020B0604020202020204" pitchFamily="34" charset="0"/>
                <a:sym typeface="+mn-ea"/>
              </a:rPr>
              <a:t>Do you ensure you slow down and take the correct exit</a:t>
            </a: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50" kern="100" dirty="0">
                <a:latin typeface="Calibri" panose="020F0502020204030204" pitchFamily="34" charset="0"/>
                <a:ea typeface="Calibri" panose="020F0502020204030204" pitchFamily="34" charset="0"/>
                <a:cs typeface="Arial" panose="020B0604020202020204" pitchFamily="34" charset="0"/>
                <a:sym typeface="+mn-ea"/>
              </a:rPr>
              <a:t>How do you ensure you always follow the road signages and speed limit?</a:t>
            </a:r>
            <a:endParaRPr lang="en-GB" altLang="en-US" sz="1250" b="1" kern="100" dirty="0">
              <a:effectLst/>
              <a:latin typeface="Calibri" panose="020F0502020204030204" pitchFamily="34" charset="0"/>
              <a:ea typeface="Calibri" panose="020F0502020204030204" pitchFamily="34" charset="0"/>
              <a:cs typeface="Arial" panose="020B0604020202020204" pitchFamily="34" charset="0"/>
            </a:endParaRPr>
          </a:p>
          <a:p>
            <a:pPr marL="177800" marR="0" lvl="0" indent="-177800"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lang="en-US" sz="1250" kern="100" dirty="0">
                <a:effectLst/>
                <a:latin typeface="Calibri" panose="020F0502020204030204" pitchFamily="34" charset="0"/>
                <a:ea typeface="Calibri" panose="020F0502020204030204" pitchFamily="34" charset="0"/>
                <a:cs typeface="Arial" panose="020B0604020202020204" pitchFamily="34" charset="0"/>
                <a:sym typeface="+mn-ea"/>
              </a:rPr>
              <a:t>Are you aware of the relevant defensive driving techniques for your journey and do you follow them?</a:t>
            </a:r>
          </a:p>
          <a:p>
            <a:pPr marL="0" marR="0" lvl="0" indent="0" algn="l" defTabSz="914400" rtl="0" eaLnBrk="1" fontAlgn="auto" latinLnBrk="0" hangingPunct="1">
              <a:lnSpc>
                <a:spcPct val="100000"/>
              </a:lnSpc>
              <a:spcBef>
                <a:spcPts val="0"/>
              </a:spcBef>
              <a:spcAft>
                <a:spcPts val="0"/>
              </a:spcAft>
              <a:buClrTx/>
              <a:buSzTx/>
              <a:buFontTx/>
              <a:buNone/>
              <a:defRPr/>
            </a:pP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GB" alt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GB" alt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lang="en-US" sz="1100" kern="100" dirty="0">
              <a:effectLst/>
              <a:latin typeface="Calibri" panose="020F0502020204030204" pitchFamily="34" charset="0"/>
              <a:ea typeface="Calibri" panose="020F050202020403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050" b="0" i="0" u="none" strike="noStrike" kern="1200" cap="none" spc="0" normalizeH="0" baseline="0" noProof="0" dirty="0">
              <a:ln>
                <a:noFill/>
              </a:ln>
              <a:solidFill>
                <a:prstClr val="black"/>
              </a:solidFill>
              <a:effectLst/>
              <a:uLnTx/>
              <a:uFillTx/>
              <a:ea typeface="+mn-ea"/>
              <a:cs typeface="Tahoma" panose="020B0604030504040204" pitchFamily="34" charset="0"/>
            </a:endParaRPr>
          </a:p>
        </p:txBody>
      </p:sp>
      <p:sp>
        <p:nvSpPr>
          <p:cNvPr id="6" name="TextBox 2"/>
          <p:cNvSpPr txBox="1"/>
          <p:nvPr/>
        </p:nvSpPr>
        <p:spPr>
          <a:xfrm>
            <a:off x="466854" y="6259522"/>
            <a:ext cx="7770091" cy="460375"/>
          </a:xfrm>
          <a:prstGeom prst="rect">
            <a:avLst/>
          </a:prstGeom>
          <a:solidFill>
            <a:schemeClr val="accent5"/>
          </a:solidFill>
        </p:spPr>
        <p:txBody>
          <a:bodyPr wrap="square" rtlCol="0">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en-GB" altLang="en-US" sz="2400" b="1" i="0" u="none" strike="noStrike" kern="1200" cap="none" spc="0" normalizeH="0" baseline="0" noProof="0" dirty="0">
                <a:ln>
                  <a:noFill/>
                </a:ln>
                <a:solidFill>
                  <a:srgbClr val="FFFF00"/>
                </a:solidFill>
                <a:effectLst/>
                <a:uLnTx/>
                <a:uFillTx/>
                <a:ea typeface="MS PGothic" panose="020B0600070205080204" pitchFamily="34" charset="-128"/>
                <a:cs typeface="+mn-cs"/>
              </a:rPr>
              <a:t>Always Slow-down your vehicle at junctions</a:t>
            </a:r>
          </a:p>
        </p:txBody>
      </p:sp>
      <p:sp>
        <p:nvSpPr>
          <p:cNvPr id="9" name="Freeform 132"/>
          <p:cNvSpPr/>
          <p:nvPr/>
        </p:nvSpPr>
        <p:spPr bwMode="auto">
          <a:xfrm>
            <a:off x="11629929" y="5370830"/>
            <a:ext cx="330200" cy="383540"/>
          </a:xfrm>
          <a:custGeom>
            <a:avLst/>
            <a:gdLst>
              <a:gd name="T0" fmla="*/ 0 w 1336"/>
              <a:gd name="T1" fmla="*/ 2147483647 h 888"/>
              <a:gd name="T2" fmla="*/ 2147483647 w 1336"/>
              <a:gd name="T3" fmla="*/ 2147483647 h 888"/>
              <a:gd name="T4" fmla="*/ 2147483647 w 1336"/>
              <a:gd name="T5" fmla="*/ 0 h 888"/>
              <a:gd name="T6" fmla="*/ 0 60000 65536"/>
              <a:gd name="T7" fmla="*/ 0 60000 65536"/>
              <a:gd name="T8" fmla="*/ 0 60000 65536"/>
              <a:gd name="T9" fmla="*/ 0 w 1336"/>
              <a:gd name="T10" fmla="*/ 0 h 888"/>
              <a:gd name="T11" fmla="*/ 1336 w 1336"/>
              <a:gd name="T12" fmla="*/ 888 h 888"/>
            </a:gdLst>
            <a:ahLst/>
            <a:cxnLst>
              <a:cxn ang="T6">
                <a:pos x="T0" y="T1"/>
              </a:cxn>
              <a:cxn ang="T7">
                <a:pos x="T2" y="T3"/>
              </a:cxn>
              <a:cxn ang="T8">
                <a:pos x="T4" y="T5"/>
              </a:cxn>
            </a:cxnLst>
            <a:rect l="T9" t="T10" r="T11" b="T12"/>
            <a:pathLst>
              <a:path w="1336" h="888">
                <a:moveTo>
                  <a:pt x="0" y="600"/>
                </a:moveTo>
                <a:lnTo>
                  <a:pt x="312" y="888"/>
                </a:lnTo>
                <a:lnTo>
                  <a:pt x="1336" y="0"/>
                </a:lnTo>
              </a:path>
            </a:pathLst>
          </a:custGeom>
          <a:noFill/>
          <a:ln w="133350">
            <a:solidFill>
              <a:srgbClr val="00FF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dirty="0">
              <a:ln>
                <a:noFill/>
              </a:ln>
              <a:solidFill>
                <a:srgbClr val="000000"/>
              </a:solidFill>
              <a:effectLst/>
              <a:uLnTx/>
              <a:uFillTx/>
              <a:latin typeface="Times New Roman" panose="02020603050405020304" pitchFamily="18" charset="0"/>
              <a:ea typeface="+mn-ea"/>
              <a:cs typeface="+mn-cs"/>
            </a:endParaRPr>
          </a:p>
        </p:txBody>
      </p:sp>
      <p:grpSp>
        <p:nvGrpSpPr>
          <p:cNvPr id="10" name="Group 131"/>
          <p:cNvGrpSpPr/>
          <p:nvPr/>
        </p:nvGrpSpPr>
        <p:grpSpPr bwMode="auto">
          <a:xfrm>
            <a:off x="11715400" y="2732188"/>
            <a:ext cx="293370" cy="471805"/>
            <a:chOff x="3504" y="544"/>
            <a:chExt cx="2287" cy="1855"/>
          </a:xfrm>
        </p:grpSpPr>
        <p:sp>
          <p:nvSpPr>
            <p:cNvPr id="11" name="Line 129"/>
            <p:cNvSpPr>
              <a:spLocks noChangeShapeType="1"/>
            </p:cNvSpPr>
            <p:nvPr/>
          </p:nvSpPr>
          <p:spPr bwMode="auto">
            <a:xfrm>
              <a:off x="3504" y="568"/>
              <a:ext cx="2287" cy="1831"/>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sp>
          <p:nvSpPr>
            <p:cNvPr id="12" name="Line 130"/>
            <p:cNvSpPr>
              <a:spLocks noChangeShapeType="1"/>
            </p:cNvSpPr>
            <p:nvPr/>
          </p:nvSpPr>
          <p:spPr bwMode="auto">
            <a:xfrm flipV="1">
              <a:off x="3528" y="544"/>
              <a:ext cx="2144" cy="1807"/>
            </a:xfrm>
            <a:prstGeom prst="line">
              <a:avLst/>
            </a:prstGeom>
            <a:noFill/>
            <a:ln w="133350">
              <a:solidFill>
                <a:srgbClr val="FF0000"/>
              </a:solidFill>
              <a:round/>
            </a:ln>
          </p:spPr>
          <p:txBody>
            <a:bodyPr/>
            <a:lstStyle/>
            <a:p>
              <a:pPr marL="0" marR="0" lvl="0" indent="0" algn="l" defTabSz="914400" rtl="0" eaLnBrk="0" fontAlgn="base" latinLnBrk="0" hangingPunct="0">
                <a:lnSpc>
                  <a:spcPct val="100000"/>
                </a:lnSpc>
                <a:spcBef>
                  <a:spcPct val="0"/>
                </a:spcBef>
                <a:spcAft>
                  <a:spcPct val="0"/>
                </a:spcAft>
                <a:buClrTx/>
                <a:buSzTx/>
                <a:buFontTx/>
                <a:buNone/>
                <a:defRPr/>
              </a:pPr>
              <a:endParaRPr kumimoji="0" lang="en-US" sz="24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endParaRPr>
            </a:p>
          </p:txBody>
        </p:sp>
      </p:grpSp>
      <p:pic>
        <p:nvPicPr>
          <p:cNvPr id="8" name="Picture 7">
            <a:extLst>
              <a:ext uri="{FF2B5EF4-FFF2-40B4-BE49-F238E27FC236}">
                <a16:creationId xmlns:a16="http://schemas.microsoft.com/office/drawing/2014/main" id="{3B7F2373-2904-8E66-4C44-CEF0EC5F23DF}"/>
              </a:ext>
            </a:extLst>
          </p:cNvPr>
          <p:cNvPicPr>
            <a:picLocks noChangeAspect="1"/>
          </p:cNvPicPr>
          <p:nvPr/>
        </p:nvPicPr>
        <p:blipFill>
          <a:blip r:embed="rId2"/>
          <a:stretch>
            <a:fillRect/>
          </a:stretch>
        </p:blipFill>
        <p:spPr>
          <a:xfrm>
            <a:off x="7829677" y="1039676"/>
            <a:ext cx="3767655" cy="2310584"/>
          </a:xfrm>
          <a:prstGeom prst="rect">
            <a:avLst/>
          </a:prstGeom>
        </p:spPr>
      </p:pic>
      <p:pic>
        <p:nvPicPr>
          <p:cNvPr id="14" name="Picture 13">
            <a:extLst>
              <a:ext uri="{FF2B5EF4-FFF2-40B4-BE49-F238E27FC236}">
                <a16:creationId xmlns:a16="http://schemas.microsoft.com/office/drawing/2014/main" id="{E6993D70-7F7D-77A7-35B5-DAF7494176D3}"/>
              </a:ext>
            </a:extLst>
          </p:cNvPr>
          <p:cNvPicPr>
            <a:picLocks noChangeAspect="1"/>
          </p:cNvPicPr>
          <p:nvPr/>
        </p:nvPicPr>
        <p:blipFill>
          <a:blip r:embed="rId3"/>
          <a:stretch>
            <a:fillRect/>
          </a:stretch>
        </p:blipFill>
        <p:spPr>
          <a:xfrm>
            <a:off x="7787930" y="3463976"/>
            <a:ext cx="3767655" cy="2310584"/>
          </a:xfrm>
          <a:prstGeom prst="rect">
            <a:avLst/>
          </a:prstGeom>
        </p:spPr>
      </p:pic>
      <p:cxnSp>
        <p:nvCxnSpPr>
          <p:cNvPr id="18" name="Straight Connector 17">
            <a:extLst>
              <a:ext uri="{FF2B5EF4-FFF2-40B4-BE49-F238E27FC236}">
                <a16:creationId xmlns:a16="http://schemas.microsoft.com/office/drawing/2014/main" id="{A95770CB-EB25-8DC4-AD89-F7914CAF69C8}"/>
              </a:ext>
            </a:extLst>
          </p:cNvPr>
          <p:cNvCxnSpPr/>
          <p:nvPr/>
        </p:nvCxnSpPr>
        <p:spPr>
          <a:xfrm>
            <a:off x="7829677" y="1764792"/>
            <a:ext cx="3725908" cy="0"/>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cxnSp>
        <p:nvCxnSpPr>
          <p:cNvPr id="19" name="Straight Connector 18">
            <a:extLst>
              <a:ext uri="{FF2B5EF4-FFF2-40B4-BE49-F238E27FC236}">
                <a16:creationId xmlns:a16="http://schemas.microsoft.com/office/drawing/2014/main" id="{4D317D9D-8C96-39C0-FEA7-7938D8CB6440}"/>
              </a:ext>
            </a:extLst>
          </p:cNvPr>
          <p:cNvCxnSpPr/>
          <p:nvPr/>
        </p:nvCxnSpPr>
        <p:spPr>
          <a:xfrm>
            <a:off x="7904021" y="4187952"/>
            <a:ext cx="372590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180870" y="-6892"/>
            <a:ext cx="12011130" cy="453582"/>
          </a:xfrm>
          <a:solidFill>
            <a:srgbClr val="FFC91D"/>
          </a:solidFill>
        </p:spPr>
        <p:txBody>
          <a:bodyPr>
            <a:normAutofit fontScale="90000"/>
          </a:bodyPr>
          <a:lstStyle/>
          <a:p>
            <a:pPr algn="ctr"/>
            <a:br>
              <a:rPr lang="en-GB" sz="22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r>
              <a:rPr lang="en-GB" sz="2700" b="1" dirty="0">
                <a:solidFill>
                  <a:srgbClr val="00B050"/>
                </a:solidFill>
                <a:ea typeface="MS PGothic" panose="020B0600070205080204" pitchFamily="34" charset="-128"/>
              </a:rPr>
              <a:t>Management Self-audit </a:t>
            </a:r>
            <a:br>
              <a:rPr lang="en-GB" sz="2700" b="1" dirty="0">
                <a:solidFill>
                  <a:srgbClr val="00B050"/>
                </a:solidFill>
                <a:ea typeface="MS PGothic" panose="020B0600070205080204" pitchFamily="34" charset="-128"/>
              </a:rPr>
            </a:br>
            <a:br>
              <a:rPr lang="en-GB" sz="2200" b="1" dirty="0">
                <a:solidFill>
                  <a:srgbClr val="00B050"/>
                </a:solidFill>
                <a:ea typeface="MS PGothic" panose="020B0600070205080204" pitchFamily="34" charset="-128"/>
              </a:rPr>
            </a:br>
            <a:endParaRPr lang="en-US" dirty="0"/>
          </a:p>
        </p:txBody>
      </p:sp>
      <p:sp>
        <p:nvSpPr>
          <p:cNvPr id="6" name="Rectangle 5"/>
          <p:cNvSpPr/>
          <p:nvPr/>
        </p:nvSpPr>
        <p:spPr>
          <a:xfrm>
            <a:off x="425605" y="1022338"/>
            <a:ext cx="10928195" cy="523220"/>
          </a:xfrm>
          <a:prstGeom prst="rect">
            <a:avLst/>
          </a:prstGeom>
        </p:spPr>
        <p:txBody>
          <a:bodyPr wrap="square">
            <a:spAutoFit/>
          </a:bodyPr>
          <a:lstStyle/>
          <a:p>
            <a:pPr marL="342900" indent="-342900">
              <a:defRPr/>
            </a:pPr>
            <a:r>
              <a:rPr lang="en-US" sz="1400" b="1" dirty="0">
                <a:solidFill>
                  <a:srgbClr val="FF0000"/>
                </a:solidFill>
                <a:latin typeface="Tahoma" panose="020B0604030504040204" pitchFamily="34" charset="0"/>
              </a:rPr>
              <a:t>As a learning from this incident and ensure continual improvement all contract managers must review their HSE risk management against the questions asked below        </a:t>
            </a:r>
          </a:p>
        </p:txBody>
      </p:sp>
      <p:sp>
        <p:nvSpPr>
          <p:cNvPr id="7" name="Rectangle 6"/>
          <p:cNvSpPr/>
          <p:nvPr/>
        </p:nvSpPr>
        <p:spPr>
          <a:xfrm>
            <a:off x="609133" y="1680481"/>
            <a:ext cx="10928195" cy="2754600"/>
          </a:xfrm>
          <a:prstGeom prst="rect">
            <a:avLst/>
          </a:prstGeom>
        </p:spPr>
        <p:txBody>
          <a:bodyPr wrap="square">
            <a:spAutoFit/>
          </a:bodyPr>
          <a:lstStyle/>
          <a:p>
            <a:pPr marL="342900" indent="-342900">
              <a:defRPr/>
            </a:pPr>
            <a:r>
              <a:rPr lang="en-US" b="1" dirty="0">
                <a:latin typeface="Tahoma" panose="020B0604030504040204" pitchFamily="34" charset="0"/>
              </a:rPr>
              <a:t>Confirm the following:</a:t>
            </a:r>
            <a:endParaRPr lang="en-US" dirty="0">
              <a:latin typeface="Tahoma" panose="020B0604030504040204" pitchFamily="34" charset="0"/>
            </a:endParaRPr>
          </a:p>
          <a:p>
            <a:pPr marL="342900" indent="-342900">
              <a:defRPr/>
            </a:pPr>
            <a:endParaRPr lang="en-US" sz="1600" dirty="0">
              <a:solidFill>
                <a:srgbClr val="000000"/>
              </a:solidFill>
              <a:latin typeface="Calibri" panose="020F0502020204030204" pitchFamily="34" charset="0"/>
            </a:endParaRPr>
          </a:p>
          <a:p>
            <a:pPr>
              <a:defRPr/>
            </a:pPr>
            <a:endParaRPr lang="en-US" sz="1600" dirty="0">
              <a:solidFill>
                <a:srgbClr val="0033CC"/>
              </a:solidFill>
              <a:latin typeface="Calibri" panose="020F0502020204030204" pitchFamily="34" charset="0"/>
              <a:sym typeface="Wingdings" panose="05000000000000000000" pitchFamily="2" charset="2"/>
            </a:endParaRPr>
          </a:p>
          <a:p>
            <a:pPr marL="342900" indent="-342900">
              <a:buFont typeface="+mj-lt"/>
              <a:buAutoNum type="arabicPeriod"/>
              <a:defRPr/>
            </a:pPr>
            <a:r>
              <a:rPr lang="en-GB" sz="1600" dirty="0">
                <a:latin typeface="Calibri" panose="020F0502020204030204" pitchFamily="34" charset="0"/>
                <a:cs typeface="Calibri" panose="020F0502020204030204" pitchFamily="34" charset="0"/>
                <a:sym typeface="Wingdings" panose="05000000000000000000" pitchFamily="2" charset="2"/>
              </a:rPr>
              <a:t>Do you ensure end-to-end planning is done to identify activities that may impact on Driver’s tasks?</a:t>
            </a:r>
          </a:p>
          <a:p>
            <a:pPr marL="342900" indent="-342900">
              <a:buFont typeface="+mj-lt"/>
              <a:buAutoNum type="arabicPeriod"/>
              <a:defRPr/>
            </a:pPr>
            <a:r>
              <a:rPr lang="en-GB" sz="1600" dirty="0">
                <a:latin typeface="Calibri" panose="020F0502020204030204" pitchFamily="34" charset="0"/>
                <a:cs typeface="Calibri" panose="020F0502020204030204" pitchFamily="34" charset="0"/>
                <a:sym typeface="Wingdings" panose="05000000000000000000" pitchFamily="2" charset="2"/>
              </a:rPr>
              <a:t>Do you ensure that risky driver behaviours are identified effectively?</a:t>
            </a:r>
          </a:p>
          <a:p>
            <a:pPr marL="342900" indent="-342900">
              <a:buFont typeface="+mj-lt"/>
              <a:buAutoNum type="arabicPeriod"/>
              <a:defRPr/>
            </a:pPr>
            <a:r>
              <a:rPr lang="en-GB" sz="1600" dirty="0">
                <a:latin typeface="Calibri" panose="020F0502020204030204" pitchFamily="34" charset="0"/>
                <a:cs typeface="Calibri" panose="020F0502020204030204" pitchFamily="34" charset="0"/>
                <a:sym typeface="Wingdings" panose="05000000000000000000" pitchFamily="2" charset="2"/>
              </a:rPr>
              <a:t>Do you ensure conducting the driver evaluations for consistent improvement?</a:t>
            </a:r>
          </a:p>
          <a:p>
            <a:pPr marL="342900" indent="-342900">
              <a:buFont typeface="+mj-lt"/>
              <a:buAutoNum type="arabicPeriod"/>
              <a:defRPr/>
            </a:pPr>
            <a:r>
              <a:rPr lang="en-GB" sz="1600" dirty="0">
                <a:latin typeface="Calibri" panose="020F0502020204030204" pitchFamily="34" charset="0"/>
                <a:cs typeface="Calibri" panose="020F0502020204030204" pitchFamily="34" charset="0"/>
                <a:sym typeface="Wingdings" panose="05000000000000000000" pitchFamily="2" charset="2"/>
              </a:rPr>
              <a:t>Do you review the RAG report daily to determine the driver's behaviours?</a:t>
            </a:r>
          </a:p>
          <a:p>
            <a:pPr marL="342900" indent="-342900">
              <a:buFont typeface="+mj-lt"/>
              <a:buAutoNum type="arabicPeriod"/>
              <a:defRPr/>
            </a:pPr>
            <a:r>
              <a:rPr lang="en-GB" sz="1600" dirty="0">
                <a:latin typeface="Calibri" panose="020F0502020204030204" pitchFamily="34" charset="0"/>
                <a:cs typeface="Calibri" panose="020F0502020204030204" pitchFamily="34" charset="0"/>
                <a:sym typeface="Wingdings" panose="05000000000000000000" pitchFamily="2" charset="2"/>
              </a:rPr>
              <a:t>Do you ensure conducting the traffic drill to identify the driver's behaviours?</a:t>
            </a:r>
          </a:p>
          <a:p>
            <a:pPr>
              <a:defRPr/>
            </a:pPr>
            <a:endParaRPr lang="en-US" sz="1600" dirty="0">
              <a:solidFill>
                <a:srgbClr val="0033CC"/>
              </a:solidFill>
              <a:latin typeface="Calibri" panose="020F0502020204030204" pitchFamily="34" charset="0"/>
              <a:sym typeface="Wingdings" panose="05000000000000000000" pitchFamily="2" charset="2"/>
            </a:endParaRPr>
          </a:p>
          <a:p>
            <a:pPr>
              <a:defRPr/>
            </a:pPr>
            <a:endParaRPr lang="en-US" sz="1600" dirty="0">
              <a:solidFill>
                <a:srgbClr val="0033CC"/>
              </a:solidFill>
              <a:latin typeface="Calibri" panose="020F0502020204030204" pitchFamily="34" charset="0"/>
              <a:sym typeface="Wingdings" panose="05000000000000000000" pitchFamily="2" charset="2"/>
            </a:endParaRPr>
          </a:p>
          <a:p>
            <a:pPr>
              <a:defRPr/>
            </a:pPr>
            <a:r>
              <a:rPr lang="en-US" sz="1100" i="1" dirty="0">
                <a:solidFill>
                  <a:schemeClr val="accent1"/>
                </a:solidFill>
                <a:latin typeface="Calibri" panose="020F0502020204030204" pitchFamily="34" charset="0"/>
                <a:sym typeface="Wingdings" panose="05000000000000000000" pitchFamily="2" charset="2"/>
              </a:rPr>
              <a:t>* If the answer is NO to any of the above questions please ensure you take action to correct this finding</a:t>
            </a:r>
            <a:endParaRPr lang="en-US" sz="1100" dirty="0">
              <a:solidFill>
                <a:schemeClr val="accent1"/>
              </a:solidFill>
              <a:latin typeface="Calibri" panose="020F0502020204030204" pitchFamily="34" charset="0"/>
              <a:sym typeface="Wingdings" panose="05000000000000000000" pitchFamily="2" charset="2"/>
            </a:endParaRPr>
          </a:p>
        </p:txBody>
      </p:sp>
      <p:sp>
        <p:nvSpPr>
          <p:cNvPr id="3" name="Rectangle 8"/>
          <p:cNvSpPr>
            <a:spLocks noChangeArrowheads="1"/>
          </p:cNvSpPr>
          <p:nvPr/>
        </p:nvSpPr>
        <p:spPr bwMode="auto">
          <a:xfrm>
            <a:off x="416361" y="630421"/>
            <a:ext cx="11775639" cy="337185"/>
          </a:xfrm>
          <a:prstGeom prst="rect">
            <a:avLst/>
          </a:prstGeom>
          <a:noFill/>
          <a:ln w="9525">
            <a:noFill/>
            <a:miter lim="800000"/>
          </a:ln>
        </p:spPr>
        <p:txBody>
          <a:bodyPr wrap="square">
            <a:spAutoFit/>
          </a:bodyPr>
          <a:lstStyle/>
          <a:p>
            <a:pPr marL="114300" indent="-114300" algn="just">
              <a:defRPr/>
            </a:pPr>
            <a:r>
              <a:rPr lang="en-GB" sz="1400" b="1" dirty="0">
                <a:solidFill>
                  <a:prstClr val="black"/>
                </a:solidFill>
                <a:latin typeface="Tahoma" panose="020B0604030504040204" pitchFamily="34" charset="0"/>
              </a:rPr>
              <a:t>Date:</a:t>
            </a:r>
            <a:r>
              <a:rPr lang="en-GB" sz="1200" b="1" dirty="0">
                <a:solidFill>
                  <a:srgbClr val="4472C4"/>
                </a:solidFill>
                <a:latin typeface="Tahoma" panose="020B0604030504040204" pitchFamily="34" charset="0"/>
              </a:rPr>
              <a:t>22/12/2024</a:t>
            </a:r>
            <a:r>
              <a:rPr lang="en-US" sz="1200" b="1" dirty="0">
                <a:solidFill>
                  <a:srgbClr val="4472C4"/>
                </a:solidFill>
                <a:latin typeface="Tahoma" panose="020B0604030504040204" pitchFamily="34" charset="0"/>
              </a:rPr>
              <a:t>         </a:t>
            </a:r>
            <a:r>
              <a:rPr lang="en-US" sz="1400" b="1" dirty="0">
                <a:solidFill>
                  <a:prstClr val="black"/>
                </a:solidFill>
                <a:latin typeface="Tahoma" panose="020B0604030504040204" pitchFamily="34" charset="0"/>
              </a:rPr>
              <a:t>Incident title: </a:t>
            </a:r>
            <a:r>
              <a:rPr lang="en-US" sz="1200" b="1" dirty="0">
                <a:solidFill>
                  <a:srgbClr val="4472C4"/>
                </a:solidFill>
                <a:latin typeface="Tahoma" panose="020B0604030504040204" pitchFamily="34" charset="0"/>
              </a:rPr>
              <a:t>         </a:t>
            </a:r>
            <a:r>
              <a:rPr lang="en-US" sz="1400" b="1" dirty="0">
                <a:solidFill>
                  <a:prstClr val="black"/>
                </a:solidFill>
                <a:latin typeface="Tahoma" panose="020B0604030504040204" pitchFamily="34" charset="0"/>
              </a:rPr>
              <a:t>Pattern:</a:t>
            </a:r>
            <a:r>
              <a:rPr lang="en-US" sz="1200" b="1" dirty="0">
                <a:solidFill>
                  <a:prstClr val="black"/>
                </a:solidFill>
                <a:latin typeface="Tahoma" panose="020B0604030504040204" pitchFamily="34" charset="0"/>
              </a:rPr>
              <a:t> </a:t>
            </a:r>
            <a:r>
              <a:rPr lang="en-US" sz="1200" b="1" dirty="0">
                <a:solidFill>
                  <a:srgbClr val="4472C4"/>
                </a:solidFill>
                <a:latin typeface="Tahoma" panose="020B0604030504040204" pitchFamily="34" charset="0"/>
              </a:rPr>
              <a:t>MVI</a:t>
            </a:r>
            <a:r>
              <a:rPr lang="en-US" sz="1600" b="1" dirty="0">
                <a:solidFill>
                  <a:srgbClr val="4472C4"/>
                </a:solidFill>
                <a:latin typeface="Tahoma" panose="020B0604030504040204" pitchFamily="34" charset="0"/>
              </a:rPr>
              <a:t>         </a:t>
            </a:r>
            <a:r>
              <a:rPr lang="en-US" sz="1400" b="1" dirty="0">
                <a:solidFill>
                  <a:prstClr val="black"/>
                </a:solidFill>
                <a:latin typeface="Tahoma" panose="020B0604030504040204" pitchFamily="34" charset="0"/>
              </a:rPr>
              <a:t>Potential severity: </a:t>
            </a:r>
            <a:r>
              <a:rPr lang="en-US" sz="1200" b="1" dirty="0">
                <a:solidFill>
                  <a:srgbClr val="4472C4"/>
                </a:solidFill>
                <a:latin typeface="Tahoma" panose="020B0604030504040204" pitchFamily="34" charset="0"/>
              </a:rPr>
              <a:t> </a:t>
            </a:r>
            <a:r>
              <a:rPr lang="en-GB" altLang="en-US" sz="1200" b="1" dirty="0">
                <a:solidFill>
                  <a:srgbClr val="4472C4"/>
                </a:solidFill>
                <a:latin typeface="Tahoma" panose="020B0604030504040204" pitchFamily="34" charset="0"/>
              </a:rPr>
              <a:t>     C4P                                 </a:t>
            </a:r>
            <a:r>
              <a:rPr lang="en-US" sz="1400" b="1" dirty="0">
                <a:solidFill>
                  <a:prstClr val="black"/>
                </a:solidFill>
                <a:latin typeface="Tahoma" panose="020B0604030504040204" pitchFamily="34" charset="0"/>
              </a:rPr>
              <a:t>Activity:  </a:t>
            </a:r>
            <a:r>
              <a:rPr lang="en-US" sz="1200" b="1" dirty="0">
                <a:solidFill>
                  <a:srgbClr val="4472C4"/>
                </a:solidFill>
                <a:latin typeface="Tahoma" panose="020B0604030504040204" pitchFamily="34" charset="0"/>
              </a:rPr>
              <a:t>Driving </a:t>
            </a:r>
          </a:p>
        </p:txBody>
      </p:sp>
      <p:sp>
        <p:nvSpPr>
          <p:cNvPr id="4" name="Rectangle 3">
            <a:extLst>
              <a:ext uri="{FF2B5EF4-FFF2-40B4-BE49-F238E27FC236}">
                <a16:creationId xmlns:a16="http://schemas.microsoft.com/office/drawing/2014/main" id="{A7C3EE2F-033D-6096-65C7-783CF3377A43}"/>
              </a:ext>
            </a:extLst>
          </p:cNvPr>
          <p:cNvSpPr/>
          <p:nvPr/>
        </p:nvSpPr>
        <p:spPr>
          <a:xfrm>
            <a:off x="297388" y="4960520"/>
            <a:ext cx="11894611" cy="1015663"/>
          </a:xfrm>
          <a:prstGeom prst="rect">
            <a:avLst/>
          </a:prstGeom>
          <a:noFill/>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dirty="0">
                <a:solidFill>
                  <a:srgbClr val="FF0000"/>
                </a:solidFill>
                <a:latin typeface="Aptos" panose="02110004020202020204"/>
              </a:rPr>
              <a:t>Disclaimer </a:t>
            </a:r>
            <a:endParaRPr lang="en-US" sz="1200" dirty="0">
              <a:solidFill>
                <a:srgbClr val="FF0000"/>
              </a:solidFill>
              <a:latin typeface="Aptos" panose="02110004020202020204"/>
            </a:endParaRPr>
          </a:p>
          <a:p>
            <a:r>
              <a:rPr lang="en-US" sz="1200" dirty="0">
                <a:solidFill>
                  <a:srgbClr val="FF0000"/>
                </a:solidFill>
                <a:latin typeface="Aptos" panose="02110004020202020204"/>
              </a:rPr>
              <a:t>This document is provided for information only. It may not be relied upon for any purpose. Neither PDO nor any party providing information for this document accepts any liability for its accuracy, completeness, omissions, advice, or any consequences arising from its use, even if reasonable care was not exercised. No representation or warranty, express or implied, is made that following this document will achieve any specific results or meet any legal or regulatory requirements. This document does not constitute technical advice; consult a qualified professional if such advice is needed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anguage xmlns="4880e4f8-4b7d-4bdd-91e3-e10d47036eca">English</Language>
    <DocId xmlns="4880e4f8-4b7d-4bdd-91e3-e10d47036eca">93042</DocId>
    <ImageCreateDate xmlns="4880E4F8-4B7D-4BDD-91E3-E10D47036ECA" xsi:nil="true"/>
    <wic_System_Copyright xmlns="http://schemas.microsoft.com/sharepoint/v3/fields" xsi:nil="true"/>
  </documentManagement>
</p:propertie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9C4067D375EDA046866D1CFD34BA6725" ma:contentTypeVersion="4" ma:contentTypeDescription="Upload an image." ma:contentTypeScope="" ma:versionID="c8b1b5ff0656cb068594258854d86e82">
  <xsd:schema xmlns:xsd="http://www.w3.org/2001/XMLSchema" xmlns:xs="http://www.w3.org/2001/XMLSchema" xmlns:p="http://schemas.microsoft.com/office/2006/metadata/properties" xmlns:ns1="http://schemas.microsoft.com/sharepoint/v3" xmlns:ns2="4880E4F8-4B7D-4BDD-91E3-E10D47036ECA" xmlns:ns3="http://schemas.microsoft.com/sharepoint/v3/fields" xmlns:ns4="4880e4f8-4b7d-4bdd-91e3-e10d47036eca" xmlns:ns5="9d51eac6-a7d5-47f5-a119-63d146adb134" targetNamespace="http://schemas.microsoft.com/office/2006/metadata/properties" ma:root="true" ma:fieldsID="467a3466776643f0a2a68376fd657b1c" ns1:_="" ns2:_="" ns3:_="" ns4:_="" ns5:_="">
    <xsd:import namespace="http://schemas.microsoft.com/sharepoint/v3"/>
    <xsd:import namespace="4880E4F8-4B7D-4BDD-91E3-E10D47036ECA"/>
    <xsd:import namespace="http://schemas.microsoft.com/sharepoint/v3/fields"/>
    <xsd:import namespace="4880e4f8-4b7d-4bdd-91e3-e10d47036eca"/>
    <xsd:import namespace="9d51eac6-a7d5-47f5-a119-63d146adb134"/>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Language" minOccurs="0"/>
                <xsd:element ref="ns4:DocId" minOccurs="0"/>
                <xsd:element ref="ns5: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80e4f8-4b7d-4bdd-91e3-e10d47036eca" elementFormDefault="qualified">
    <xsd:import namespace="http://schemas.microsoft.com/office/2006/documentManagement/types"/>
    <xsd:import namespace="http://schemas.microsoft.com/office/infopath/2007/PartnerControls"/>
    <xsd:element name="Language" ma:index="27" nillable="true" ma:displayName="Language" ma:default="English 1" ma:format="Dropdown" ma:internalName="Language">
      <xsd:simpleType>
        <xsd:restriction base="dms:Choice">
          <xsd:enumeration value="English"/>
          <xsd:enumeration value="Arabic"/>
          <xsd:enumeration value="Hindi"/>
          <xsd:enumeration value="English 1"/>
          <xsd:enumeration value="English 2"/>
          <xsd:enumeration value="Arabic 1"/>
          <xsd:enumeration value="Arabic 2"/>
          <xsd:enumeration value="Hindi 1"/>
          <xsd:enumeration value="Hindi 2"/>
          <xsd:enumeration value="Malayalam 1"/>
          <xsd:enumeration value="Malayalam 2"/>
        </xsd:restriction>
      </xsd:simpleType>
    </xsd:element>
    <xsd:element name="DocId" ma:index="28" nillable="true" ma:displayName="DocId" ma:list="{9de017a3-70b4-41a0-b3a1-4f7a098545da}" ma:internalName="DocId" ma:showField="ID" ma:web="9d51eac6-a7d5-47f5-a119-63d146adb134">
      <xsd:simpleType>
        <xsd:restriction base="dms:Lookup"/>
      </xsd:simpleType>
    </xsd:element>
  </xsd:schema>
  <xsd:schema xmlns:xsd="http://www.w3.org/2001/XMLSchema" xmlns:xs="http://www.w3.org/2001/XMLSchema" xmlns:dms="http://schemas.microsoft.com/office/2006/documentManagement/types" xmlns:pc="http://schemas.microsoft.com/office/infopath/2007/PartnerControls" targetNamespace="9d51eac6-a7d5-47f5-a119-63d146adb134" elementFormDefault="qualified">
    <xsd:import namespace="http://schemas.microsoft.com/office/2006/documentManagement/types"/>
    <xsd:import namespace="http://schemas.microsoft.com/office/infopath/2007/PartnerControls"/>
    <xsd:element name="SharedWithUsers" ma:index="2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643A46C-72B3-4012-8CB2-E0E23D8B71D1}">
  <ds:schemaRefs/>
</ds:datastoreItem>
</file>

<file path=customXml/itemProps2.xml><?xml version="1.0" encoding="utf-8"?>
<ds:datastoreItem xmlns:ds="http://schemas.openxmlformats.org/officeDocument/2006/customXml" ds:itemID="{ECEB1FCF-0E89-482E-A62E-598FF58845D8}">
  <ds:schemaRefs/>
</ds:datastoreItem>
</file>

<file path=customXml/itemProps3.xml><?xml version="1.0" encoding="utf-8"?>
<ds:datastoreItem xmlns:ds="http://schemas.openxmlformats.org/officeDocument/2006/customXml" ds:itemID="{7DBB316F-3D29-4EB4-98A3-198BE56451D5}"/>
</file>

<file path=docProps/app.xml><?xml version="1.0" encoding="utf-8"?>
<Properties xmlns="http://schemas.openxmlformats.org/officeDocument/2006/extended-properties" xmlns:vt="http://schemas.openxmlformats.org/officeDocument/2006/docPropsVTypes">
  <Template>TM02892315[[fn=Wisp]]</Template>
  <TotalTime>969</TotalTime>
  <Words>592</Words>
  <Application>Microsoft Office PowerPoint</Application>
  <PresentationFormat>Widescreen</PresentationFormat>
  <Paragraphs>74</Paragraphs>
  <Slides>2</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vt:i4>
      </vt:variant>
    </vt:vector>
  </HeadingPairs>
  <TitlesOfParts>
    <vt:vector size="12" baseType="lpstr">
      <vt:lpstr>MS PGothic</vt:lpstr>
      <vt:lpstr>SimSun</vt:lpstr>
      <vt:lpstr>Aptos</vt:lpstr>
      <vt:lpstr>Arial</vt:lpstr>
      <vt:lpstr>Calibri</vt:lpstr>
      <vt:lpstr>Gill Sans</vt:lpstr>
      <vt:lpstr>Tahoma</vt:lpstr>
      <vt:lpstr>Times New Roman</vt:lpstr>
      <vt:lpstr>Wingdings</vt:lpstr>
      <vt:lpstr>Office Theme</vt:lpstr>
      <vt:lpstr>PowerPoint Presentation</vt:lpstr>
      <vt:lpstr>   Management Self-audit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HiPo_40 _MVI Transit Mixer Rollover </dc:title>
  <dc:creator>nazar@umsoman.com</dc:creator>
  <cp:lastModifiedBy>Masroori, Ahmed MSE31</cp:lastModifiedBy>
  <cp:revision>729</cp:revision>
  <dcterms:created xsi:type="dcterms:W3CDTF">2018-09-24T07:27:00Z</dcterms:created>
  <dcterms:modified xsi:type="dcterms:W3CDTF">2026-07-01T03:48:50Z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0x0101009148F5A04DDD49CBA7127AADA5FB792B00AADE34325A8B49CDA8BB4DB53328F214009C4067D375EDA046866D1CFD34BA6725</vt:lpwstr>
  </property>
  <property fmtid="{D5CDD505-2E9C-101B-9397-08002B2CF9AE}" pid="3" name="ICV">
    <vt:lpwstr>A6321F2ED3D04AB596907C3EFCCF4DCC_13</vt:lpwstr>
  </property>
  <property fmtid="{D5CDD505-2E9C-101B-9397-08002B2CF9AE}" pid="4" name="KSOProductBuildVer">
    <vt:lpwstr>1033-12.2.0.19805</vt:lpwstr>
  </property>
</Properties>
</file>