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xml" ContentType="application/vnd.openxmlformats-officedocument.presentationml.slide+xml"/>
  <Override PartName="/ppt/slides/slide2.xml" ContentType="application/vnd.openxmlformats-officedocument.presentationml.slide+xml"/>
  <Override PartName="/ppt/slideMasters/slideMaster1.xml" ContentType="application/vnd.openxmlformats-officedocument.presentationml.slideMaster+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notesSlides/notesSlide2.xml" ContentType="application/vnd.openxmlformats-officedocument.presentationml.notesSlide+xml"/>
  <Override PartName="/ppt/slideLayouts/slideLayout4.xml" ContentType="application/vnd.openxmlformats-officedocument.presentationml.slideLayout+xml"/>
  <Override PartName="/ppt/notesSlides/notesSlide1.xml" ContentType="application/vnd.openxmlformats-officedocument.presentationml.notesSlide+xml"/>
  <Override PartName="/ppt/slideLayouts/slideLayout1.xml" ContentType="application/vnd.openxmlformats-officedocument.presentationml.slideLayout+xml"/>
  <Override PartName="/ppt/theme/theme2.xml" ContentType="application/vnd.openxmlformats-officedocument.theme+xml"/>
  <Override PartName="/ppt/commentAuthors.xml" ContentType="application/vnd.openxmlformats-officedocument.presentationml.commentAuthors+xml"/>
  <Override PartName="/ppt/theme/theme3.xml" ContentType="application/vnd.openxmlformats-officedocument.them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heme/theme1.xml" ContentType="application/vnd.openxmlformats-officedocument.theme+xml"/>
  <Override PartName="/ppt/viewProps.xml" ContentType="application/vnd.openxmlformats-officedocument.presentationml.viewProps+xml"/>
  <Override PartName="/ppt/tableStyles.xml" ContentType="application/vnd.openxmlformats-officedocument.presentationml.tableStyles+xml"/>
  <Override PartName="/ppt/presProps.xml" ContentType="application/vnd.openxmlformats-officedocument.presentationml.presProps+xml"/>
  <Override PartName="/customXml/itemProps2.xml" ContentType="application/vnd.openxmlformats-officedocument.customXmlProperties+xml"/>
  <Override PartName="/customXml/itemProps1.xml" ContentType="application/vnd.openxmlformats-officedocument.customXmlProperties+xml"/>
  <Override PartName="/docProps/core.xml" ContentType="application/vnd.openxmlformats-package.core-properties+xml"/>
  <Override PartName="/docProps/app.xml" ContentType="application/vnd.openxmlformats-officedocument.extended-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8" r:id="rId4"/>
  </p:sldMasterIdLst>
  <p:notesMasterIdLst>
    <p:notesMasterId r:id="rId7"/>
  </p:notesMasterIdLst>
  <p:handoutMasterIdLst>
    <p:handoutMasterId r:id="rId8"/>
  </p:handoutMasterIdLst>
  <p:sldIdLst>
    <p:sldId id="316" r:id="rId5"/>
    <p:sldId id="317" r:id="rId6"/>
  </p:sldIdLst>
  <p:sldSz cx="9144000" cy="6858000" type="screen4x3"/>
  <p:notesSz cx="6670675" cy="9875838"/>
  <p:defaultTextStyle>
    <a:defPPr>
      <a:defRPr lang="en-US"/>
    </a:defPPr>
    <a:lvl1pPr algn="l" rtl="0" eaLnBrk="0" fontAlgn="base" hangingPunct="0">
      <a:spcBef>
        <a:spcPct val="0"/>
      </a:spcBef>
      <a:spcAft>
        <a:spcPct val="0"/>
      </a:spcAft>
      <a:defRPr sz="2400" kern="1200">
        <a:solidFill>
          <a:schemeClr val="tx1"/>
        </a:solidFill>
        <a:latin typeface="Times New Roman" pitchFamily="18" charset="0"/>
        <a:ea typeface="+mn-ea"/>
        <a:cs typeface="+mn-cs"/>
      </a:defRPr>
    </a:lvl1pPr>
    <a:lvl2pPr marL="457200" algn="l" rtl="0" eaLnBrk="0" fontAlgn="base" hangingPunct="0">
      <a:spcBef>
        <a:spcPct val="0"/>
      </a:spcBef>
      <a:spcAft>
        <a:spcPct val="0"/>
      </a:spcAft>
      <a:defRPr sz="2400"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sz="2400"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sz="2400"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sz="2400" kern="1200">
        <a:solidFill>
          <a:schemeClr val="tx1"/>
        </a:solidFill>
        <a:latin typeface="Times New Roman" pitchFamily="18" charset="0"/>
        <a:ea typeface="+mn-ea"/>
        <a:cs typeface="+mn-cs"/>
      </a:defRPr>
    </a:lvl5pPr>
    <a:lvl6pPr marL="2286000" algn="l" defTabSz="914400" rtl="0" eaLnBrk="1" latinLnBrk="0" hangingPunct="1">
      <a:defRPr sz="2400" kern="1200">
        <a:solidFill>
          <a:schemeClr val="tx1"/>
        </a:solidFill>
        <a:latin typeface="Times New Roman" pitchFamily="18" charset="0"/>
        <a:ea typeface="+mn-ea"/>
        <a:cs typeface="+mn-cs"/>
      </a:defRPr>
    </a:lvl6pPr>
    <a:lvl7pPr marL="2743200" algn="l" defTabSz="914400" rtl="0" eaLnBrk="1" latinLnBrk="0" hangingPunct="1">
      <a:defRPr sz="2400" kern="1200">
        <a:solidFill>
          <a:schemeClr val="tx1"/>
        </a:solidFill>
        <a:latin typeface="Times New Roman" pitchFamily="18" charset="0"/>
        <a:ea typeface="+mn-ea"/>
        <a:cs typeface="+mn-cs"/>
      </a:defRPr>
    </a:lvl7pPr>
    <a:lvl8pPr marL="3200400" algn="l" defTabSz="914400" rtl="0" eaLnBrk="1" latinLnBrk="0" hangingPunct="1">
      <a:defRPr sz="2400" kern="1200">
        <a:solidFill>
          <a:schemeClr val="tx1"/>
        </a:solidFill>
        <a:latin typeface="Times New Roman" pitchFamily="18" charset="0"/>
        <a:ea typeface="+mn-ea"/>
        <a:cs typeface="+mn-cs"/>
      </a:defRPr>
    </a:lvl8pPr>
    <a:lvl9pPr marL="3657600" algn="l" defTabSz="914400" rtl="0" eaLnBrk="1" latinLnBrk="0" hangingPunct="1">
      <a:defRPr sz="2400" kern="1200">
        <a:solidFill>
          <a:schemeClr val="tx1"/>
        </a:solidFill>
        <a:latin typeface="Times New Roman" pitchFamily="18"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3111">
          <p15:clr>
            <a:srgbClr val="A4A3A4"/>
          </p15:clr>
        </p15:guide>
        <p15:guide id="2" pos="210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Mamari, Anwar UWODM12" initials="MAU" lastIdx="1" clrIdx="0">
    <p:extLst>
      <p:ext uri="{19B8F6BF-5375-455C-9EA6-DF929625EA0E}">
        <p15:presenceInfo xmlns:p15="http://schemas.microsoft.com/office/powerpoint/2012/main" userId="Mamari, Anwar UWODM12"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CC"/>
    <a:srgbClr val="5DD5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3792" autoAdjust="0"/>
  </p:normalViewPr>
  <p:slideViewPr>
    <p:cSldViewPr>
      <p:cViewPr varScale="1">
        <p:scale>
          <a:sx n="87" d="100"/>
          <a:sy n="87" d="100"/>
        </p:scale>
        <p:origin x="1086" y="114"/>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notesViewPr>
    <p:cSldViewPr>
      <p:cViewPr varScale="1">
        <p:scale>
          <a:sx n="88" d="100"/>
          <a:sy n="88" d="100"/>
        </p:scale>
        <p:origin x="-3870" y="-108"/>
      </p:cViewPr>
      <p:guideLst>
        <p:guide orient="horz" pos="3111"/>
        <p:guide pos="2101"/>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handoutMaster" Target="handoutMasters/handoutMaster1.xml"/><Relationship Id="rId13" Type="http://schemas.openxmlformats.org/officeDocument/2006/relationships/tableStyles" Target="tableStyles.xml"/><Relationship Id="rId3" Type="http://schemas.openxmlformats.org/officeDocument/2006/relationships/customXml" Target="../customXml/item3.xml"/><Relationship Id="rId7" Type="http://schemas.openxmlformats.org/officeDocument/2006/relationships/notesMaster" Target="notesMasters/notesMaster1.xml"/><Relationship Id="rId12" Type="http://schemas.openxmlformats.org/officeDocument/2006/relationships/theme" Target="theme/theme1.xml"/><Relationship Id="rId2" Type="http://schemas.openxmlformats.org/officeDocument/2006/relationships/customXml" Target="../customXml/item2.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viewProps" Target="viewProps.xml"/><Relationship Id="rId5" Type="http://schemas.openxmlformats.org/officeDocument/2006/relationships/slide" Target="slides/slide1.xml"/><Relationship Id="rId10"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commentAuthors" Target="commentAuthor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218" name="Rectangle 2"/>
          <p:cNvSpPr>
            <a:spLocks noGrp="1" noChangeArrowheads="1"/>
          </p:cNvSpPr>
          <p:nvPr>
            <p:ph type="hdr" sz="quarter"/>
          </p:nvPr>
        </p:nvSpPr>
        <p:spPr bwMode="auto">
          <a:xfrm>
            <a:off x="0" y="0"/>
            <a:ext cx="2890838" cy="49371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vl1pPr>
          </a:lstStyle>
          <a:p>
            <a:pPr>
              <a:defRPr/>
            </a:pPr>
            <a:endParaRPr lang="en-US"/>
          </a:p>
        </p:txBody>
      </p:sp>
      <p:sp>
        <p:nvSpPr>
          <p:cNvPr id="9219" name="Rectangle 3"/>
          <p:cNvSpPr>
            <a:spLocks noGrp="1" noChangeArrowheads="1"/>
          </p:cNvSpPr>
          <p:nvPr>
            <p:ph type="dt" sz="quarter" idx="1"/>
          </p:nvPr>
        </p:nvSpPr>
        <p:spPr bwMode="auto">
          <a:xfrm>
            <a:off x="3779838" y="0"/>
            <a:ext cx="2890837" cy="49371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vl1pPr>
          </a:lstStyle>
          <a:p>
            <a:pPr>
              <a:defRPr/>
            </a:pPr>
            <a:endParaRPr lang="en-US"/>
          </a:p>
        </p:txBody>
      </p:sp>
      <p:sp>
        <p:nvSpPr>
          <p:cNvPr id="9220" name="Rectangle 4"/>
          <p:cNvSpPr>
            <a:spLocks noGrp="1" noChangeArrowheads="1"/>
          </p:cNvSpPr>
          <p:nvPr>
            <p:ph type="ftr" sz="quarter" idx="2"/>
          </p:nvPr>
        </p:nvSpPr>
        <p:spPr bwMode="auto">
          <a:xfrm>
            <a:off x="0" y="9382125"/>
            <a:ext cx="2890838" cy="493713"/>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vl1pPr>
          </a:lstStyle>
          <a:p>
            <a:pPr>
              <a:defRPr/>
            </a:pPr>
            <a:endParaRPr lang="en-US"/>
          </a:p>
        </p:txBody>
      </p:sp>
      <p:sp>
        <p:nvSpPr>
          <p:cNvPr id="9221" name="Rectangle 5"/>
          <p:cNvSpPr>
            <a:spLocks noGrp="1" noChangeArrowheads="1"/>
          </p:cNvSpPr>
          <p:nvPr>
            <p:ph type="sldNum" sz="quarter" idx="3"/>
          </p:nvPr>
        </p:nvSpPr>
        <p:spPr bwMode="auto">
          <a:xfrm>
            <a:off x="3779838" y="9382125"/>
            <a:ext cx="2890837" cy="493713"/>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pPr>
              <a:defRPr/>
            </a:pPr>
            <a:fld id="{5B55AA87-4B92-460C-977B-0D3A2F64F625}" type="slidenum">
              <a:rPr lang="en-US"/>
              <a:pPr>
                <a:defRPr/>
              </a:pPr>
              <a:t>‹#›</a:t>
            </a:fld>
            <a:endParaRPr lang="en-US"/>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194" name="Rectangle 2"/>
          <p:cNvSpPr>
            <a:spLocks noGrp="1" noChangeArrowheads="1"/>
          </p:cNvSpPr>
          <p:nvPr>
            <p:ph type="hdr" sz="quarter"/>
          </p:nvPr>
        </p:nvSpPr>
        <p:spPr bwMode="auto">
          <a:xfrm>
            <a:off x="0" y="0"/>
            <a:ext cx="2890838" cy="49371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vl1pPr>
          </a:lstStyle>
          <a:p>
            <a:pPr>
              <a:defRPr/>
            </a:pPr>
            <a:endParaRPr lang="en-US"/>
          </a:p>
        </p:txBody>
      </p:sp>
      <p:sp>
        <p:nvSpPr>
          <p:cNvPr id="8195" name="Rectangle 3"/>
          <p:cNvSpPr>
            <a:spLocks noGrp="1" noChangeArrowheads="1"/>
          </p:cNvSpPr>
          <p:nvPr>
            <p:ph type="dt" idx="1"/>
          </p:nvPr>
        </p:nvSpPr>
        <p:spPr bwMode="auto">
          <a:xfrm>
            <a:off x="3779838" y="0"/>
            <a:ext cx="2890837" cy="49371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vl1pPr>
          </a:lstStyle>
          <a:p>
            <a:pPr>
              <a:defRPr/>
            </a:pPr>
            <a:endParaRPr lang="en-US"/>
          </a:p>
        </p:txBody>
      </p:sp>
      <p:sp>
        <p:nvSpPr>
          <p:cNvPr id="32772" name="Rectangle 4"/>
          <p:cNvSpPr>
            <a:spLocks noGrp="1" noRot="1" noChangeAspect="1" noChangeArrowheads="1" noTextEdit="1"/>
          </p:cNvSpPr>
          <p:nvPr>
            <p:ph type="sldImg" idx="2"/>
          </p:nvPr>
        </p:nvSpPr>
        <p:spPr bwMode="auto">
          <a:xfrm>
            <a:off x="868363" y="741363"/>
            <a:ext cx="4933950" cy="3702050"/>
          </a:xfrm>
          <a:prstGeom prst="rect">
            <a:avLst/>
          </a:prstGeom>
          <a:noFill/>
          <a:ln w="9525">
            <a:solidFill>
              <a:srgbClr val="000000"/>
            </a:solidFill>
            <a:miter lim="800000"/>
            <a:headEnd/>
            <a:tailEnd/>
          </a:ln>
        </p:spPr>
      </p:sp>
      <p:sp>
        <p:nvSpPr>
          <p:cNvPr id="8197" name="Rectangle 5"/>
          <p:cNvSpPr>
            <a:spLocks noGrp="1" noChangeArrowheads="1"/>
          </p:cNvSpPr>
          <p:nvPr>
            <p:ph type="body" sz="quarter" idx="3"/>
          </p:nvPr>
        </p:nvSpPr>
        <p:spPr bwMode="auto">
          <a:xfrm>
            <a:off x="889000" y="4691063"/>
            <a:ext cx="4892675" cy="4443412"/>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8198" name="Rectangle 6"/>
          <p:cNvSpPr>
            <a:spLocks noGrp="1" noChangeArrowheads="1"/>
          </p:cNvSpPr>
          <p:nvPr>
            <p:ph type="ftr" sz="quarter" idx="4"/>
          </p:nvPr>
        </p:nvSpPr>
        <p:spPr bwMode="auto">
          <a:xfrm>
            <a:off x="0" y="9382125"/>
            <a:ext cx="2890838" cy="493713"/>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vl1pPr>
          </a:lstStyle>
          <a:p>
            <a:pPr>
              <a:defRPr/>
            </a:pPr>
            <a:endParaRPr lang="en-US"/>
          </a:p>
        </p:txBody>
      </p:sp>
      <p:sp>
        <p:nvSpPr>
          <p:cNvPr id="8199" name="Rectangle 7"/>
          <p:cNvSpPr>
            <a:spLocks noGrp="1" noChangeArrowheads="1"/>
          </p:cNvSpPr>
          <p:nvPr>
            <p:ph type="sldNum" sz="quarter" idx="5"/>
          </p:nvPr>
        </p:nvSpPr>
        <p:spPr bwMode="auto">
          <a:xfrm>
            <a:off x="3779838" y="9382125"/>
            <a:ext cx="2890837" cy="493713"/>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pPr>
              <a:defRPr/>
            </a:pPr>
            <a:fld id="{77F9EFC2-B0DD-4BF2-8694-068D2DFD785E}" type="slidenum">
              <a:rPr lang="en-US"/>
              <a:pPr>
                <a:defRPr/>
              </a:pPr>
              <a:t>‹#›</a:t>
            </a:fld>
            <a:endParaRPr 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Slide Image Placeholder 1"/>
          <p:cNvSpPr>
            <a:spLocks noGrp="1" noRot="1" noChangeAspect="1" noTextEdit="1"/>
          </p:cNvSpPr>
          <p:nvPr>
            <p:ph type="sldImg"/>
          </p:nvPr>
        </p:nvSpPr>
        <p:spPr>
          <a:ln/>
        </p:spPr>
      </p:sp>
      <p:sp>
        <p:nvSpPr>
          <p:cNvPr id="51203" name="Notes Placeholder 2"/>
          <p:cNvSpPr>
            <a:spLocks noGrp="1"/>
          </p:cNvSpPr>
          <p:nvPr>
            <p:ph type="body" idx="1"/>
          </p:nvPr>
        </p:nvSpPr>
        <p:spPr>
          <a:noFill/>
          <a:ln/>
        </p:spPr>
        <p:txBody>
          <a:bodyPr/>
          <a:lstStyle/>
          <a:p>
            <a:r>
              <a:rPr lang="en-US" dirty="0"/>
              <a:t>Ensure all dates and titles are input </a:t>
            </a:r>
          </a:p>
          <a:p>
            <a:endParaRPr lang="en-US" dirty="0"/>
          </a:p>
          <a:p>
            <a:r>
              <a:rPr lang="en-US" dirty="0"/>
              <a:t>A short description should be provided without mentioning names of contractors or</a:t>
            </a:r>
            <a:r>
              <a:rPr lang="en-US" baseline="0" dirty="0"/>
              <a:t> individuals.  You should include, what happened, to who (by job title) and what injuries this resulted in.  Nothing more!</a:t>
            </a:r>
          </a:p>
          <a:p>
            <a:endParaRPr lang="en-US" baseline="0" dirty="0"/>
          </a:p>
          <a:p>
            <a:r>
              <a:rPr lang="en-US" baseline="0" dirty="0"/>
              <a:t>Four to five bullet points highlighting the main findings from the investigation.  Remember the target audience is the front line staff so this should be written in simple terms in a way that everyone can understand.</a:t>
            </a:r>
          </a:p>
          <a:p>
            <a:endParaRPr lang="en-US" baseline="0" dirty="0"/>
          </a:p>
          <a:p>
            <a:r>
              <a:rPr lang="en-US" baseline="0" dirty="0"/>
              <a:t>The strap line should be the main point you want to get across</a:t>
            </a:r>
          </a:p>
          <a:p>
            <a:endParaRPr lang="en-US" baseline="0" dirty="0"/>
          </a:p>
          <a:p>
            <a:r>
              <a:rPr lang="en-US" baseline="0" dirty="0"/>
              <a:t>The images should be self explanatory, what went wrong (if you create a reconstruction please ensure you do not put people at risk) and below how it should be done.   </a:t>
            </a:r>
            <a:endParaRPr lang="en-US" dirty="0"/>
          </a:p>
        </p:txBody>
      </p:sp>
      <p:sp>
        <p:nvSpPr>
          <p:cNvPr id="51204" name="Slide Number Placeholder 3"/>
          <p:cNvSpPr>
            <a:spLocks noGrp="1"/>
          </p:cNvSpPr>
          <p:nvPr>
            <p:ph type="sldNum" sz="quarter" idx="5"/>
          </p:nvPr>
        </p:nvSpPr>
        <p:spPr>
          <a:noFill/>
        </p:spPr>
        <p:txBody>
          <a:bodyPr/>
          <a:lstStyle/>
          <a:p>
            <a:fld id="{D5138CA7-92E6-41FD-A1B7-5ABDE6F17714}" type="slidenum">
              <a:rPr lang="en-US" smtClean="0"/>
              <a:pPr/>
              <a:t>1</a:t>
            </a:fld>
            <a:endParaRPr lang="en-US"/>
          </a:p>
        </p:txBody>
      </p:sp>
    </p:spTree>
    <p:extLst>
      <p:ext uri="{BB962C8B-B14F-4D97-AF65-F5344CB8AC3E}">
        <p14:creationId xmlns:p14="http://schemas.microsoft.com/office/powerpoint/2010/main" val="303166481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Slide Image Placeholder 1"/>
          <p:cNvSpPr>
            <a:spLocks noGrp="1" noRot="1" noChangeAspect="1" noTextEdit="1"/>
          </p:cNvSpPr>
          <p:nvPr>
            <p:ph type="sldImg"/>
          </p:nvPr>
        </p:nvSpPr>
        <p:spPr>
          <a:ln/>
        </p:spPr>
      </p:sp>
      <p:sp>
        <p:nvSpPr>
          <p:cNvPr id="52227" name="Notes Placeholder 2"/>
          <p:cNvSpPr>
            <a:spLocks noGrp="1"/>
          </p:cNvSpPr>
          <p:nvPr>
            <p:ph type="body" idx="1"/>
          </p:nvPr>
        </p:nvSpPr>
        <p:spPr>
          <a:noFill/>
          <a:ln/>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dirty="0"/>
              <a:t>Ensure all dates and titles are input </a:t>
            </a:r>
          </a:p>
          <a:p>
            <a:endParaRPr lang="en-US" dirty="0">
              <a:solidFill>
                <a:srgbClr val="0033CC"/>
              </a:solidFill>
              <a:latin typeface="Arial" charset="0"/>
              <a:cs typeface="Arial" charset="0"/>
              <a:sym typeface="Wingdings" pitchFamily="2" charset="2"/>
            </a:endParaRPr>
          </a:p>
          <a:p>
            <a:r>
              <a:rPr lang="en-US" dirty="0">
                <a:solidFill>
                  <a:srgbClr val="0033CC"/>
                </a:solidFill>
                <a:latin typeface="Arial" charset="0"/>
                <a:cs typeface="Arial" charset="0"/>
                <a:sym typeface="Wingdings" pitchFamily="2" charset="2"/>
              </a:rPr>
              <a:t>Make a list of closed questions (only ‘yes’ or ‘no’ as an answer) to ask others if they have the same issues based on the management or HSE-MS failings or shortfalls identified in the investigation. </a:t>
            </a:r>
          </a:p>
          <a:p>
            <a:endParaRPr lang="en-US" dirty="0">
              <a:solidFill>
                <a:srgbClr val="0033CC"/>
              </a:solidFill>
              <a:latin typeface="Arial" charset="0"/>
              <a:cs typeface="Arial" charset="0"/>
              <a:sym typeface="Wingdings" pitchFamily="2" charset="2"/>
            </a:endParaRPr>
          </a:p>
          <a:p>
            <a:r>
              <a:rPr lang="en-US" dirty="0">
                <a:solidFill>
                  <a:srgbClr val="0033CC"/>
                </a:solidFill>
                <a:latin typeface="Arial" charset="0"/>
                <a:cs typeface="Arial" charset="0"/>
                <a:sym typeface="Wingdings" pitchFamily="2" charset="2"/>
              </a:rPr>
              <a:t>Imagine you have to audit other companies to see if they could have the same issues.</a:t>
            </a:r>
          </a:p>
          <a:p>
            <a:endParaRPr lang="en-US" dirty="0">
              <a:solidFill>
                <a:srgbClr val="0033CC"/>
              </a:solidFill>
              <a:latin typeface="Arial" charset="0"/>
              <a:cs typeface="Arial" charset="0"/>
              <a:sym typeface="Wingdings" pitchFamily="2" charset="2"/>
            </a:endParaRPr>
          </a:p>
          <a:p>
            <a:r>
              <a:rPr lang="en-US" dirty="0">
                <a:solidFill>
                  <a:srgbClr val="0033CC"/>
                </a:solidFill>
                <a:latin typeface="Arial" charset="0"/>
                <a:cs typeface="Arial" charset="0"/>
                <a:sym typeface="Wingdings" pitchFamily="2" charset="2"/>
              </a:rPr>
              <a:t>These questions should start</a:t>
            </a:r>
            <a:r>
              <a:rPr lang="en-US" baseline="0" dirty="0">
                <a:solidFill>
                  <a:srgbClr val="0033CC"/>
                </a:solidFill>
                <a:latin typeface="Arial" charset="0"/>
                <a:cs typeface="Arial" charset="0"/>
                <a:sym typeface="Wingdings" pitchFamily="2" charset="2"/>
              </a:rPr>
              <a:t> with: Do you ensure…………………?</a:t>
            </a:r>
            <a:endParaRPr lang="en-US" dirty="0">
              <a:latin typeface="Arial" charset="0"/>
              <a:cs typeface="Arial" charset="0"/>
            </a:endParaRPr>
          </a:p>
        </p:txBody>
      </p:sp>
      <p:sp>
        <p:nvSpPr>
          <p:cNvPr id="52228" name="Slide Number Placeholder 3"/>
          <p:cNvSpPr>
            <a:spLocks noGrp="1"/>
          </p:cNvSpPr>
          <p:nvPr>
            <p:ph type="sldNum" sz="quarter" idx="5"/>
          </p:nvPr>
        </p:nvSpPr>
        <p:spPr>
          <a:noFill/>
        </p:spPr>
        <p:txBody>
          <a:bodyPr/>
          <a:lstStyle/>
          <a:p>
            <a:fld id="{E6B2BACC-5893-4478-93DA-688A131F8366}" type="slidenum">
              <a:rPr lang="en-US" smtClean="0"/>
              <a:pPr/>
              <a:t>2</a:t>
            </a:fld>
            <a:endParaRPr lang="en-US"/>
          </a:p>
        </p:txBody>
      </p:sp>
    </p:spTree>
    <p:extLst>
      <p:ext uri="{BB962C8B-B14F-4D97-AF65-F5344CB8AC3E}">
        <p14:creationId xmlns:p14="http://schemas.microsoft.com/office/powerpoint/2010/main" val="331040183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4" name="Rectangle 3"/>
          <p:cNvSpPr/>
          <p:nvPr userDrawn="1"/>
        </p:nvSpPr>
        <p:spPr bwMode="auto">
          <a:xfrm>
            <a:off x="0" y="0"/>
            <a:ext cx="9144000" cy="6858000"/>
          </a:xfrm>
          <a:prstGeom prst="rect">
            <a:avLst/>
          </a:prstGeom>
          <a:noFill/>
          <a:ln w="9525" cap="flat" cmpd="sng" algn="ctr">
            <a:solidFill>
              <a:schemeClr val="tx1"/>
            </a:solidFill>
            <a:prstDash val="solid"/>
            <a:round/>
            <a:headEnd type="none" w="med" len="med"/>
            <a:tailEnd type="none" w="med" len="med"/>
          </a:ln>
          <a:effectLst/>
        </p:spPr>
        <p:txBody>
          <a:bodyPr/>
          <a:lstStyle/>
          <a:p>
            <a:pPr>
              <a:defRPr/>
            </a:pPr>
            <a:endParaRPr lang="en-US"/>
          </a:p>
        </p:txBody>
      </p:sp>
      <p:sp>
        <p:nvSpPr>
          <p:cNvPr id="3" name="Content Placeholder 2"/>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Rectangle 4"/>
          <p:cNvSpPr>
            <a:spLocks noGrp="1" noChangeArrowheads="1"/>
          </p:cNvSpPr>
          <p:nvPr>
            <p:ph type="dt" sz="half" idx="10"/>
          </p:nvPr>
        </p:nvSpPr>
        <p:spPr/>
        <p:txBody>
          <a:bodyPr/>
          <a:lstStyle>
            <a:lvl1pPr>
              <a:defRPr/>
            </a:lvl1pPr>
          </a:lstStyle>
          <a:p>
            <a:pPr>
              <a:defRPr/>
            </a:pPr>
            <a:endParaRPr lang="en-US"/>
          </a:p>
        </p:txBody>
      </p:sp>
      <p:sp>
        <p:nvSpPr>
          <p:cNvPr id="6" name="Rectangle 5"/>
          <p:cNvSpPr>
            <a:spLocks noGrp="1" noChangeArrowheads="1"/>
          </p:cNvSpPr>
          <p:nvPr>
            <p:ph type="ftr" sz="quarter" idx="11"/>
          </p:nvPr>
        </p:nvSpPr>
        <p:spPr/>
        <p:txBody>
          <a:bodyPr/>
          <a:lstStyle>
            <a:lvl1pPr>
              <a:defRPr/>
            </a:lvl1pPr>
          </a:lstStyle>
          <a:p>
            <a:pPr>
              <a:defRPr/>
            </a:pPr>
            <a:r>
              <a:rPr lang="en-US"/>
              <a:t>Confidential - Not to be shared outside of PDO/PDO contractors </a:t>
            </a:r>
          </a:p>
        </p:txBody>
      </p:sp>
      <p:sp>
        <p:nvSpPr>
          <p:cNvPr id="7" name="Rectangle 6"/>
          <p:cNvSpPr>
            <a:spLocks noGrp="1" noChangeArrowheads="1"/>
          </p:cNvSpPr>
          <p:nvPr>
            <p:ph type="sldNum" sz="quarter" idx="12"/>
          </p:nvPr>
        </p:nvSpPr>
        <p:spPr/>
        <p:txBody>
          <a:bodyPr/>
          <a:lstStyle>
            <a:lvl1pPr algn="ctr">
              <a:defRPr/>
            </a:lvl1pPr>
          </a:lstStyle>
          <a:p>
            <a:pPr>
              <a:defRPr/>
            </a:pPr>
            <a:fld id="{15B704AD-0DEC-4276-A217-14915B9EB7EF}"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09600" y="152400"/>
            <a:ext cx="8077200" cy="685800"/>
          </a:xfrm>
          <a:prstGeom prst="rect">
            <a:avLst/>
          </a:prstGeom>
        </p:spPr>
        <p:txBody>
          <a:bodyPr/>
          <a:lstStyle>
            <a:lvl1pPr>
              <a:defRPr sz="2000"/>
            </a:lvl1pPr>
          </a:lstStyle>
          <a:p>
            <a:r>
              <a:rPr lang="en-US"/>
              <a:t>Click to edit Master title style</a:t>
            </a:r>
            <a:endParaRPr lang="en-US" dirty="0"/>
          </a:p>
        </p:txBody>
      </p:sp>
      <p:sp>
        <p:nvSpPr>
          <p:cNvPr id="3" name="Rectangle 4"/>
          <p:cNvSpPr>
            <a:spLocks noGrp="1" noChangeArrowheads="1"/>
          </p:cNvSpPr>
          <p:nvPr>
            <p:ph type="dt" sz="half" idx="10"/>
          </p:nvPr>
        </p:nvSpPr>
        <p:spPr/>
        <p:txBody>
          <a:bodyPr/>
          <a:lstStyle>
            <a:lvl1pPr>
              <a:defRPr/>
            </a:lvl1pPr>
          </a:lstStyle>
          <a:p>
            <a:pPr>
              <a:defRPr/>
            </a:pPr>
            <a:endParaRPr lang="en-US"/>
          </a:p>
        </p:txBody>
      </p:sp>
      <p:sp>
        <p:nvSpPr>
          <p:cNvPr id="4" name="Rectangle 5"/>
          <p:cNvSpPr>
            <a:spLocks noGrp="1" noChangeArrowheads="1"/>
          </p:cNvSpPr>
          <p:nvPr>
            <p:ph type="ftr" sz="quarter" idx="11"/>
          </p:nvPr>
        </p:nvSpPr>
        <p:spPr/>
        <p:txBody>
          <a:bodyPr/>
          <a:lstStyle>
            <a:lvl1pPr>
              <a:defRPr/>
            </a:lvl1pPr>
          </a:lstStyle>
          <a:p>
            <a:pPr>
              <a:defRPr/>
            </a:pPr>
            <a:r>
              <a:rPr lang="en-US"/>
              <a:t>Confidential - Not to be shared outside of PDO/PDO contractors </a:t>
            </a:r>
          </a:p>
        </p:txBody>
      </p:sp>
      <p:sp>
        <p:nvSpPr>
          <p:cNvPr id="5" name="Rectangle 6"/>
          <p:cNvSpPr>
            <a:spLocks noGrp="1" noChangeArrowheads="1"/>
          </p:cNvSpPr>
          <p:nvPr>
            <p:ph type="sldNum" sz="quarter" idx="12"/>
          </p:nvPr>
        </p:nvSpPr>
        <p:spPr/>
        <p:txBody>
          <a:bodyPr/>
          <a:lstStyle>
            <a:lvl1pPr algn="ctr">
              <a:defRPr/>
            </a:lvl1pPr>
          </a:lstStyle>
          <a:p>
            <a:pPr>
              <a:defRPr/>
            </a:pPr>
            <a:fld id="{1A920DC4-FE34-4663-8FB7-16362F8E3E28}"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p:txBody>
          <a:bodyPr/>
          <a:lstStyle>
            <a:lvl1pPr>
              <a:defRPr/>
            </a:lvl1pPr>
          </a:lstStyle>
          <a:p>
            <a:pPr>
              <a:defRPr/>
            </a:pPr>
            <a:endParaRPr lang="en-US"/>
          </a:p>
        </p:txBody>
      </p:sp>
      <p:sp>
        <p:nvSpPr>
          <p:cNvPr id="3" name="Rectangle 5"/>
          <p:cNvSpPr>
            <a:spLocks noGrp="1" noChangeArrowheads="1"/>
          </p:cNvSpPr>
          <p:nvPr>
            <p:ph type="ftr" sz="quarter" idx="11"/>
          </p:nvPr>
        </p:nvSpPr>
        <p:spPr/>
        <p:txBody>
          <a:bodyPr/>
          <a:lstStyle>
            <a:lvl1pPr>
              <a:defRPr/>
            </a:lvl1pPr>
          </a:lstStyle>
          <a:p>
            <a:pPr>
              <a:defRPr/>
            </a:pPr>
            <a:r>
              <a:rPr lang="en-US"/>
              <a:t>Confidential - Not to be shared outside of PDO/PDO contractors </a:t>
            </a:r>
          </a:p>
        </p:txBody>
      </p:sp>
      <p:sp>
        <p:nvSpPr>
          <p:cNvPr id="4" name="Rectangle 6"/>
          <p:cNvSpPr>
            <a:spLocks noGrp="1" noChangeArrowheads="1"/>
          </p:cNvSpPr>
          <p:nvPr>
            <p:ph type="sldNum" sz="quarter" idx="12"/>
          </p:nvPr>
        </p:nvSpPr>
        <p:spPr/>
        <p:txBody>
          <a:bodyPr/>
          <a:lstStyle>
            <a:lvl1pPr algn="ctr">
              <a:defRPr/>
            </a:lvl1pPr>
          </a:lstStyle>
          <a:p>
            <a:pPr>
              <a:defRPr/>
            </a:pPr>
            <a:fld id="{C085B925-3865-4333-AFCB-ABF9FE11EB42}"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and Table">
    <p:spTree>
      <p:nvGrpSpPr>
        <p:cNvPr id="1" name=""/>
        <p:cNvGrpSpPr/>
        <p:nvPr/>
      </p:nvGrpSpPr>
      <p:grpSpPr>
        <a:xfrm>
          <a:off x="0" y="0"/>
          <a:ext cx="0" cy="0"/>
          <a:chOff x="0" y="0"/>
          <a:chExt cx="0" cy="0"/>
        </a:xfrm>
      </p:grpSpPr>
      <p:sp>
        <p:nvSpPr>
          <p:cNvPr id="3" name="Table Placeholder 2"/>
          <p:cNvSpPr>
            <a:spLocks noGrp="1"/>
          </p:cNvSpPr>
          <p:nvPr>
            <p:ph type="tbl" idx="1"/>
          </p:nvPr>
        </p:nvSpPr>
        <p:spPr>
          <a:xfrm>
            <a:off x="685800" y="1981200"/>
            <a:ext cx="7772400" cy="4114800"/>
          </a:xfrm>
        </p:spPr>
        <p:txBody>
          <a:bodyPr/>
          <a:lstStyle/>
          <a:p>
            <a:pPr lvl="0"/>
            <a:endParaRPr lang="en-US" noProof="0" dirty="0"/>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r>
              <a:rPr lang="en-US"/>
              <a:t>Confidential - Not to be shared outside of PDO/PDO contractors </a:t>
            </a:r>
          </a:p>
        </p:txBody>
      </p:sp>
      <p:sp>
        <p:nvSpPr>
          <p:cNvPr id="6" name="Rectangle 6"/>
          <p:cNvSpPr>
            <a:spLocks noGrp="1" noChangeArrowheads="1"/>
          </p:cNvSpPr>
          <p:nvPr>
            <p:ph type="sldNum" sz="quarter" idx="12"/>
          </p:nvPr>
        </p:nvSpPr>
        <p:spPr/>
        <p:txBody>
          <a:bodyPr/>
          <a:lstStyle>
            <a:lvl1pPr algn="ctr">
              <a:defRPr/>
            </a:lvl1pPr>
          </a:lstStyle>
          <a:p>
            <a:pPr>
              <a:defRPr/>
            </a:pPr>
            <a:fld id="{CF1380D9-E0BB-484F-BE96-17EE0360769A}"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1.jpeg"/><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3"/>
          <p:cNvSpPr>
            <a:spLocks noGrp="1" noChangeArrowheads="1"/>
          </p:cNvSpPr>
          <p:nvPr>
            <p:ph type="body" idx="1"/>
          </p:nvPr>
        </p:nvSpPr>
        <p:spPr bwMode="auto">
          <a:xfrm>
            <a:off x="685800" y="1981200"/>
            <a:ext cx="77724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pPr>
              <a:defRPr/>
            </a:pPr>
            <a:endParaRPr lang="en-US"/>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vl1pPr>
          </a:lstStyle>
          <a:p>
            <a:pPr>
              <a:defRPr/>
            </a:pPr>
            <a:r>
              <a:rPr lang="en-US"/>
              <a:t>Confidential - Not to be shared outside of PDO/PDO contractors </a:t>
            </a:r>
          </a:p>
        </p:txBody>
      </p:sp>
      <p:sp>
        <p:nvSpPr>
          <p:cNvPr id="1030" name="Rectangle 6"/>
          <p:cNvSpPr>
            <a:spLocks noGrp="1" noChangeArrowheads="1"/>
          </p:cNvSpPr>
          <p:nvPr>
            <p:ph type="sldNum" sz="quarter" idx="4"/>
          </p:nvPr>
        </p:nvSpPr>
        <p:spPr bwMode="auto">
          <a:xfrm>
            <a:off x="70104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pPr>
              <a:defRPr/>
            </a:pPr>
            <a:fld id="{10281B74-92C0-4899-8AEC-B63DF05B8251}" type="slidenum">
              <a:rPr lang="en-US"/>
              <a:pPr>
                <a:defRPr/>
              </a:pPr>
              <a:t>‹#›</a:t>
            </a:fld>
            <a:endParaRPr lang="en-US"/>
          </a:p>
        </p:txBody>
      </p:sp>
      <p:sp>
        <p:nvSpPr>
          <p:cNvPr id="7" name="TextBox 6"/>
          <p:cNvSpPr txBox="1"/>
          <p:nvPr userDrawn="1"/>
        </p:nvSpPr>
        <p:spPr>
          <a:xfrm>
            <a:off x="762000" y="228600"/>
            <a:ext cx="7467600" cy="400050"/>
          </a:xfrm>
          <a:prstGeom prst="rect">
            <a:avLst/>
          </a:prstGeom>
          <a:noFill/>
        </p:spPr>
        <p:txBody>
          <a:bodyPr>
            <a:spAutoFit/>
          </a:bodyPr>
          <a:lstStyle/>
          <a:p>
            <a:pPr>
              <a:defRPr/>
            </a:pPr>
            <a:r>
              <a:rPr lang="en-US" sz="2000" b="1" i="1" kern="0" dirty="0">
                <a:solidFill>
                  <a:srgbClr val="CCCCFF"/>
                </a:solidFill>
                <a:latin typeface="Arial"/>
                <a:ea typeface="+mj-ea"/>
                <a:cs typeface="Arial"/>
              </a:rPr>
              <a:t>Main contractor name – LTI# - Date of incident</a:t>
            </a:r>
            <a:endParaRPr lang="en-US" dirty="0"/>
          </a:p>
        </p:txBody>
      </p:sp>
      <p:sp>
        <p:nvSpPr>
          <p:cNvPr id="8" name="Rectangle 7"/>
          <p:cNvSpPr/>
          <p:nvPr userDrawn="1"/>
        </p:nvSpPr>
        <p:spPr bwMode="auto">
          <a:xfrm>
            <a:off x="0" y="0"/>
            <a:ext cx="9144000" cy="6858000"/>
          </a:xfrm>
          <a:prstGeom prst="rect">
            <a:avLst/>
          </a:prstGeom>
          <a:solidFill>
            <a:schemeClr val="bg1"/>
          </a:solidFill>
          <a:ln w="9525" cap="flat" cmpd="sng" algn="ctr">
            <a:solidFill>
              <a:schemeClr val="tx1"/>
            </a:solidFill>
            <a:prstDash val="solid"/>
            <a:round/>
            <a:headEnd type="none" w="med" len="med"/>
            <a:tailEnd type="none" w="med" len="med"/>
          </a:ln>
          <a:effectLst/>
        </p:spPr>
        <p:txBody>
          <a:bodyPr/>
          <a:lstStyle/>
          <a:p>
            <a:pPr>
              <a:defRPr/>
            </a:pPr>
            <a:endParaRPr lang="en-US"/>
          </a:p>
        </p:txBody>
      </p:sp>
      <p:pic>
        <p:nvPicPr>
          <p:cNvPr id="1032" name="Content Placeholder 3" descr="PPT option1.jpg"/>
          <p:cNvPicPr>
            <a:picLocks noChangeAspect="1"/>
          </p:cNvPicPr>
          <p:nvPr userDrawn="1"/>
        </p:nvPicPr>
        <p:blipFill>
          <a:blip r:embed="rId6" cstate="email"/>
          <a:srcRect/>
          <a:stretch>
            <a:fillRect/>
          </a:stretch>
        </p:blipFill>
        <p:spPr bwMode="auto">
          <a:xfrm>
            <a:off x="-11113" y="0"/>
            <a:ext cx="9155113" cy="6858000"/>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971" r:id="rId1"/>
    <p:sldLayoutId id="2147483972" r:id="rId2"/>
    <p:sldLayoutId id="2147483973" r:id="rId3"/>
    <p:sldLayoutId id="2147483974" r:id="rId4"/>
  </p:sldLayoutIdLst>
  <p:hf sldNum="0" hdr="0" dt="0"/>
  <p:txStyles>
    <p:titleStyle>
      <a:lvl1pPr algn="ctr" rtl="0" eaLnBrk="0" fontAlgn="base" hangingPunct="0">
        <a:spcBef>
          <a:spcPct val="0"/>
        </a:spcBef>
        <a:spcAft>
          <a:spcPct val="0"/>
        </a:spcAft>
        <a:defRPr sz="2000" i="1">
          <a:solidFill>
            <a:schemeClr val="hlink"/>
          </a:solidFill>
          <a:latin typeface="+mj-lt"/>
          <a:ea typeface="+mj-ea"/>
          <a:cs typeface="+mj-cs"/>
        </a:defRPr>
      </a:lvl1pPr>
      <a:lvl2pPr algn="ctr" rtl="0" eaLnBrk="0" fontAlgn="base" hangingPunct="0">
        <a:spcBef>
          <a:spcPct val="0"/>
        </a:spcBef>
        <a:spcAft>
          <a:spcPct val="0"/>
        </a:spcAft>
        <a:defRPr sz="2000" i="1">
          <a:solidFill>
            <a:schemeClr val="hlink"/>
          </a:solidFill>
          <a:latin typeface="Arial" charset="0"/>
          <a:cs typeface="Arial" charset="0"/>
        </a:defRPr>
      </a:lvl2pPr>
      <a:lvl3pPr algn="ctr" rtl="0" eaLnBrk="0" fontAlgn="base" hangingPunct="0">
        <a:spcBef>
          <a:spcPct val="0"/>
        </a:spcBef>
        <a:spcAft>
          <a:spcPct val="0"/>
        </a:spcAft>
        <a:defRPr sz="2000" i="1">
          <a:solidFill>
            <a:schemeClr val="hlink"/>
          </a:solidFill>
          <a:latin typeface="Arial" charset="0"/>
          <a:cs typeface="Arial" charset="0"/>
        </a:defRPr>
      </a:lvl3pPr>
      <a:lvl4pPr algn="ctr" rtl="0" eaLnBrk="0" fontAlgn="base" hangingPunct="0">
        <a:spcBef>
          <a:spcPct val="0"/>
        </a:spcBef>
        <a:spcAft>
          <a:spcPct val="0"/>
        </a:spcAft>
        <a:defRPr sz="2000" i="1">
          <a:solidFill>
            <a:schemeClr val="hlink"/>
          </a:solidFill>
          <a:latin typeface="Arial" charset="0"/>
          <a:cs typeface="Arial" charset="0"/>
        </a:defRPr>
      </a:lvl4pPr>
      <a:lvl5pPr algn="ctr" rtl="0" eaLnBrk="0" fontAlgn="base" hangingPunct="0">
        <a:spcBef>
          <a:spcPct val="0"/>
        </a:spcBef>
        <a:spcAft>
          <a:spcPct val="0"/>
        </a:spcAft>
        <a:defRPr sz="2000" i="1">
          <a:solidFill>
            <a:schemeClr val="hlink"/>
          </a:solidFill>
          <a:latin typeface="Arial" charset="0"/>
          <a:cs typeface="Arial" charset="0"/>
        </a:defRPr>
      </a:lvl5pPr>
      <a:lvl6pPr marL="457200" algn="ctr" rtl="0" eaLnBrk="0" fontAlgn="base" hangingPunct="0">
        <a:spcBef>
          <a:spcPct val="0"/>
        </a:spcBef>
        <a:spcAft>
          <a:spcPct val="0"/>
        </a:spcAft>
        <a:defRPr sz="2800">
          <a:solidFill>
            <a:schemeClr val="hlink"/>
          </a:solidFill>
          <a:latin typeface="Arial" charset="0"/>
          <a:cs typeface="Arial" charset="0"/>
        </a:defRPr>
      </a:lvl6pPr>
      <a:lvl7pPr marL="914400" algn="ctr" rtl="0" eaLnBrk="0" fontAlgn="base" hangingPunct="0">
        <a:spcBef>
          <a:spcPct val="0"/>
        </a:spcBef>
        <a:spcAft>
          <a:spcPct val="0"/>
        </a:spcAft>
        <a:defRPr sz="2800">
          <a:solidFill>
            <a:schemeClr val="hlink"/>
          </a:solidFill>
          <a:latin typeface="Arial" charset="0"/>
          <a:cs typeface="Arial" charset="0"/>
        </a:defRPr>
      </a:lvl7pPr>
      <a:lvl8pPr marL="1371600" algn="ctr" rtl="0" eaLnBrk="0" fontAlgn="base" hangingPunct="0">
        <a:spcBef>
          <a:spcPct val="0"/>
        </a:spcBef>
        <a:spcAft>
          <a:spcPct val="0"/>
        </a:spcAft>
        <a:defRPr sz="2800">
          <a:solidFill>
            <a:schemeClr val="hlink"/>
          </a:solidFill>
          <a:latin typeface="Arial" charset="0"/>
          <a:cs typeface="Arial" charset="0"/>
        </a:defRPr>
      </a:lvl8pPr>
      <a:lvl9pPr marL="1828800" algn="ctr" rtl="0" eaLnBrk="0" fontAlgn="base" hangingPunct="0">
        <a:spcBef>
          <a:spcPct val="0"/>
        </a:spcBef>
        <a:spcAft>
          <a:spcPct val="0"/>
        </a:spcAft>
        <a:defRPr sz="2800">
          <a:solidFill>
            <a:schemeClr val="hlink"/>
          </a:solidFill>
          <a:latin typeface="Arial" charset="0"/>
          <a:cs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14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eaLnBrk="0" fontAlgn="base" hangingPunct="0">
        <a:spcBef>
          <a:spcPct val="20000"/>
        </a:spcBef>
        <a:spcAft>
          <a:spcPct val="0"/>
        </a:spcAft>
        <a:buChar char="»"/>
        <a:defRPr sz="2000">
          <a:solidFill>
            <a:schemeClr val="tx1"/>
          </a:solidFill>
          <a:latin typeface="+mn-lt"/>
        </a:defRPr>
      </a:lvl6pPr>
      <a:lvl7pPr marL="2971800" indent="-228600" algn="l" rtl="0" eaLnBrk="0" fontAlgn="base" hangingPunct="0">
        <a:spcBef>
          <a:spcPct val="20000"/>
        </a:spcBef>
        <a:spcAft>
          <a:spcPct val="0"/>
        </a:spcAft>
        <a:buChar char="»"/>
        <a:defRPr sz="2000">
          <a:solidFill>
            <a:schemeClr val="tx1"/>
          </a:solidFill>
          <a:latin typeface="+mn-lt"/>
        </a:defRPr>
      </a:lvl7pPr>
      <a:lvl8pPr marL="3429000" indent="-228600" algn="l" rtl="0" eaLnBrk="0" fontAlgn="base" hangingPunct="0">
        <a:spcBef>
          <a:spcPct val="20000"/>
        </a:spcBef>
        <a:spcAft>
          <a:spcPct val="0"/>
        </a:spcAft>
        <a:buChar char="»"/>
        <a:defRPr sz="2000">
          <a:solidFill>
            <a:schemeClr val="tx1"/>
          </a:solidFill>
          <a:latin typeface="+mn-lt"/>
        </a:defRPr>
      </a:lvl8pPr>
      <a:lvl9pPr marL="3886200" indent="-228600" algn="l" rtl="0" eaLnBrk="0" fontAlgn="base" hangingPunct="0">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3.xml"/><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7" name="Text Box 5"/>
          <p:cNvSpPr txBox="1">
            <a:spLocks noChangeArrowheads="1"/>
          </p:cNvSpPr>
          <p:nvPr/>
        </p:nvSpPr>
        <p:spPr bwMode="auto">
          <a:xfrm>
            <a:off x="5838825" y="1219200"/>
            <a:ext cx="1676400" cy="1006475"/>
          </a:xfrm>
          <a:prstGeom prst="rect">
            <a:avLst/>
          </a:prstGeom>
          <a:noFill/>
          <a:ln w="9525">
            <a:noFill/>
            <a:miter lim="800000"/>
            <a:headEnd/>
            <a:tailEnd/>
          </a:ln>
        </p:spPr>
        <p:txBody>
          <a:bodyPr>
            <a:spAutoFit/>
          </a:bodyPr>
          <a:lstStyle/>
          <a:p>
            <a:pPr>
              <a:spcBef>
                <a:spcPct val="50000"/>
              </a:spcBef>
            </a:pPr>
            <a:endParaRPr lang="en-GB" sz="6000">
              <a:solidFill>
                <a:srgbClr val="FF0000"/>
              </a:solidFill>
              <a:sym typeface="Webdings" pitchFamily="18" charset="2"/>
            </a:endParaRPr>
          </a:p>
        </p:txBody>
      </p:sp>
      <p:sp>
        <p:nvSpPr>
          <p:cNvPr id="16" name="Text Box 12"/>
          <p:cNvSpPr txBox="1">
            <a:spLocks noChangeArrowheads="1"/>
          </p:cNvSpPr>
          <p:nvPr/>
        </p:nvSpPr>
        <p:spPr bwMode="auto">
          <a:xfrm>
            <a:off x="1219200" y="0"/>
            <a:ext cx="7056438" cy="646113"/>
          </a:xfrm>
          <a:prstGeom prst="rect">
            <a:avLst/>
          </a:prstGeom>
          <a:noFill/>
          <a:ln w="9525">
            <a:noFill/>
            <a:miter lim="800000"/>
            <a:headEnd/>
            <a:tailEnd/>
          </a:ln>
        </p:spPr>
        <p:txBody>
          <a:bodyPr>
            <a:spAutoFit/>
          </a:bodyPr>
          <a:lstStyle/>
          <a:p>
            <a:pPr algn="ctr">
              <a:defRPr/>
            </a:pPr>
            <a:r>
              <a:rPr lang="en-GB" sz="3600" b="1" dirty="0">
                <a:latin typeface="+mj-lt"/>
              </a:rPr>
              <a:t>PDO Second Alert</a:t>
            </a:r>
          </a:p>
        </p:txBody>
      </p:sp>
      <p:sp>
        <p:nvSpPr>
          <p:cNvPr id="18" name="Text Box 2">
            <a:extLst>
              <a:ext uri="{FF2B5EF4-FFF2-40B4-BE49-F238E27FC236}">
                <a16:creationId xmlns:a16="http://schemas.microsoft.com/office/drawing/2014/main" id="{3FF2095E-E88E-4B31-B047-9CA643BB1E55}"/>
              </a:ext>
            </a:extLst>
          </p:cNvPr>
          <p:cNvSpPr txBox="1">
            <a:spLocks noChangeArrowheads="1"/>
          </p:cNvSpPr>
          <p:nvPr/>
        </p:nvSpPr>
        <p:spPr bwMode="auto">
          <a:xfrm>
            <a:off x="0" y="807164"/>
            <a:ext cx="6629400" cy="4993675"/>
          </a:xfrm>
          <a:prstGeom prst="rect">
            <a:avLst/>
          </a:prstGeom>
          <a:noFill/>
          <a:ln w="19050">
            <a:noFill/>
            <a:miter lim="800000"/>
            <a:headEnd/>
            <a:tailEnd/>
          </a:ln>
        </p:spPr>
        <p:txBody>
          <a:bodyPr wrap="square">
            <a:spAutoFit/>
          </a:bodyPr>
          <a:lstStyle/>
          <a:p>
            <a:pPr marL="114300" indent="-114300" algn="just">
              <a:spcBef>
                <a:spcPts val="300"/>
              </a:spcBef>
              <a:spcAft>
                <a:spcPts val="300"/>
              </a:spcAft>
              <a:defRPr/>
            </a:pPr>
            <a:r>
              <a:rPr lang="en-GB" sz="1200" b="1" dirty="0">
                <a:solidFill>
                  <a:srgbClr val="333399"/>
                </a:solidFill>
                <a:latin typeface="Tahoma" pitchFamily="34" charset="0"/>
              </a:rPr>
              <a:t>Date: 22.06.2021                                                        </a:t>
            </a:r>
            <a:r>
              <a:rPr lang="en-US" sz="1200" b="1" dirty="0">
                <a:solidFill>
                  <a:srgbClr val="333399"/>
                </a:solidFill>
                <a:latin typeface="Tahoma" pitchFamily="34" charset="0"/>
              </a:rPr>
              <a:t> Incident type:  HiPo#33</a:t>
            </a:r>
          </a:p>
          <a:p>
            <a:pPr marL="114300" indent="-114300" algn="just">
              <a:spcBef>
                <a:spcPts val="300"/>
              </a:spcBef>
              <a:spcAft>
                <a:spcPts val="300"/>
              </a:spcAft>
              <a:defRPr/>
            </a:pPr>
            <a:endParaRPr lang="en-US" sz="1200" b="1" dirty="0">
              <a:solidFill>
                <a:srgbClr val="333399"/>
              </a:solidFill>
              <a:latin typeface="Tahoma" pitchFamily="34" charset="0"/>
            </a:endParaRPr>
          </a:p>
          <a:p>
            <a:pPr marL="114300" indent="-114300" algn="just">
              <a:spcBef>
                <a:spcPts val="300"/>
              </a:spcBef>
              <a:spcAft>
                <a:spcPts val="300"/>
              </a:spcAft>
              <a:defRPr/>
            </a:pPr>
            <a:r>
              <a:rPr lang="en-US" sz="1600" b="1" dirty="0">
                <a:solidFill>
                  <a:srgbClr val="FF0000"/>
                </a:solidFill>
                <a:latin typeface="Tahoma" pitchFamily="34" charset="0"/>
              </a:rPr>
              <a:t>What happened?</a:t>
            </a:r>
            <a:endParaRPr lang="en-US" sz="1600" dirty="0">
              <a:solidFill>
                <a:srgbClr val="FF0000"/>
              </a:solidFill>
              <a:latin typeface="Tahoma" pitchFamily="34" charset="0"/>
            </a:endParaRPr>
          </a:p>
          <a:p>
            <a:r>
              <a:rPr lang="en-US" sz="1400" dirty="0"/>
              <a:t>After finishing making up 6 1/8" bit with the motor, the driller lifted the whole assembly by BX Elevator then pushed towards </a:t>
            </a:r>
            <a:r>
              <a:rPr lang="en-US" sz="1400" dirty="0" err="1"/>
              <a:t>Drawworks</a:t>
            </a:r>
            <a:r>
              <a:rPr lang="en-US" sz="1400" dirty="0"/>
              <a:t>/Mud tanks side and rested it on the rotary mat to allow the crew to remove the bit breaker by winch from well center. While winch was being prepared to lift the bit breaker, the BX elevator opened and as a result, the drilling assembly which was in a tilted position fell on the rig floor (between the DPs setback and adjacent V door post) and bounced off the rig floor and fell into the ground. Motor got bent, No injury to Personnel.</a:t>
            </a:r>
            <a:endParaRPr lang="en-US" sz="1400" dirty="0">
              <a:solidFill>
                <a:srgbClr val="000000"/>
              </a:solidFill>
              <a:latin typeface="Arial" pitchFamily="34" charset="0"/>
            </a:endParaRPr>
          </a:p>
          <a:p>
            <a:pPr marL="114300" indent="-114300" algn="just">
              <a:spcAft>
                <a:spcPts val="600"/>
              </a:spcAft>
              <a:defRPr/>
            </a:pPr>
            <a:endParaRPr lang="en-US" sz="1600" b="1" dirty="0">
              <a:solidFill>
                <a:srgbClr val="333399"/>
              </a:solidFill>
              <a:latin typeface="Tahoma" pitchFamily="34" charset="0"/>
            </a:endParaRPr>
          </a:p>
          <a:p>
            <a:pPr marL="114300" indent="-114300" algn="just">
              <a:spcAft>
                <a:spcPts val="600"/>
              </a:spcAft>
              <a:defRPr/>
            </a:pPr>
            <a:r>
              <a:rPr lang="en-US" sz="1600" b="1" dirty="0">
                <a:solidFill>
                  <a:srgbClr val="333399"/>
                </a:solidFill>
                <a:latin typeface="Tahoma" pitchFamily="34" charset="0"/>
              </a:rPr>
              <a:t>Your learning from this incident..</a:t>
            </a:r>
          </a:p>
          <a:p>
            <a:r>
              <a:rPr lang="en-US" sz="1200" dirty="0"/>
              <a:t> </a:t>
            </a:r>
            <a:r>
              <a:rPr lang="en-US" sz="1400" dirty="0"/>
              <a:t>Ensure Driller and crew are fully concentrated during operation and while dealing with equipment.</a:t>
            </a:r>
          </a:p>
          <a:p>
            <a:r>
              <a:rPr lang="en-US" sz="1400" dirty="0"/>
              <a:t> Ensure to keep attention to signs of fatigue during crew changes and manage them.</a:t>
            </a:r>
          </a:p>
          <a:p>
            <a:r>
              <a:rPr lang="en-US" sz="1400" dirty="0"/>
              <a:t> Ensure good communication between Driller &amp; Crew.</a:t>
            </a:r>
          </a:p>
          <a:p>
            <a:r>
              <a:rPr lang="en-US" sz="1400" dirty="0"/>
              <a:t> It is safer to keep the elevator door against the inclination of the assembly in case the elevator opens,</a:t>
            </a:r>
          </a:p>
          <a:p>
            <a:r>
              <a:rPr lang="en-US" sz="1400" dirty="0"/>
              <a:t>the assembly will remain in the elevator housing due to tool inclination.</a:t>
            </a:r>
          </a:p>
          <a:p>
            <a:r>
              <a:rPr lang="en-US" sz="1400" dirty="0"/>
              <a:t> Keep weight on elevator (don’t slack off the full weight) to allow mechanism of locking pin engaged</a:t>
            </a:r>
            <a:r>
              <a:rPr lang="en-US" sz="1200" dirty="0"/>
              <a:t>.</a:t>
            </a:r>
            <a:endParaRPr lang="en-US" sz="700" dirty="0">
              <a:solidFill>
                <a:srgbClr val="000000"/>
              </a:solidFill>
              <a:latin typeface="Arial" pitchFamily="34" charset="0"/>
            </a:endParaRPr>
          </a:p>
        </p:txBody>
      </p:sp>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667499" y="3461664"/>
            <a:ext cx="2386263" cy="2329536"/>
          </a:xfrm>
          <a:prstGeom prst="rect">
            <a:avLst/>
          </a:prstGeom>
        </p:spPr>
      </p:pic>
      <p:pic>
        <p:nvPicPr>
          <p:cNvPr id="9" name="Picture 8">
            <a:extLst>
              <a:ext uri="{FF2B5EF4-FFF2-40B4-BE49-F238E27FC236}">
                <a16:creationId xmlns:a16="http://schemas.microsoft.com/office/drawing/2014/main" id="{FFF13865-2EE9-45C9-9771-95C057DDE49F}"/>
              </a:ext>
            </a:extLst>
          </p:cNvPr>
          <p:cNvPicPr>
            <a:picLocks noChangeAspect="1"/>
          </p:cNvPicPr>
          <p:nvPr/>
        </p:nvPicPr>
        <p:blipFill>
          <a:blip r:embed="rId4"/>
          <a:stretch>
            <a:fillRect/>
          </a:stretch>
        </p:blipFill>
        <p:spPr>
          <a:xfrm>
            <a:off x="6667500" y="914400"/>
            <a:ext cx="2362200" cy="2438400"/>
          </a:xfrm>
          <a:prstGeom prst="rect">
            <a:avLst/>
          </a:prstGeom>
        </p:spPr>
      </p:pic>
      <p:sp>
        <p:nvSpPr>
          <p:cNvPr id="10" name="TextBox 16">
            <a:extLst>
              <a:ext uri="{FF2B5EF4-FFF2-40B4-BE49-F238E27FC236}">
                <a16:creationId xmlns:a16="http://schemas.microsoft.com/office/drawing/2014/main" id="{97997514-8B93-46B2-BE4C-3E4C62FEA171}"/>
              </a:ext>
            </a:extLst>
          </p:cNvPr>
          <p:cNvSpPr txBox="1">
            <a:spLocks noChangeArrowheads="1"/>
          </p:cNvSpPr>
          <p:nvPr/>
        </p:nvSpPr>
        <p:spPr bwMode="auto">
          <a:xfrm>
            <a:off x="2408238" y="6172200"/>
            <a:ext cx="5867400" cy="584775"/>
          </a:xfrm>
          <a:prstGeom prst="rect">
            <a:avLst/>
          </a:prstGeom>
          <a:solidFill>
            <a:schemeClr val="accent2"/>
          </a:solidFill>
          <a:ln w="9525">
            <a:noFill/>
            <a:miter lim="800000"/>
            <a:headEnd/>
            <a:tailEnd/>
          </a:ln>
        </p:spPr>
        <p:txBody>
          <a:bodyPr wrap="square">
            <a:spAutoFit/>
          </a:bodyPr>
          <a:lstStyle/>
          <a:p>
            <a:pPr algn="ctr" eaLnBrk="1" hangingPunct="1"/>
            <a:r>
              <a:rPr lang="en-US" sz="1600" b="1" dirty="0">
                <a:solidFill>
                  <a:srgbClr val="FFFF00"/>
                </a:solidFill>
                <a:latin typeface="Tahoma" panose="020B0604030504040204" pitchFamily="34" charset="0"/>
                <a:ea typeface="Tahoma" panose="020B0604030504040204" pitchFamily="34" charset="0"/>
                <a:cs typeface="Tahoma" panose="020B0604030504040204" pitchFamily="34" charset="0"/>
              </a:rPr>
              <a:t>Observe fatigue during crew change-Empower to Stop</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600" b="1" i="0" u="none" strike="noStrike" kern="1200" cap="none" spc="0" normalizeH="0" baseline="0" noProof="0" dirty="0">
                <a:ln>
                  <a:noFill/>
                </a:ln>
                <a:solidFill>
                  <a:srgbClr val="FFFF00"/>
                </a:solidFill>
                <a:effectLst/>
                <a:uLnTx/>
                <a:uFillTx/>
                <a:latin typeface="Tahoma" panose="020B0604030504040204" pitchFamily="34" charset="0"/>
                <a:ea typeface="Tahoma" panose="020B0604030504040204" pitchFamily="34" charset="0"/>
                <a:cs typeface="Tahoma" panose="020B0604030504040204" pitchFamily="34" charset="0"/>
              </a:rPr>
              <a:t>Make sure the crew are focused during the operation</a:t>
            </a:r>
            <a:endParaRPr kumimoji="0" lang="en-US" sz="1200" b="1" i="0" u="none" strike="noStrike" kern="1200" cap="none" spc="0" normalizeH="0" baseline="0" noProof="0" dirty="0">
              <a:ln>
                <a:noFill/>
              </a:ln>
              <a:solidFill>
                <a:srgbClr val="FFFF00"/>
              </a:solidFill>
              <a:effectLst/>
              <a:uLnTx/>
              <a:uFillTx/>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124116063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7651" name="Group 9"/>
          <p:cNvGrpSpPr>
            <a:grpSpLocks/>
          </p:cNvGrpSpPr>
          <p:nvPr/>
        </p:nvGrpSpPr>
        <p:grpSpPr bwMode="auto">
          <a:xfrm>
            <a:off x="12700" y="-228600"/>
            <a:ext cx="8920163" cy="990600"/>
            <a:chOff x="9" y="-144"/>
            <a:chExt cx="6087" cy="624"/>
          </a:xfrm>
        </p:grpSpPr>
        <p:sp>
          <p:nvSpPr>
            <p:cNvPr id="27654" name="Rectangle 8"/>
            <p:cNvSpPr>
              <a:spLocks noChangeArrowheads="1"/>
            </p:cNvSpPr>
            <p:nvPr/>
          </p:nvSpPr>
          <p:spPr bwMode="auto">
            <a:xfrm>
              <a:off x="288" y="144"/>
              <a:ext cx="5184" cy="336"/>
            </a:xfrm>
            <a:prstGeom prst="rect">
              <a:avLst/>
            </a:prstGeom>
            <a:noFill/>
            <a:ln w="9525">
              <a:noFill/>
              <a:miter lim="800000"/>
              <a:headEnd/>
              <a:tailEnd/>
            </a:ln>
          </p:spPr>
          <p:txBody>
            <a:bodyPr anchor="ctr"/>
            <a:lstStyle/>
            <a:p>
              <a:pPr algn="ctr" eaLnBrk="1" hangingPunct="1"/>
              <a:endParaRPr lang="en-GB" sz="2000">
                <a:solidFill>
                  <a:srgbClr val="000000"/>
                </a:solidFill>
                <a:latin typeface="Arial" charset="0"/>
              </a:endParaRPr>
            </a:p>
          </p:txBody>
        </p:sp>
        <p:sp>
          <p:nvSpPr>
            <p:cNvPr id="17414" name="Text Box 12"/>
            <p:cNvSpPr txBox="1">
              <a:spLocks noChangeArrowheads="1"/>
            </p:cNvSpPr>
            <p:nvPr/>
          </p:nvSpPr>
          <p:spPr bwMode="auto">
            <a:xfrm>
              <a:off x="676" y="0"/>
              <a:ext cx="4815" cy="407"/>
            </a:xfrm>
            <a:prstGeom prst="rect">
              <a:avLst/>
            </a:prstGeom>
            <a:noFill/>
            <a:ln w="9525">
              <a:noFill/>
              <a:miter lim="800000"/>
              <a:headEnd/>
              <a:tailEnd/>
            </a:ln>
          </p:spPr>
          <p:txBody>
            <a:bodyPr>
              <a:spAutoFit/>
            </a:bodyPr>
            <a:lstStyle/>
            <a:p>
              <a:pPr algn="ctr">
                <a:defRPr/>
              </a:pPr>
              <a:r>
                <a:rPr lang="en-GB" sz="3600" b="1" dirty="0">
                  <a:latin typeface="+mj-lt"/>
                </a:rPr>
                <a:t>Management self audit </a:t>
              </a:r>
            </a:p>
          </p:txBody>
        </p:sp>
        <p:sp>
          <p:nvSpPr>
            <p:cNvPr id="27656" name="Text Box 13"/>
            <p:cNvSpPr txBox="1">
              <a:spLocks noChangeArrowheads="1"/>
            </p:cNvSpPr>
            <p:nvPr/>
          </p:nvSpPr>
          <p:spPr bwMode="auto">
            <a:xfrm>
              <a:off x="9" y="0"/>
              <a:ext cx="1144" cy="174"/>
            </a:xfrm>
            <a:prstGeom prst="rect">
              <a:avLst/>
            </a:prstGeom>
            <a:noFill/>
            <a:ln w="19050">
              <a:noFill/>
              <a:miter lim="800000"/>
              <a:headEnd/>
              <a:tailEnd/>
            </a:ln>
          </p:spPr>
          <p:txBody>
            <a:bodyPr>
              <a:spAutoFit/>
            </a:bodyPr>
            <a:lstStyle/>
            <a:p>
              <a:pPr algn="ctr">
                <a:spcBef>
                  <a:spcPct val="10000"/>
                </a:spcBef>
              </a:pPr>
              <a:endParaRPr lang="en-GB" sz="1200" b="1">
                <a:solidFill>
                  <a:srgbClr val="000000"/>
                </a:solidFill>
                <a:latin typeface="Arial" charset="0"/>
              </a:endParaRPr>
            </a:p>
          </p:txBody>
        </p:sp>
        <p:sp>
          <p:nvSpPr>
            <p:cNvPr id="27657" name="WordArt 14"/>
            <p:cNvSpPr>
              <a:spLocks noChangeArrowheads="1" noChangeShapeType="1" noTextEdit="1"/>
            </p:cNvSpPr>
            <p:nvPr/>
          </p:nvSpPr>
          <p:spPr bwMode="auto">
            <a:xfrm>
              <a:off x="5448" y="-144"/>
              <a:ext cx="648" cy="576"/>
            </a:xfrm>
            <a:prstGeom prst="rect">
              <a:avLst/>
            </a:prstGeom>
          </p:spPr>
          <p:txBody>
            <a:bodyPr spcFirstLastPara="1" wrap="none" fromWordArt="1">
              <a:prstTxWarp prst="textArchDown">
                <a:avLst>
                  <a:gd name="adj" fmla="val 0"/>
                </a:avLst>
              </a:prstTxWarp>
            </a:bodyPr>
            <a:lstStyle/>
            <a:p>
              <a:pPr algn="ctr"/>
              <a:endParaRPr lang="en-US" sz="3600" kern="10">
                <a:ln w="9525">
                  <a:solidFill>
                    <a:srgbClr val="000000"/>
                  </a:solidFill>
                  <a:round/>
                  <a:headEnd/>
                  <a:tailEnd/>
                </a:ln>
                <a:solidFill>
                  <a:srgbClr val="000000"/>
                </a:solidFill>
                <a:latin typeface="Arial"/>
                <a:cs typeface="Arial"/>
              </a:endParaRPr>
            </a:p>
          </p:txBody>
        </p:sp>
      </p:grpSp>
      <p:sp>
        <p:nvSpPr>
          <p:cNvPr id="27653" name="Rectangle 8"/>
          <p:cNvSpPr>
            <a:spLocks noChangeArrowheads="1"/>
          </p:cNvSpPr>
          <p:nvPr/>
        </p:nvSpPr>
        <p:spPr bwMode="auto">
          <a:xfrm>
            <a:off x="39324" y="812734"/>
            <a:ext cx="6947736" cy="307777"/>
          </a:xfrm>
          <a:prstGeom prst="rect">
            <a:avLst/>
          </a:prstGeom>
          <a:noFill/>
          <a:ln w="9525">
            <a:noFill/>
            <a:miter lim="800000"/>
            <a:headEnd/>
            <a:tailEnd/>
          </a:ln>
        </p:spPr>
        <p:txBody>
          <a:bodyPr wrap="none">
            <a:spAutoFit/>
          </a:bodyPr>
          <a:lstStyle/>
          <a:p>
            <a:pPr marL="114300" indent="-114300" algn="just"/>
            <a:r>
              <a:rPr lang="en-GB" sz="1400" b="1" dirty="0">
                <a:solidFill>
                  <a:srgbClr val="333399"/>
                </a:solidFill>
                <a:latin typeface="Tahoma" pitchFamily="34" charset="0"/>
              </a:rPr>
              <a:t>Date: 22.06.2021                                                         Incident type:  HiPo#33</a:t>
            </a:r>
          </a:p>
        </p:txBody>
      </p:sp>
      <p:sp>
        <p:nvSpPr>
          <p:cNvPr id="13" name="Text Box 2">
            <a:extLst>
              <a:ext uri="{FF2B5EF4-FFF2-40B4-BE49-F238E27FC236}">
                <a16:creationId xmlns:a16="http://schemas.microsoft.com/office/drawing/2014/main" id="{6C6B18E6-55E8-4903-BCBC-00D43A9E9936}"/>
              </a:ext>
            </a:extLst>
          </p:cNvPr>
          <p:cNvSpPr txBox="1">
            <a:spLocks noChangeArrowheads="1"/>
          </p:cNvSpPr>
          <p:nvPr/>
        </p:nvSpPr>
        <p:spPr bwMode="auto">
          <a:xfrm>
            <a:off x="261880" y="1279908"/>
            <a:ext cx="8351838" cy="4001095"/>
          </a:xfrm>
          <a:prstGeom prst="rect">
            <a:avLst/>
          </a:prstGeom>
          <a:noFill/>
          <a:ln w="19050">
            <a:noFill/>
            <a:miter lim="800000"/>
            <a:headEnd/>
            <a:tailEnd/>
          </a:ln>
        </p:spPr>
        <p:txBody>
          <a:bodyPr>
            <a:spAutoFit/>
          </a:bodyPr>
          <a:lstStyle/>
          <a:p>
            <a:pPr algn="just" eaLnBrk="1" hangingPunct="1">
              <a:spcBef>
                <a:spcPct val="50000"/>
              </a:spcBef>
              <a:defRPr/>
            </a:pPr>
            <a:endParaRPr lang="en-US" sz="600" dirty="0">
              <a:solidFill>
                <a:srgbClr val="000000"/>
              </a:solidFill>
              <a:latin typeface="Arial" charset="0"/>
            </a:endParaRPr>
          </a:p>
          <a:p>
            <a:pPr marL="173038" indent="-173038" eaLnBrk="1" hangingPunct="1">
              <a:defRPr/>
            </a:pPr>
            <a:endParaRPr lang="en-US" sz="600" dirty="0">
              <a:solidFill>
                <a:srgbClr val="000000"/>
              </a:solidFill>
              <a:latin typeface="Arial" charset="0"/>
            </a:endParaRPr>
          </a:p>
          <a:p>
            <a:pPr marL="342900" indent="-342900" eaLnBrk="1" hangingPunct="1">
              <a:defRPr/>
            </a:pPr>
            <a:r>
              <a:rPr lang="en-US" sz="1600" b="1" dirty="0">
                <a:solidFill>
                  <a:srgbClr val="FF0000"/>
                </a:solidFill>
                <a:latin typeface="Tahoma" pitchFamily="34" charset="0"/>
              </a:rPr>
              <a:t>As a learning from this incident and ensure continual improvement all contract</a:t>
            </a:r>
          </a:p>
          <a:p>
            <a:pPr marL="342900" indent="-342900" eaLnBrk="1" hangingPunct="1">
              <a:defRPr/>
            </a:pPr>
            <a:r>
              <a:rPr lang="en-US" sz="1600" b="1" dirty="0">
                <a:solidFill>
                  <a:srgbClr val="FF0000"/>
                </a:solidFill>
                <a:latin typeface="Tahoma" pitchFamily="34" charset="0"/>
              </a:rPr>
              <a:t>managers must review their HSE HEMP against the questions asked below        </a:t>
            </a:r>
          </a:p>
          <a:p>
            <a:pPr marL="342900" indent="-342900" eaLnBrk="1" hangingPunct="1">
              <a:defRPr/>
            </a:pPr>
            <a:endParaRPr lang="en-US" sz="1600" b="1" dirty="0">
              <a:solidFill>
                <a:srgbClr val="FF0000"/>
              </a:solidFill>
              <a:latin typeface="Tahoma" pitchFamily="34" charset="0"/>
            </a:endParaRPr>
          </a:p>
          <a:p>
            <a:pPr marL="342900" indent="-342900" eaLnBrk="1" hangingPunct="1">
              <a:defRPr/>
            </a:pPr>
            <a:r>
              <a:rPr lang="en-US" sz="1600" b="1" dirty="0">
                <a:latin typeface="Tahoma" pitchFamily="34" charset="0"/>
              </a:rPr>
              <a:t>Confirm the following:</a:t>
            </a:r>
            <a:endParaRPr lang="en-US" sz="1600" dirty="0">
              <a:latin typeface="Tahoma" pitchFamily="34" charset="0"/>
            </a:endParaRPr>
          </a:p>
          <a:p>
            <a:pPr marL="342900" indent="-342900" eaLnBrk="1" hangingPunct="1">
              <a:defRPr/>
            </a:pPr>
            <a:endParaRPr lang="en-US" sz="1400" dirty="0">
              <a:solidFill>
                <a:srgbClr val="000000"/>
              </a:solidFill>
              <a:latin typeface="Arial" charset="0"/>
            </a:endParaRPr>
          </a:p>
          <a:p>
            <a:pPr marL="342900" indent="-342900" eaLnBrk="1" hangingPunct="1">
              <a:buFont typeface="+mj-lt"/>
              <a:buAutoNum type="arabicPeriod"/>
              <a:defRPr/>
            </a:pPr>
            <a:r>
              <a:rPr lang="en-US" sz="1400" dirty="0">
                <a:solidFill>
                  <a:srgbClr val="0000CC"/>
                </a:solidFill>
                <a:latin typeface="+mj-lt"/>
                <a:sym typeface="Wingdings" pitchFamily="2" charset="2"/>
              </a:rPr>
              <a:t>Do you ensure your team has empowerment to STOP?</a:t>
            </a:r>
          </a:p>
          <a:p>
            <a:pPr marL="342900" indent="-342900" eaLnBrk="1" hangingPunct="1">
              <a:buFont typeface="+mj-lt"/>
              <a:buAutoNum type="arabicPeriod"/>
              <a:defRPr/>
            </a:pPr>
            <a:r>
              <a:rPr lang="en-US" sz="1400" dirty="0">
                <a:solidFill>
                  <a:srgbClr val="0000CC"/>
                </a:solidFill>
                <a:latin typeface="+mj-lt"/>
                <a:sym typeface="Wingdings" pitchFamily="2" charset="2"/>
              </a:rPr>
              <a:t>Do you have Fatigue management plan on your site?</a:t>
            </a:r>
          </a:p>
          <a:p>
            <a:pPr marL="342900" indent="-342900" eaLnBrk="1" hangingPunct="1">
              <a:buFont typeface="+mj-lt"/>
              <a:buAutoNum type="arabicPeriod"/>
              <a:defRPr/>
            </a:pPr>
            <a:r>
              <a:rPr lang="en-US" sz="1400" dirty="0">
                <a:solidFill>
                  <a:srgbClr val="0000CC"/>
                </a:solidFill>
                <a:latin typeface="+mj-lt"/>
                <a:sym typeface="Wingdings" pitchFamily="2" charset="2"/>
              </a:rPr>
              <a:t>Do you have Fatigue awareness training for your crews?</a:t>
            </a:r>
          </a:p>
          <a:p>
            <a:pPr marL="342900" indent="-342900" eaLnBrk="1" hangingPunct="1">
              <a:buFont typeface="+mj-lt"/>
              <a:buAutoNum type="arabicPeriod"/>
              <a:defRPr/>
            </a:pPr>
            <a:r>
              <a:rPr lang="en-US" sz="1400" dirty="0">
                <a:solidFill>
                  <a:srgbClr val="0000CC"/>
                </a:solidFill>
                <a:latin typeface="+mj-lt"/>
                <a:sym typeface="Wingdings" pitchFamily="2" charset="2"/>
              </a:rPr>
              <a:t>Do you ensure your team understands the limitation of the interlocks system?</a:t>
            </a:r>
          </a:p>
          <a:p>
            <a:pPr marL="342900" indent="-342900" eaLnBrk="1" hangingPunct="1">
              <a:buFont typeface="+mj-lt"/>
              <a:buAutoNum type="arabicPeriod"/>
              <a:defRPr/>
            </a:pPr>
            <a:endParaRPr lang="en-US" sz="1400" dirty="0">
              <a:solidFill>
                <a:srgbClr val="0033CC"/>
              </a:solidFill>
              <a:latin typeface="+mj-lt"/>
              <a:sym typeface="Wingdings" pitchFamily="2" charset="2"/>
            </a:endParaRPr>
          </a:p>
          <a:p>
            <a:pPr marL="342900" indent="-342900" eaLnBrk="1" hangingPunct="1">
              <a:buFont typeface="+mj-lt"/>
              <a:buAutoNum type="arabicPeriod"/>
              <a:defRPr/>
            </a:pPr>
            <a:endParaRPr lang="en-US" sz="1400" dirty="0">
              <a:solidFill>
                <a:srgbClr val="0033CC"/>
              </a:solidFill>
              <a:latin typeface="+mj-lt"/>
              <a:sym typeface="Wingdings" pitchFamily="2" charset="2"/>
            </a:endParaRPr>
          </a:p>
          <a:p>
            <a:pPr marL="342900" indent="-342900" eaLnBrk="1" hangingPunct="1">
              <a:buFont typeface="+mj-lt"/>
              <a:buAutoNum type="arabicPeriod"/>
              <a:defRPr/>
            </a:pPr>
            <a:endParaRPr lang="en-US" sz="1400" i="1" dirty="0">
              <a:solidFill>
                <a:srgbClr val="0033CC"/>
              </a:solidFill>
              <a:latin typeface="+mj-lt"/>
              <a:sym typeface="Wingdings" pitchFamily="2" charset="2"/>
            </a:endParaRPr>
          </a:p>
          <a:p>
            <a:pPr marL="342900" indent="-342900" eaLnBrk="1" hangingPunct="1">
              <a:buFont typeface="+mj-lt"/>
              <a:buAutoNum type="arabicPeriod"/>
              <a:defRPr/>
            </a:pPr>
            <a:endParaRPr lang="en-US" sz="1000" i="1" dirty="0">
              <a:solidFill>
                <a:schemeClr val="accent2"/>
              </a:solidFill>
              <a:latin typeface="+mj-lt"/>
              <a:sym typeface="Wingdings" pitchFamily="2" charset="2"/>
            </a:endParaRPr>
          </a:p>
          <a:p>
            <a:pPr marL="342900" indent="-342900" eaLnBrk="1" hangingPunct="1">
              <a:defRPr/>
            </a:pPr>
            <a:endParaRPr lang="en-US" sz="1000" i="1" dirty="0">
              <a:solidFill>
                <a:srgbClr val="0033CC"/>
              </a:solidFill>
              <a:latin typeface="+mj-lt"/>
              <a:sym typeface="Wingdings" pitchFamily="2" charset="2"/>
            </a:endParaRPr>
          </a:p>
          <a:p>
            <a:pPr marL="342900" indent="-342900" eaLnBrk="1" hangingPunct="1">
              <a:defRPr/>
            </a:pPr>
            <a:r>
              <a:rPr lang="en-US" sz="1000" i="1" dirty="0">
                <a:solidFill>
                  <a:srgbClr val="0033CC"/>
                </a:solidFill>
                <a:latin typeface="+mj-lt"/>
                <a:sym typeface="Wingdings" pitchFamily="2" charset="2"/>
              </a:rPr>
              <a:t>* If the answer is NO to any of the above questions please ensure you take action to correct this finding. </a:t>
            </a:r>
          </a:p>
          <a:p>
            <a:pPr marL="119063" indent="-119063" eaLnBrk="1" hangingPunct="1">
              <a:defRPr/>
            </a:pPr>
            <a:endParaRPr lang="en-US" sz="1400" dirty="0">
              <a:solidFill>
                <a:srgbClr val="000000"/>
              </a:solidFill>
              <a:latin typeface="Arial" charset="0"/>
            </a:endParaRPr>
          </a:p>
          <a:p>
            <a:pPr marL="119063" indent="-119063" eaLnBrk="1" hangingPunct="1">
              <a:defRPr/>
            </a:pPr>
            <a:endParaRPr lang="en-US" sz="1400" dirty="0">
              <a:solidFill>
                <a:srgbClr val="000000"/>
              </a:solidFill>
              <a:latin typeface="Arial" charset="0"/>
            </a:endParaRPr>
          </a:p>
          <a:p>
            <a:pPr marL="173038" indent="-173038" eaLnBrk="1" hangingPunct="1">
              <a:buFont typeface="Arial" pitchFamily="34" charset="0"/>
              <a:buChar char="•"/>
              <a:defRPr/>
            </a:pPr>
            <a:endParaRPr lang="en-US" sz="800" dirty="0">
              <a:solidFill>
                <a:srgbClr val="000000"/>
              </a:solidFill>
              <a:latin typeface="Arial" charset="0"/>
            </a:endParaRPr>
          </a:p>
        </p:txBody>
      </p:sp>
    </p:spTree>
    <p:extLst>
      <p:ext uri="{BB962C8B-B14F-4D97-AF65-F5344CB8AC3E}">
        <p14:creationId xmlns:p14="http://schemas.microsoft.com/office/powerpoint/2010/main" val="4265029482"/>
      </p:ext>
    </p:extLst>
  </p:cSld>
  <p:clrMapOvr>
    <a:masterClrMapping/>
  </p:clrMapOvr>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Default Design">
      <a:majorFont>
        <a:latin typeface="Arial"/>
        <a:ea typeface=""/>
        <a:cs typeface="Arial"/>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documentManagement>
    <Language xmlns="4880e4f8-4b7d-4bdd-91e3-e10d47036eca">English</Language>
    <DocId xmlns="4880e4f8-4b7d-4bdd-91e3-e10d47036eca">92708</DocId>
    <ImageCreateDate xmlns="4880E4F8-4B7D-4BDD-91E3-E10D47036ECA" xsi:nil="true"/>
    <wic_System_Copyright xmlns="http://schemas.microsoft.com/sharepoint/v3/fields"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Image" ma:contentTypeID="0x0101009148F5A04DDD49CBA7127AADA5FB792B00AADE34325A8B49CDA8BB4DB53328F214009C4067D375EDA046866D1CFD34BA6725" ma:contentTypeVersion="4" ma:contentTypeDescription="Upload an image." ma:contentTypeScope="" ma:versionID="5568808217e8896a20d35b78a187a54b">
  <xsd:schema xmlns:xsd="http://www.w3.org/2001/XMLSchema" xmlns:xs="http://www.w3.org/2001/XMLSchema" xmlns:p="http://schemas.microsoft.com/office/2006/metadata/properties" xmlns:ns1="http://schemas.microsoft.com/sharepoint/v3" xmlns:ns2="4880E4F8-4B7D-4BDD-91E3-E10D47036ECA" xmlns:ns3="http://schemas.microsoft.com/sharepoint/v3/fields" xmlns:ns4="4880e4f8-4b7d-4bdd-91e3-e10d47036eca" xmlns:ns5="9d51eac6-a7d5-47f5-a119-63d146adb134" targetNamespace="http://schemas.microsoft.com/office/2006/metadata/properties" ma:root="true" ma:fieldsID="95b9b289a8e8f4d106e4c69b136198e4" ns1:_="" ns2:_="" ns3:_="" ns4:_="" ns5:_="">
    <xsd:import namespace="http://schemas.microsoft.com/sharepoint/v3"/>
    <xsd:import namespace="4880E4F8-4B7D-4BDD-91E3-E10D47036ECA"/>
    <xsd:import namespace="http://schemas.microsoft.com/sharepoint/v3/fields"/>
    <xsd:import namespace="4880e4f8-4b7d-4bdd-91e3-e10d47036eca"/>
    <xsd:import namespace="9d51eac6-a7d5-47f5-a119-63d146adb134"/>
    <xsd:element name="properties">
      <xsd:complexType>
        <xsd:sequence>
          <xsd:element name="documentManagement">
            <xsd:complexType>
              <xsd:all>
                <xsd:element ref="ns1:FileRef" minOccurs="0"/>
                <xsd:element ref="ns1:File_x0020_Type" minOccurs="0"/>
                <xsd:element ref="ns1:HTML_x0020_File_x0020_Type" minOccurs="0"/>
                <xsd:element ref="ns1:FSObjType" minOccurs="0"/>
                <xsd:element ref="ns2:ThumbnailExists" minOccurs="0"/>
                <xsd:element ref="ns2:PreviewExists" minOccurs="0"/>
                <xsd:element ref="ns2:ImageWidth" minOccurs="0"/>
                <xsd:element ref="ns2:ImageHeight" minOccurs="0"/>
                <xsd:element ref="ns2:ImageCreateDate" minOccurs="0"/>
                <xsd:element ref="ns3:wic_System_Copyright" minOccurs="0"/>
                <xsd:element ref="ns4:Language" minOccurs="0"/>
                <xsd:element ref="ns4:DocId" minOccurs="0"/>
                <xsd:element ref="ns5:SharedWithUser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FileRef" ma:index="8" nillable="true" ma:displayName="URL Path" ma:hidden="true" ma:list="Docs" ma:internalName="FileRef" ma:readOnly="true" ma:showField="FullUrl">
      <xsd:simpleType>
        <xsd:restriction base="dms:Lookup"/>
      </xsd:simpleType>
    </xsd:element>
    <xsd:element name="File_x0020_Type" ma:index="9" nillable="true" ma:displayName="File Type" ma:hidden="true" ma:internalName="File_x0020_Type" ma:readOnly="true">
      <xsd:simpleType>
        <xsd:restriction base="dms:Text"/>
      </xsd:simpleType>
    </xsd:element>
    <xsd:element name="HTML_x0020_File_x0020_Type" ma:index="10" nillable="true" ma:displayName="HTML File Type" ma:hidden="true" ma:internalName="HTML_x0020_File_x0020_Type" ma:readOnly="true">
      <xsd:simpleType>
        <xsd:restriction base="dms:Text"/>
      </xsd:simpleType>
    </xsd:element>
    <xsd:element name="FSObjType" ma:index="11" nillable="true" ma:displayName="Item Type" ma:hidden="true" ma:list="Docs" ma:internalName="FSObjType" ma:readOnly="true" ma:showField="FSType">
      <xsd:simpleType>
        <xsd:restriction base="dms:Lookup"/>
      </xsd:simpleType>
    </xsd:element>
  </xsd:schema>
  <xsd:schema xmlns:xsd="http://www.w3.org/2001/XMLSchema" xmlns:xs="http://www.w3.org/2001/XMLSchema" xmlns:dms="http://schemas.microsoft.com/office/2006/documentManagement/types" xmlns:pc="http://schemas.microsoft.com/office/infopath/2007/PartnerControls" targetNamespace="4880E4F8-4B7D-4BDD-91E3-E10D47036ECA" elementFormDefault="qualified">
    <xsd:import namespace="http://schemas.microsoft.com/office/2006/documentManagement/types"/>
    <xsd:import namespace="http://schemas.microsoft.com/office/infopath/2007/PartnerControls"/>
    <xsd:element name="ThumbnailExists" ma:index="18" nillable="true" ma:displayName="Thumbnail Exists" ma:default="FALSE" ma:hidden="true" ma:internalName="ThumbnailExists" ma:readOnly="true">
      <xsd:simpleType>
        <xsd:restriction base="dms:Boolean"/>
      </xsd:simpleType>
    </xsd:element>
    <xsd:element name="PreviewExists" ma:index="19" nillable="true" ma:displayName="Preview Exists" ma:default="FALSE" ma:hidden="true" ma:internalName="PreviewExists" ma:readOnly="true">
      <xsd:simpleType>
        <xsd:restriction base="dms:Boolean"/>
      </xsd:simpleType>
    </xsd:element>
    <xsd:element name="ImageWidth" ma:index="20" nillable="true" ma:displayName="Width" ma:internalName="ImageWidth" ma:readOnly="true">
      <xsd:simpleType>
        <xsd:restriction base="dms:Unknown"/>
      </xsd:simpleType>
    </xsd:element>
    <xsd:element name="ImageHeight" ma:index="22" nillable="true" ma:displayName="Height" ma:internalName="ImageHeight" ma:readOnly="true">
      <xsd:simpleType>
        <xsd:restriction base="dms:Unknown"/>
      </xsd:simpleType>
    </xsd:element>
    <xsd:element name="ImageCreateDate" ma:index="25" nillable="true" ma:displayName="Date Picture Taken" ma:format="DateTime" ma:hidden="true" ma:internalName="ImageCreateDate">
      <xsd:simpleType>
        <xsd:restriction base="dms:DateTime"/>
      </xsd:simple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fields" elementFormDefault="qualified">
    <xsd:import namespace="http://schemas.microsoft.com/office/2006/documentManagement/types"/>
    <xsd:import namespace="http://schemas.microsoft.com/office/infopath/2007/PartnerControls"/>
    <xsd:element name="wic_System_Copyright" ma:index="26" nillable="true" ma:displayName="Copyright" ma:internalName="wic_System_Copyright">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4880e4f8-4b7d-4bdd-91e3-e10d47036eca" elementFormDefault="qualified">
    <xsd:import namespace="http://schemas.microsoft.com/office/2006/documentManagement/types"/>
    <xsd:import namespace="http://schemas.microsoft.com/office/infopath/2007/PartnerControls"/>
    <xsd:element name="Language" ma:index="27" nillable="true" ma:displayName="Language" ma:default="English 1" ma:format="Dropdown" ma:internalName="Language">
      <xsd:simpleType>
        <xsd:restriction base="dms:Choice">
          <xsd:enumeration value="English"/>
          <xsd:enumeration value="Arabic"/>
          <xsd:enumeration value="Hindi"/>
          <xsd:enumeration value="English 1"/>
          <xsd:enumeration value="English 2"/>
          <xsd:enumeration value="Arabic 1"/>
          <xsd:enumeration value="Arabic 2"/>
          <xsd:enumeration value="Hindi 1"/>
          <xsd:enumeration value="Hindi 2"/>
          <xsd:enumeration value="Malayalam 1"/>
          <xsd:enumeration value="Malayalam 2"/>
        </xsd:restriction>
      </xsd:simpleType>
    </xsd:element>
    <xsd:element name="DocId" ma:index="28" nillable="true" ma:displayName="DocId" ma:list="{9de017a3-70b4-41a0-b3a1-4f7a098545da}" ma:internalName="DocId" ma:showField="ID" ma:web="9d51eac6-a7d5-47f5-a119-63d146adb134">
      <xsd:simpleType>
        <xsd:restriction base="dms:Lookup"/>
      </xsd:simpleType>
    </xsd:element>
  </xsd:schema>
  <xsd:schema xmlns:xsd="http://www.w3.org/2001/XMLSchema" xmlns:xs="http://www.w3.org/2001/XMLSchema" xmlns:dms="http://schemas.microsoft.com/office/2006/documentManagement/types" xmlns:pc="http://schemas.microsoft.com/office/infopath/2007/PartnerControls" targetNamespace="9d51eac6-a7d5-47f5-a119-63d146adb134" elementFormDefault="qualified">
    <xsd:import namespace="http://schemas.microsoft.com/office/2006/documentManagement/types"/>
    <xsd:import namespace="http://schemas.microsoft.com/office/infopath/2007/PartnerControls"/>
    <xsd:element name="SharedWithUsers" ma:index="29"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ma:index="24" ma:displayName="Author"/>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ma:index="23" ma:displayName="Comments"/>
        <xsd:element name="keywords" minOccurs="0" maxOccurs="1" type="xsd:string" ma:index="14" ma:displayName="Keywords"/>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417CDCFD-C2C6-4ECC-85D9-E8AEE3BFF834}">
  <ds:schemaRefs>
    <ds:schemaRef ds:uri="http://purl.org/dc/elements/1.1/"/>
    <ds:schemaRef ds:uri="http://www.w3.org/XML/1998/namespace"/>
    <ds:schemaRef ds:uri="http://purl.org/dc/terms/"/>
    <ds:schemaRef ds:uri="http://schemas.microsoft.com/office/infopath/2007/PartnerControls"/>
    <ds:schemaRef ds:uri="http://schemas.microsoft.com/office/2006/metadata/properties"/>
    <ds:schemaRef ds:uri="http://schemas.microsoft.com/office/2006/documentManagement/types"/>
    <ds:schemaRef ds:uri="http://purl.org/dc/dcmitype/"/>
    <ds:schemaRef ds:uri="http://schemas.openxmlformats.org/package/2006/metadata/core-properties"/>
    <ds:schemaRef ds:uri="http://schemas.microsoft.com/sharepoint/v3"/>
  </ds:schemaRefs>
</ds:datastoreItem>
</file>

<file path=customXml/itemProps2.xml><?xml version="1.0" encoding="utf-8"?>
<ds:datastoreItem xmlns:ds="http://schemas.openxmlformats.org/officeDocument/2006/customXml" ds:itemID="{ACF46C6F-070D-40A4-B21F-D63FE5060AAE}">
  <ds:schemaRefs>
    <ds:schemaRef ds:uri="http://schemas.microsoft.com/sharepoint/v3/contenttype/forms"/>
  </ds:schemaRefs>
</ds:datastoreItem>
</file>

<file path=customXml/itemProps3.xml><?xml version="1.0" encoding="utf-8"?>
<ds:datastoreItem xmlns:ds="http://schemas.openxmlformats.org/officeDocument/2006/customXml" ds:itemID="{500DCA89-1943-422C-B538-0B9E278BA782}"/>
</file>

<file path=docProps/app.xml><?xml version="1.0" encoding="utf-8"?>
<Properties xmlns="http://schemas.openxmlformats.org/officeDocument/2006/extended-properties" xmlns:vt="http://schemas.openxmlformats.org/officeDocument/2006/docPropsVTypes">
  <Template/>
  <TotalTime>7502</TotalTime>
  <Words>562</Words>
  <Application>Microsoft Office PowerPoint</Application>
  <PresentationFormat>On-screen Show (4:3)</PresentationFormat>
  <Paragraphs>53</Paragraphs>
  <Slides>2</Slides>
  <Notes>2</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vt:i4>
      </vt:variant>
    </vt:vector>
  </HeadingPairs>
  <TitlesOfParts>
    <vt:vector size="6" baseType="lpstr">
      <vt:lpstr>Arial</vt:lpstr>
      <vt:lpstr>Tahoma</vt:lpstr>
      <vt:lpstr>Times New Roman</vt:lpstr>
      <vt:lpstr>Default Design</vt:lpstr>
      <vt:lpstr>PowerPoint Presentation</vt:lpstr>
      <vt:lpstr>PowerPoint Presentation</vt:lpstr>
    </vt:vector>
  </TitlesOfParts>
  <Company>Shell Information Services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Hipo#33 Final update_actions</dc:title>
  <dc:creator>MU93647</dc:creator>
  <cp:lastModifiedBy>Balushi, Sumaiya MSE36</cp:lastModifiedBy>
  <cp:revision>666</cp:revision>
  <dcterms:created xsi:type="dcterms:W3CDTF">2001-05-03T06:07:08Z</dcterms:created>
  <dcterms:modified xsi:type="dcterms:W3CDTF">2022-07-26T06:21:50Z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0x0101009148F5A04DDD49CBA7127AADA5FB792B00AADE34325A8B49CDA8BB4DB53328F214009C4067D375EDA046866D1CFD34BA6725</vt:lpwstr>
  </property>
</Properties>
</file>