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FFC91D"/>
    <a:srgbClr val="EAEAEA"/>
    <a:srgbClr val="F2F3D7"/>
    <a:srgbClr val="0000FF"/>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659" autoAdjust="0"/>
  </p:normalViewPr>
  <p:slideViewPr>
    <p:cSldViewPr snapToGrid="0" snapToObjects="1">
      <p:cViewPr varScale="1">
        <p:scale>
          <a:sx n="60" d="100"/>
          <a:sy n="60" d="100"/>
        </p:scale>
        <p:origin x="884" y="48"/>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53853" y="0"/>
            <a:ext cx="302477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302477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53853" y="8685213"/>
            <a:ext cx="302477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025" y="4400550"/>
            <a:ext cx="558419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971578"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53853" y="8685213"/>
            <a:ext cx="302477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478149"/>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lvl="0" eaLnBrk="0" fontAlgn="base" hangingPunct="0">
              <a:spcBef>
                <a:spcPct val="0"/>
              </a:spcBef>
              <a:spcAft>
                <a:spcPct val="0"/>
              </a:spcAft>
              <a:defRPr/>
            </a:pPr>
            <a:r>
              <a:rPr lang="en-US" sz="1200" dirty="0">
                <a:latin typeface="Arial" charset="0"/>
                <a:cs typeface="Arial" charset="0"/>
              </a:rPr>
              <a:t>On 18-07-2022 at 11:00 am, Al Baraka Mechanical crew was engaged in pigging and gauging of the 6” new flowline section in HAZAR 54 area. The gauging plate was moving slowly in the line and team was trying to speed up the movement of the gauge plate by hitting the pipe using a wooden log. </a:t>
            </a:r>
          </a:p>
          <a:p>
            <a:pPr lvl="0" eaLnBrk="0" fontAlgn="base" hangingPunct="0">
              <a:spcBef>
                <a:spcPct val="0"/>
              </a:spcBef>
              <a:spcAft>
                <a:spcPct val="0"/>
              </a:spcAft>
              <a:defRPr/>
            </a:pPr>
            <a:endParaRPr lang="en-US" sz="1200" dirty="0">
              <a:latin typeface="Arial" charset="0"/>
              <a:cs typeface="Arial" charset="0"/>
            </a:endParaRPr>
          </a:p>
          <a:p>
            <a:pPr lvl="0" eaLnBrk="0" fontAlgn="base" hangingPunct="0">
              <a:spcBef>
                <a:spcPct val="0"/>
              </a:spcBef>
              <a:spcAft>
                <a:spcPct val="0"/>
              </a:spcAft>
              <a:defRPr/>
            </a:pPr>
            <a:r>
              <a:rPr lang="en-US" sz="1200" dirty="0">
                <a:latin typeface="Arial" charset="0"/>
                <a:cs typeface="Arial" charset="0"/>
              </a:rPr>
              <a:t>During this attempt, the gauge plate which was moving slowly at the last 90 degree bend, suddenly ejected out releasing the energy at the receiver end. Pipe shifted from the foundation and fell to the ground away from the crew. No Injury and asset damage was recorded.</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207450" lvl="1" indent="-171450">
              <a:buFont typeface="Arial" panose="020B0604020202020204" pitchFamily="34" charset="0"/>
              <a:buChar char="•"/>
              <a:defRPr/>
            </a:pPr>
            <a:r>
              <a:rPr lang="en-US" sz="1200" dirty="0">
                <a:latin typeface="Arial" charset="0"/>
                <a:cs typeface="Arial" charset="0"/>
              </a:rPr>
              <a:t>Line walk was not conducted to confirm system is safe and ready to start the activity</a:t>
            </a:r>
          </a:p>
          <a:p>
            <a:pPr marL="207450" lvl="1" indent="-171450">
              <a:buFont typeface="Arial" panose="020B0604020202020204" pitchFamily="34" charset="0"/>
              <a:buChar char="•"/>
              <a:defRPr/>
            </a:pPr>
            <a:r>
              <a:rPr lang="en-US" sz="1200" dirty="0">
                <a:latin typeface="Arial" charset="0"/>
                <a:cs typeface="Arial" charset="0"/>
              </a:rPr>
              <a:t>Pig receiver was not fixed on the flowline.</a:t>
            </a:r>
          </a:p>
          <a:p>
            <a:pPr marL="207450" lvl="1" indent="-171450">
              <a:buFont typeface="Arial" panose="020B0604020202020204" pitchFamily="34" charset="0"/>
              <a:buChar char="•"/>
              <a:defRPr/>
            </a:pPr>
            <a:r>
              <a:rPr lang="en-US" sz="1200" dirty="0">
                <a:latin typeface="Arial" charset="0"/>
                <a:cs typeface="Arial" charset="0"/>
              </a:rPr>
              <a:t>Gauging and pigging procedure was not followed</a:t>
            </a:r>
          </a:p>
          <a:p>
            <a:pPr marL="207450" lvl="1" indent="-171450">
              <a:buFont typeface="Arial" panose="020B0604020202020204" pitchFamily="34" charset="0"/>
              <a:buChar char="•"/>
              <a:defRPr/>
            </a:pPr>
            <a:r>
              <a:rPr lang="en-US" sz="1200" dirty="0">
                <a:latin typeface="Arial" charset="0"/>
                <a:cs typeface="Arial" charset="0"/>
              </a:rPr>
              <a:t>Ineffective communication and monitoring of the Permit holder </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endParaRPr lang="en-US" sz="1100" dirty="0">
              <a:latin typeface="Calibri" panose="020F0502020204030204" pitchFamily="34" charset="0"/>
              <a:cs typeface="Tahoma" pitchFamily="34" charset="0"/>
            </a:endParaRPr>
          </a:p>
          <a:p>
            <a:pPr>
              <a:buFont typeface="Arial" pitchFamily="34" charset="0"/>
              <a:buChar char="•"/>
              <a:defRPr/>
            </a:pPr>
            <a:r>
              <a:rPr lang="en-US" sz="1200" dirty="0">
                <a:latin typeface="Calibri" panose="020F0502020204030204" pitchFamily="34" charset="0"/>
                <a:cs typeface="Tahoma" pitchFamily="34" charset="0"/>
              </a:rPr>
              <a:t>Permit Holder shall always ensure that the line walk is carried out and confirm system is safe and ready to start.</a:t>
            </a:r>
          </a:p>
          <a:p>
            <a:pPr>
              <a:buFont typeface="Arial" pitchFamily="34" charset="0"/>
              <a:buChar char="•"/>
              <a:defRPr/>
            </a:pPr>
            <a:r>
              <a:rPr lang="en-US" sz="1200" dirty="0">
                <a:latin typeface="Calibri" panose="020F0502020204030204" pitchFamily="34" charset="0"/>
                <a:cs typeface="Tahoma" pitchFamily="34" charset="0"/>
              </a:rPr>
              <a:t> Permit Holder shall always ensure that pig receiver is installed prior to start of gauging activity</a:t>
            </a:r>
          </a:p>
          <a:p>
            <a:pPr>
              <a:buFont typeface="Arial" pitchFamily="34" charset="0"/>
              <a:buChar char="•"/>
              <a:defRPr/>
            </a:pPr>
            <a:r>
              <a:rPr lang="en-US" sz="1200" dirty="0">
                <a:latin typeface="Calibri" panose="020F0502020204030204" pitchFamily="34" charset="0"/>
                <a:cs typeface="Tahoma" pitchFamily="34" charset="0"/>
              </a:rPr>
              <a:t>Always follow the approved and related procedure</a:t>
            </a:r>
          </a:p>
          <a:p>
            <a:pPr>
              <a:buFont typeface="Arial" pitchFamily="34" charset="0"/>
              <a:buChar char="•"/>
              <a:defRPr/>
            </a:pPr>
            <a:r>
              <a:rPr lang="en-US" sz="1200" dirty="0">
                <a:latin typeface="Calibri" panose="020F0502020204030204" pitchFamily="34" charset="0"/>
                <a:cs typeface="Tahoma" pitchFamily="34" charset="0"/>
              </a:rPr>
              <a:t>Permit Holder shall always ensure effective communication and  visual monitoring prior and during the pigging and gauging activity</a:t>
            </a:r>
          </a:p>
          <a:p>
            <a:pPr>
              <a:defRPr/>
            </a:pPr>
            <a:endParaRPr lang="en-US" sz="1200" dirty="0">
              <a:latin typeface="Calibri" panose="020F0502020204030204" pitchFamily="34" charset="0"/>
              <a:cs typeface="Tahoma"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18</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/07/2022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err="1">
                <a:ln>
                  <a:noFill/>
                </a:ln>
                <a:solidFill>
                  <a:srgbClr val="4472C4"/>
                </a:solidFill>
                <a:effectLst/>
                <a:uLnTx/>
                <a:uFillTx/>
                <a:latin typeface="Tahoma" pitchFamily="34" charset="0"/>
                <a:ea typeface="+mn-ea"/>
                <a:cs typeface="+mn-cs"/>
              </a:rPr>
              <a:t>HiPo</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Flowline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C3P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573240" y="6250692"/>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Always follow the procedure - Never take shortcuts</a:t>
            </a: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60766" t="65300" r="26472" b="18880"/>
          <a:stretch/>
        </p:blipFill>
        <p:spPr>
          <a:xfrm>
            <a:off x="8294646" y="1295352"/>
            <a:ext cx="3748670" cy="2286000"/>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29227" y="325662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200022" y="2826058"/>
            <a:ext cx="1885927" cy="3836086"/>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00627" y="5458465"/>
            <a:ext cx="486573"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18/07/2022</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HiPo#52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err="1">
                <a:solidFill>
                  <a:srgbClr val="4472C4"/>
                </a:solidFill>
                <a:latin typeface="Tahoma" pitchFamily="34" charset="0"/>
              </a:rPr>
              <a:t>HiPo</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C3P</a:t>
            </a:r>
            <a:endParaRPr lang="en-US" sz="1600" b="1" dirty="0">
              <a:solidFill>
                <a:srgbClr val="4472C4"/>
              </a:solidFill>
              <a:latin typeface="Tahoma" pitchFamily="34" charset="0"/>
            </a:endParaRP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985706"/>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that the approved procedure is being followed for gauging and pigging activity?</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that shortcuts are not taken while performing pigging and gauging activity?</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that there is an effective monitoring and visual checks carried out by the permit holder during the pigging and     gauging activity? </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92832</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purl.org/dc/elements/1.1/"/>
    <ds:schemaRef ds:uri="http://schemas.openxmlformats.org/package/2006/metadata/core-properties"/>
    <ds:schemaRef ds:uri="http://www.w3.org/XML/1998/namespace"/>
    <ds:schemaRef ds:uri="http://schemas.microsoft.com/sharepoint/v3"/>
    <ds:schemaRef ds:uri="http://schemas.microsoft.com/office/2006/metadata/properties"/>
    <ds:schemaRef ds:uri="http://schemas.microsoft.com/office/2006/documentManagement/types"/>
    <ds:schemaRef ds:uri="http://purl.org/dc/dcmitype/"/>
    <ds:schemaRef ds:uri="http://schemas.microsoft.com/office/infopath/2007/PartnerControls"/>
    <ds:schemaRef ds:uri="9d51eac6-a7d5-47f5-a119-63d146adb134"/>
    <ds:schemaRef ds:uri="http://purl.org/dc/terms/"/>
  </ds:schemaRefs>
</ds:datastoreItem>
</file>

<file path=customXml/itemProps2.xml><?xml version="1.0" encoding="utf-8"?>
<ds:datastoreItem xmlns:ds="http://schemas.openxmlformats.org/officeDocument/2006/customXml" ds:itemID="{800F06EB-796A-48DD-AFE7-753841F5B300}"/>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7874</TotalTime>
  <Words>638</Words>
  <Application>Microsoft Office PowerPoint</Application>
  <PresentationFormat>Widescreen</PresentationFormat>
  <Paragraphs>61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Hipo#52 Final Post DPIRC</dc:title>
  <dc:creator>nazar@umsoman.com</dc:creator>
  <cp:lastModifiedBy>Zakwani, Salim MSE36</cp:lastModifiedBy>
  <cp:revision>468</cp:revision>
  <cp:lastPrinted>2022-09-01T07:06:54Z</cp:lastPrinted>
  <dcterms:created xsi:type="dcterms:W3CDTF">2018-09-24T07:27:56Z</dcterms:created>
  <dcterms:modified xsi:type="dcterms:W3CDTF">2024-02-15T12:55:06Z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