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8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ChangeArrowheads="1"/>
          </p:cNvSpPr>
          <p:nvPr/>
        </p:nvSpPr>
        <p:spPr bwMode="auto">
          <a:xfrm>
            <a:off x="609600" y="0"/>
            <a:ext cx="7772400" cy="1143000"/>
          </a:xfrm>
          <a:prstGeom prst="rect">
            <a:avLst/>
          </a:prstGeom>
          <a:noFill/>
          <a:ln w="9525">
            <a:noFill/>
            <a:miter lim="800000"/>
            <a:headEnd/>
            <a:tailEnd/>
          </a:ln>
        </p:spPr>
        <p:txBody>
          <a:bodyPr anchor="ctr"/>
          <a:lstStyle/>
          <a:p>
            <a:pPr algn="ctr"/>
            <a:endParaRPr lang="en-US" sz="2800" b="1">
              <a:solidFill>
                <a:schemeClr val="hlink"/>
              </a:solidFill>
              <a:latin typeface="Arial" charset="0"/>
              <a:cs typeface="Arial" charset="0"/>
            </a:endParaRPr>
          </a:p>
        </p:txBody>
      </p:sp>
      <p:sp>
        <p:nvSpPr>
          <p:cNvPr id="6" name="TextBox 5"/>
          <p:cNvSpPr txBox="1"/>
          <p:nvPr/>
        </p:nvSpPr>
        <p:spPr>
          <a:xfrm>
            <a:off x="1143000" y="1600200"/>
            <a:ext cx="8153400" cy="1570038"/>
          </a:xfrm>
          <a:prstGeom prst="rect">
            <a:avLst/>
          </a:prstGeom>
          <a:noFill/>
        </p:spPr>
        <p:txBody>
          <a:bodyPr>
            <a:spAutoFit/>
          </a:bodyPr>
          <a:lstStyle/>
          <a:p>
            <a:pPr>
              <a:buFont typeface="Arial" pitchFamily="34" charset="0"/>
              <a:buChar char="•"/>
              <a:defRPr/>
            </a:pPr>
            <a:endParaRPr lang="en-US" sz="1600" dirty="0">
              <a:solidFill>
                <a:schemeClr val="accent2">
                  <a:lumMod val="60000"/>
                  <a:lumOff val="40000"/>
                </a:schemeClr>
              </a:solidFill>
              <a:latin typeface="Calibri" pitchFamily="34" charset="0"/>
              <a:cs typeface="Calibri" pitchFamily="34" charset="0"/>
            </a:endParaRPr>
          </a:p>
          <a:p>
            <a:pPr>
              <a:buFont typeface="Arial" pitchFamily="34" charset="0"/>
              <a:buChar char="•"/>
              <a:defRPr/>
            </a:pPr>
            <a:endParaRPr lang="en-US" sz="1600" dirty="0">
              <a:solidFill>
                <a:schemeClr val="accent2">
                  <a:lumMod val="60000"/>
                  <a:lumOff val="40000"/>
                </a:schemeClr>
              </a:solidFill>
              <a:latin typeface="Calibri" pitchFamily="34" charset="0"/>
              <a:cs typeface="Calibri" pitchFamily="34" charset="0"/>
            </a:endParaRPr>
          </a:p>
          <a:p>
            <a:pPr>
              <a:defRPr/>
            </a:pPr>
            <a:endParaRPr lang="en-US" sz="1600" dirty="0">
              <a:solidFill>
                <a:schemeClr val="accent2">
                  <a:lumMod val="60000"/>
                  <a:lumOff val="40000"/>
                </a:schemeClr>
              </a:solidFill>
              <a:latin typeface="Calibri" pitchFamily="34" charset="0"/>
              <a:cs typeface="Calibri" pitchFamily="34" charset="0"/>
            </a:endParaRPr>
          </a:p>
          <a:p>
            <a:pPr>
              <a:defRPr/>
            </a:pPr>
            <a:endParaRPr lang="en-US" dirty="0">
              <a:latin typeface="Calibri" pitchFamily="34" charset="0"/>
              <a:cs typeface="Calibri" pitchFamily="34" charset="0"/>
            </a:endParaRPr>
          </a:p>
          <a:p>
            <a:pPr>
              <a:defRPr/>
            </a:pPr>
            <a:r>
              <a:rPr lang="en-US" dirty="0">
                <a:latin typeface="Calibri" pitchFamily="34" charset="0"/>
                <a:cs typeface="Calibri" pitchFamily="34" charset="0"/>
              </a:rPr>
              <a:t> </a:t>
            </a:r>
          </a:p>
        </p:txBody>
      </p:sp>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a:latin typeface="Calibri" pitchFamily="34" charset="0"/>
              <a:cs typeface="Calibri" pitchFamily="34" charset="0"/>
            </a:endParaRPr>
          </a:p>
          <a:p>
            <a:r>
              <a:rPr lang="en-US" sz="1800">
                <a:latin typeface="Calibri" pitchFamily="34" charset="0"/>
                <a:cs typeface="Calibri" pitchFamily="34" charset="0"/>
              </a:rPr>
              <a:t>    </a:t>
            </a:r>
          </a:p>
        </p:txBody>
      </p:sp>
      <p:sp>
        <p:nvSpPr>
          <p:cNvPr id="6151" name="Rectangle 6"/>
          <p:cNvSpPr>
            <a:spLocks noChangeArrowheads="1"/>
          </p:cNvSpPr>
          <p:nvPr/>
        </p:nvSpPr>
        <p:spPr bwMode="auto">
          <a:xfrm>
            <a:off x="0" y="4302125"/>
            <a:ext cx="184150" cy="368300"/>
          </a:xfrm>
          <a:prstGeom prst="rect">
            <a:avLst/>
          </a:prstGeom>
          <a:noFill/>
          <a:ln w="9525">
            <a:noFill/>
            <a:miter lim="800000"/>
            <a:headEnd/>
            <a:tailEnd/>
          </a:ln>
        </p:spPr>
        <p:txBody>
          <a:bodyPr wrap="none" anchor="ctr">
            <a:spAutoFit/>
          </a:bodyPr>
          <a:lstStyle/>
          <a:p>
            <a:pPr eaLnBrk="1" hangingPunct="1"/>
            <a:endParaRPr lang="en-US" sz="1800">
              <a:latin typeface="Calibri" pitchFamily="34" charset="0"/>
              <a:cs typeface="Calibri" pitchFamily="34" charset="0"/>
            </a:endParaRPr>
          </a:p>
        </p:txBody>
      </p:sp>
      <p:sp>
        <p:nvSpPr>
          <p:cNvPr id="6152" name="Text Box 3"/>
          <p:cNvSpPr txBox="1">
            <a:spLocks noChangeArrowheads="1"/>
          </p:cNvSpPr>
          <p:nvPr/>
        </p:nvSpPr>
        <p:spPr bwMode="auto">
          <a:xfrm>
            <a:off x="6019800" y="2209800"/>
            <a:ext cx="3048000" cy="2362200"/>
          </a:xfrm>
          <a:prstGeom prst="rect">
            <a:avLst/>
          </a:prstGeom>
          <a:solidFill>
            <a:srgbClr val="FFFFFF"/>
          </a:solidFill>
          <a:ln w="9525">
            <a:solidFill>
              <a:srgbClr val="000000"/>
            </a:solidFill>
            <a:miter lim="800000"/>
            <a:headEnd/>
            <a:tailEnd/>
          </a:ln>
        </p:spPr>
        <p:txBody>
          <a:bodyPr/>
          <a:lstStyle/>
          <a:p>
            <a:endParaRPr lang="en-US">
              <a:solidFill>
                <a:schemeClr val="accent2"/>
              </a:solidFill>
              <a:latin typeface="Calibri" pitchFamily="34" charset="0"/>
              <a:cs typeface="Calibri" pitchFamily="34" charset="0"/>
            </a:endParaRPr>
          </a:p>
        </p:txBody>
      </p:sp>
      <p:sp>
        <p:nvSpPr>
          <p:cNvPr id="6153" name="Rectangle 17"/>
          <p:cNvSpPr>
            <a:spLocks noChangeArrowheads="1"/>
          </p:cNvSpPr>
          <p:nvPr/>
        </p:nvSpPr>
        <p:spPr bwMode="auto">
          <a:xfrm>
            <a:off x="0" y="2209800"/>
            <a:ext cx="6019800" cy="1908215"/>
          </a:xfrm>
          <a:prstGeom prst="rect">
            <a:avLst/>
          </a:prstGeom>
          <a:noFill/>
          <a:ln w="9525">
            <a:noFill/>
            <a:miter lim="800000"/>
            <a:headEnd/>
            <a:tailEnd/>
          </a:ln>
        </p:spPr>
        <p:txBody>
          <a:bodyPr>
            <a:spAutoFit/>
          </a:bodyPr>
          <a:lstStyle/>
          <a:p>
            <a:r>
              <a:rPr lang="en-US" sz="1600" b="1" dirty="0">
                <a:solidFill>
                  <a:schemeClr val="accent2"/>
                </a:solidFill>
                <a:latin typeface="Calibri" pitchFamily="34" charset="0"/>
                <a:cs typeface="Calibri" pitchFamily="34" charset="0"/>
              </a:rPr>
              <a:t>What happened </a:t>
            </a:r>
          </a:p>
          <a:p>
            <a:pPr algn="just">
              <a:spcBef>
                <a:spcPct val="50000"/>
              </a:spcBef>
            </a:pPr>
            <a:r>
              <a:rPr lang="en-US" sz="1200" dirty="0">
                <a:latin typeface="Calibri" pitchFamily="34" charset="0"/>
                <a:cs typeface="Calibri" pitchFamily="34" charset="0"/>
              </a:rPr>
              <a:t>A 53 year old tipper driver driving an articulated tipper truck laden with sand took a short cut up a steep ramp.  He was forced to brake when he missed his gear and the trailer rolled back down the ramp and overturned causing the cab to lift off the ground.  The cab dropped back down to earth when the pin connecting the tipper to the cab snapped. The impact fractured the drivers pelvis.</a:t>
            </a:r>
          </a:p>
          <a:p>
            <a:pPr>
              <a:spcBef>
                <a:spcPct val="50000"/>
              </a:spcBef>
            </a:pPr>
            <a:endParaRPr lang="en-US" sz="1200" dirty="0">
              <a:latin typeface="Calibri" pitchFamily="34" charset="0"/>
              <a:cs typeface="Calibri" pitchFamily="34" charset="0"/>
            </a:endParaRPr>
          </a:p>
          <a:p>
            <a:pPr>
              <a:spcBef>
                <a:spcPct val="50000"/>
              </a:spcBef>
            </a:pPr>
            <a:endParaRPr lang="en-US" sz="1200" dirty="0">
              <a:latin typeface="Calibri" pitchFamily="34" charset="0"/>
              <a:cs typeface="Calibri" pitchFamily="34" charset="0"/>
            </a:endParaRPr>
          </a:p>
        </p:txBody>
      </p:sp>
      <p:sp>
        <p:nvSpPr>
          <p:cNvPr id="615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a:t>
            </a:r>
            <a:r>
              <a:rPr lang="en-GB" b="1">
                <a:solidFill>
                  <a:srgbClr val="FFC000"/>
                </a:solidFill>
                <a:latin typeface="Calibri" pitchFamily="34" charset="0"/>
                <a:cs typeface="Calibri" pitchFamily="34" charset="0"/>
              </a:rPr>
              <a:t>First Alert</a:t>
            </a:r>
            <a:endParaRPr lang="en-GB" sz="1600" b="1" dirty="0">
              <a:solidFill>
                <a:schemeClr val="bg1"/>
              </a:solidFill>
              <a:latin typeface="Calibri" pitchFamily="34" charset="0"/>
              <a:cs typeface="Calibri" pitchFamily="34" charset="0"/>
            </a:endParaRPr>
          </a:p>
        </p:txBody>
      </p:sp>
      <p:graphicFrame>
        <p:nvGraphicFramePr>
          <p:cNvPr id="17" name="Table 16"/>
          <p:cNvGraphicFramePr>
            <a:graphicFrameLocks noGrp="1"/>
          </p:cNvGraphicFramePr>
          <p:nvPr>
            <p:extLst>
              <p:ext uri="{D42A27DB-BD31-4B8C-83A1-F6EECF244321}">
                <p14:modId xmlns:p14="http://schemas.microsoft.com/office/powerpoint/2010/main" val="1390664252"/>
              </p:ext>
            </p:extLst>
          </p:nvPr>
        </p:nvGraphicFramePr>
        <p:xfrm>
          <a:off x="1447800" y="762000"/>
          <a:ext cx="7620000" cy="1000897"/>
        </p:xfrm>
        <a:graphic>
          <a:graphicData uri="http://schemas.openxmlformats.org/drawingml/2006/table">
            <a:tbl>
              <a:tblPr firstRow="1" bandRow="1">
                <a:tableStyleId>{5C22544A-7EE6-4342-B048-85BDC9FD1C3A}</a:tableStyleId>
              </a:tblPr>
              <a:tblGrid>
                <a:gridCol w="1489710">
                  <a:extLst>
                    <a:ext uri="{9D8B030D-6E8A-4147-A177-3AD203B41FA5}">
                      <a16:colId xmlns:a16="http://schemas.microsoft.com/office/drawing/2014/main" val="20000"/>
                    </a:ext>
                  </a:extLst>
                </a:gridCol>
                <a:gridCol w="2914649">
                  <a:extLst>
                    <a:ext uri="{9D8B030D-6E8A-4147-A177-3AD203B41FA5}">
                      <a16:colId xmlns:a16="http://schemas.microsoft.com/office/drawing/2014/main" val="20001"/>
                    </a:ext>
                  </a:extLst>
                </a:gridCol>
                <a:gridCol w="1082040">
                  <a:extLst>
                    <a:ext uri="{9D8B030D-6E8A-4147-A177-3AD203B41FA5}">
                      <a16:colId xmlns:a16="http://schemas.microsoft.com/office/drawing/2014/main" val="20002"/>
                    </a:ext>
                  </a:extLst>
                </a:gridCol>
                <a:gridCol w="2133601">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a:txBody>
                    <a:bodyPr/>
                    <a:lstStyle/>
                    <a:p>
                      <a:r>
                        <a:rPr lang="en-US" sz="1400" b="0" kern="1200" dirty="0">
                          <a:solidFill>
                            <a:schemeClr val="dk1"/>
                          </a:solidFill>
                          <a:latin typeface="Calibri" pitchFamily="34" charset="0"/>
                          <a:ea typeface="+mn-ea"/>
                          <a:cs typeface="Calibri" pitchFamily="34" charset="0"/>
                        </a:rPr>
                        <a:t>LTI(#08) </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PIM ID </a:t>
                      </a:r>
                    </a:p>
                  </a:txBody>
                  <a:tcPr>
                    <a:noFill/>
                  </a:tcPr>
                </a:tc>
                <a:tc>
                  <a:txBody>
                    <a:bodyPr/>
                    <a:lstStyle/>
                    <a:p>
                      <a:pPr marL="0" algn="l" defTabSz="914400" rtl="0" eaLnBrk="1" latinLnBrk="0" hangingPunct="1"/>
                      <a:r>
                        <a:rPr lang="en-US" sz="1400" b="0" kern="1200">
                          <a:solidFill>
                            <a:schemeClr val="dk1"/>
                          </a:solidFill>
                          <a:latin typeface="Calibri" pitchFamily="34" charset="0"/>
                          <a:ea typeface="+mn-ea"/>
                          <a:cs typeface="Calibri" pitchFamily="34" charset="0"/>
                        </a:rPr>
                        <a:t>1088772</a:t>
                      </a:r>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6/03/2015 (07:55 hrs)</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9129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r>
                        <a:rPr lang="en-US" sz="1400" b="0" kern="1200" dirty="0" err="1">
                          <a:solidFill>
                            <a:schemeClr val="dk1"/>
                          </a:solidFill>
                          <a:latin typeface="Calibri" pitchFamily="34" charset="0"/>
                          <a:ea typeface="+mn-ea"/>
                          <a:cs typeface="Calibri" pitchFamily="34" charset="0"/>
                        </a:rPr>
                        <a:t>Rabab</a:t>
                      </a:r>
                      <a:r>
                        <a:rPr lang="en-US" sz="1400" b="0" kern="1200" baseline="0" dirty="0">
                          <a:solidFill>
                            <a:schemeClr val="dk1"/>
                          </a:solidFill>
                          <a:latin typeface="Calibri" pitchFamily="34" charset="0"/>
                          <a:ea typeface="+mn-ea"/>
                          <a:cs typeface="Calibri" pitchFamily="34" charset="0"/>
                        </a:rPr>
                        <a:t> Harweel</a:t>
                      </a:r>
                      <a:endParaRPr lang="en-US" sz="1400" b="0" kern="1200" dirty="0">
                        <a:solidFill>
                          <a:schemeClr val="dk1"/>
                        </a:solidFill>
                        <a:latin typeface="Calibri" pitchFamily="34" charset="0"/>
                        <a:ea typeface="+mn-ea"/>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 </a:t>
                      </a: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18" name="Rectangle 4"/>
          <p:cNvSpPr>
            <a:spLocks noChangeArrowheads="1"/>
          </p:cNvSpPr>
          <p:nvPr/>
        </p:nvSpPr>
        <p:spPr bwMode="auto">
          <a:xfrm>
            <a:off x="838200" y="3657600"/>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print"/>
          <a:srcRect/>
          <a:stretch>
            <a:fillRect/>
          </a:stretch>
        </p:blipFill>
        <p:spPr bwMode="auto">
          <a:xfrm>
            <a:off x="152400" y="55626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a:solidFill>
                <a:schemeClr val="tx1"/>
              </a:solidFill>
            </a:endParaRPr>
          </a:p>
        </p:txBody>
      </p:sp>
      <p:pic>
        <p:nvPicPr>
          <p:cNvPr id="6180" name="Picture 41"/>
          <p:cNvPicPr>
            <a:picLocks noChangeAspect="1" noChangeArrowheads="1"/>
          </p:cNvPicPr>
          <p:nvPr/>
        </p:nvPicPr>
        <p:blipFill>
          <a:blip r:embed="rId4" cstate="print"/>
          <a:srcRect/>
          <a:stretch>
            <a:fillRect/>
          </a:stretch>
        </p:blipFill>
        <p:spPr bwMode="auto">
          <a:xfrm>
            <a:off x="6096000" y="5105400"/>
            <a:ext cx="941388" cy="1524000"/>
          </a:xfrm>
          <a:prstGeom prst="rect">
            <a:avLst/>
          </a:prstGeom>
          <a:noFill/>
          <a:ln w="9525">
            <a:noFill/>
            <a:miter lim="800000"/>
            <a:headEnd/>
            <a:tailEnd/>
          </a:ln>
        </p:spPr>
      </p:pic>
      <p:sp>
        <p:nvSpPr>
          <p:cNvPr id="6181" name="Rounded Rectangular Callout 20"/>
          <p:cNvSpPr>
            <a:spLocks noChangeArrowheads="1"/>
          </p:cNvSpPr>
          <p:nvPr/>
        </p:nvSpPr>
        <p:spPr bwMode="auto">
          <a:xfrm>
            <a:off x="762000" y="4114800"/>
            <a:ext cx="4191000" cy="1143000"/>
          </a:xfrm>
          <a:prstGeom prst="wedgeRoundRectCallout">
            <a:avLst>
              <a:gd name="adj1" fmla="val 83403"/>
              <a:gd name="adj2" fmla="val 86222"/>
              <a:gd name="adj3" fmla="val 16667"/>
            </a:avLst>
          </a:prstGeom>
          <a:solidFill>
            <a:srgbClr val="FFC000">
              <a:alpha val="59999"/>
            </a:srgbClr>
          </a:solidFill>
          <a:ln w="9525" algn="ctr">
            <a:solidFill>
              <a:schemeClr val="tx1"/>
            </a:solidFill>
            <a:round/>
            <a:headEnd/>
            <a:tailEnd/>
          </a:ln>
        </p:spPr>
        <p:txBody>
          <a:bodyPr/>
          <a:lstStyle/>
          <a:p>
            <a:pPr marL="342900" indent="-342900">
              <a:buFont typeface="Arial" charset="0"/>
              <a:buAutoNum type="arabicPeriod"/>
            </a:pPr>
            <a:r>
              <a:rPr lang="en-GB" sz="1100" dirty="0">
                <a:solidFill>
                  <a:srgbClr val="000000"/>
                </a:solidFill>
                <a:latin typeface="Calibri" pitchFamily="34" charset="0"/>
                <a:cs typeface="Calibri" pitchFamily="34" charset="0"/>
              </a:rPr>
              <a:t>Do you avoid taking shortcuts on your route?</a:t>
            </a:r>
          </a:p>
          <a:p>
            <a:pPr marL="342900" indent="-342900">
              <a:buFont typeface="Arial" charset="0"/>
              <a:buAutoNum type="arabicPeriod"/>
            </a:pPr>
            <a:r>
              <a:rPr lang="en-GB" sz="1100" dirty="0">
                <a:solidFill>
                  <a:srgbClr val="000000"/>
                </a:solidFill>
                <a:latin typeface="Calibri" pitchFamily="34" charset="0"/>
                <a:cs typeface="Calibri" pitchFamily="34" charset="0"/>
              </a:rPr>
              <a:t>Do you know the size and capabilities of your vehicle?</a:t>
            </a:r>
          </a:p>
          <a:p>
            <a:pPr marL="342900" indent="-342900">
              <a:buFont typeface="Arial" charset="0"/>
              <a:buAutoNum type="arabicPeriod"/>
            </a:pPr>
            <a:r>
              <a:rPr lang="en-US" sz="1100" dirty="0"/>
              <a:t>Do you check your vehicle is not overloaded for the road conditions / terrain?</a:t>
            </a:r>
          </a:p>
          <a:p>
            <a:pPr marL="342900" indent="-342900">
              <a:buFont typeface="Arial" charset="0"/>
              <a:buAutoNum type="arabicPeriod"/>
            </a:pPr>
            <a:r>
              <a:rPr lang="en-US" sz="1100" dirty="0"/>
              <a:t>Do you check your vehicle is in good working order? </a:t>
            </a:r>
          </a:p>
          <a:p>
            <a:pPr marL="342900" indent="-342900">
              <a:buFont typeface="Arial" charset="0"/>
              <a:buAutoNum type="arabicPeriod"/>
            </a:pPr>
            <a:endParaRPr lang="en-GB" sz="1100" dirty="0">
              <a:solidFill>
                <a:srgbClr val="000000"/>
              </a:solidFill>
              <a:latin typeface="Calibri" pitchFamily="34" charset="0"/>
              <a:cs typeface="Calibri" pitchFamily="34" charset="0"/>
            </a:endParaRPr>
          </a:p>
          <a:p>
            <a:pPr marL="342900" indent="-342900">
              <a:buFont typeface="Arial" charset="0"/>
              <a:buAutoNum type="arabicPeriod"/>
            </a:pPr>
            <a:endParaRPr lang="en-GB" sz="1400" dirty="0">
              <a:solidFill>
                <a:srgbClr val="000000"/>
              </a:solidFill>
              <a:latin typeface="Calibri" pitchFamily="34" charset="0"/>
              <a:cs typeface="Calibri" pitchFamily="34" charset="0"/>
            </a:endParaRPr>
          </a:p>
          <a:p>
            <a:pPr marL="342900" indent="-342900">
              <a:buFont typeface="Arial" charset="0"/>
              <a:buAutoNum type="arabicPeriod"/>
            </a:pPr>
            <a:endParaRPr lang="en-GB" sz="1400" dirty="0">
              <a:solidFill>
                <a:srgbClr val="000000"/>
              </a:solidFill>
              <a:latin typeface="Calibri" pitchFamily="34" charset="0"/>
              <a:cs typeface="Calibri" pitchFamily="34" charset="0"/>
            </a:endParaRPr>
          </a:p>
        </p:txBody>
      </p:sp>
      <p:sp>
        <p:nvSpPr>
          <p:cNvPr id="6183" name="Rounded Rectangle 20"/>
          <p:cNvSpPr>
            <a:spLocks noChangeArrowheads="1"/>
          </p:cNvSpPr>
          <p:nvPr/>
        </p:nvSpPr>
        <p:spPr bwMode="auto">
          <a:xfrm>
            <a:off x="1295400" y="57150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a:solidFill>
                <a:srgbClr val="000000"/>
              </a:solidFill>
              <a:latin typeface="Calibri" pitchFamily="34" charset="0"/>
              <a:cs typeface="Calibri" pitchFamily="34" charset="0"/>
            </a:endParaRPr>
          </a:p>
        </p:txBody>
      </p:sp>
      <p:pic>
        <p:nvPicPr>
          <p:cNvPr id="1026" name="Picture 2"/>
          <p:cNvPicPr>
            <a:picLocks noChangeAspect="1" noChangeArrowheads="1"/>
          </p:cNvPicPr>
          <p:nvPr/>
        </p:nvPicPr>
        <p:blipFill>
          <a:blip r:embed="rId5" cstate="print"/>
          <a:srcRect/>
          <a:stretch>
            <a:fillRect/>
          </a:stretch>
        </p:blipFill>
        <p:spPr bwMode="auto">
          <a:xfrm>
            <a:off x="105197" y="762001"/>
            <a:ext cx="1266403" cy="1371600"/>
          </a:xfrm>
          <a:prstGeom prst="rect">
            <a:avLst/>
          </a:prstGeom>
          <a:noFill/>
          <a:ln w="9525">
            <a:noFill/>
            <a:miter lim="800000"/>
            <a:headEnd/>
            <a:tailEnd/>
          </a:ln>
        </p:spPr>
      </p:pic>
      <p:pic>
        <p:nvPicPr>
          <p:cNvPr id="1027" name="Picture 1" descr="cid:_com_android_email_attachmentprovider_1_2302_RAW@sec.galaxytab"/>
          <p:cNvPicPr>
            <a:picLocks noChangeAspect="1" noChangeArrowheads="1"/>
          </p:cNvPicPr>
          <p:nvPr/>
        </p:nvPicPr>
        <p:blipFill>
          <a:blip r:embed="rId6" cstate="print"/>
          <a:srcRect/>
          <a:stretch>
            <a:fillRect/>
          </a:stretch>
        </p:blipFill>
        <p:spPr bwMode="auto">
          <a:xfrm>
            <a:off x="6019799" y="2209800"/>
            <a:ext cx="3047999" cy="2362200"/>
          </a:xfrm>
          <a:prstGeom prst="rect">
            <a:avLst/>
          </a:prstGeom>
          <a:noFill/>
          <a:ln w="9525">
            <a:noFill/>
            <a:miter lim="800000"/>
            <a:headEnd/>
            <a:tailEnd/>
          </a:ln>
        </p:spPr>
      </p:pic>
      <p:sp>
        <p:nvSpPr>
          <p:cNvPr id="6186" name="Down Arrow 26"/>
          <p:cNvSpPr>
            <a:spLocks noChangeArrowheads="1"/>
          </p:cNvSpPr>
          <p:nvPr/>
        </p:nvSpPr>
        <p:spPr bwMode="auto">
          <a:xfrm rot="1772380">
            <a:off x="8052156" y="2661825"/>
            <a:ext cx="123825" cy="549275"/>
          </a:xfrm>
          <a:prstGeom prst="downArrow">
            <a:avLst>
              <a:gd name="adj1" fmla="val 50000"/>
              <a:gd name="adj2" fmla="val 50089"/>
            </a:avLst>
          </a:prstGeom>
          <a:solidFill>
            <a:srgbClr val="FF0000"/>
          </a:solidFill>
          <a:ln w="9525" algn="ctr">
            <a:solidFill>
              <a:schemeClr val="tx1"/>
            </a:solidFill>
            <a:round/>
            <a:headEnd/>
            <a:tailEnd/>
          </a:ln>
        </p:spPr>
        <p:txBody>
          <a:bodyPr/>
          <a:lstStyle/>
          <a:p>
            <a:endParaRPr lang="en-GB"/>
          </a:p>
        </p:txBody>
      </p:sp>
      <p:sp>
        <p:nvSpPr>
          <p:cNvPr id="6185" name="TextBox 23"/>
          <p:cNvSpPr txBox="1">
            <a:spLocks noChangeArrowheads="1"/>
          </p:cNvSpPr>
          <p:nvPr/>
        </p:nvSpPr>
        <p:spPr bwMode="auto">
          <a:xfrm>
            <a:off x="7696200" y="2313801"/>
            <a:ext cx="1219200" cy="276999"/>
          </a:xfrm>
          <a:prstGeom prst="rect">
            <a:avLst/>
          </a:prstGeom>
          <a:solidFill>
            <a:schemeClr val="bg1"/>
          </a:solidFill>
          <a:ln w="9525">
            <a:noFill/>
            <a:miter lim="800000"/>
            <a:headEnd/>
            <a:tailEnd/>
          </a:ln>
        </p:spPr>
        <p:txBody>
          <a:bodyPr wrap="square">
            <a:spAutoFit/>
          </a:bodyPr>
          <a:lstStyle/>
          <a:p>
            <a:r>
              <a:rPr lang="en-GB" sz="1200" b="1" dirty="0">
                <a:latin typeface="Calibri" pitchFamily="34" charset="0"/>
                <a:cs typeface="Calibri" pitchFamily="34" charset="0"/>
              </a:rPr>
              <a:t>Trailer on side</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18834</DocId>
    <ImageCreateDate xmlns="4880E4F8-4B7D-4BDD-91E3-E10D47036ECA" xsi:nil="true"/>
    <wic_System_Copyright xmlns="http://schemas.microsoft.com/sharepoint/v3/fields"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9F33076-C4A3-4D38-ADEA-82C241CF67A4}"/>
</file>

<file path=customXml/itemProps2.xml><?xml version="1.0" encoding="utf-8"?>
<ds:datastoreItem xmlns:ds="http://schemas.openxmlformats.org/officeDocument/2006/customXml" ds:itemID="{3A5D88EA-5F43-417B-8A80-9407E5803871}">
  <ds:schemaRefs>
    <ds:schemaRef ds:uri="4880E4F8-4B7D-4BDD-91E3-E10D47036ECA"/>
    <ds:schemaRef ds:uri="http://schemas.microsoft.com/office/infopath/2007/PartnerControls"/>
    <ds:schemaRef ds:uri="http://www.w3.org/XML/1998/namespace"/>
    <ds:schemaRef ds:uri="http://schemas.openxmlformats.org/package/2006/metadata/core-properties"/>
    <ds:schemaRef ds:uri="http://schemas.microsoft.com/office/2006/documentManagement/types"/>
    <ds:schemaRef ds:uri="http://schemas.microsoft.com/sharepoint/v3"/>
    <ds:schemaRef ds:uri="http://purl.org/dc/terms/"/>
    <ds:schemaRef ds:uri="9d51eac6-a7d5-47f5-a119-63d146adb134"/>
    <ds:schemaRef ds:uri="4880e4f8-4b7d-4bdd-91e3-e10d47036eca"/>
    <ds:schemaRef ds:uri="http://purl.org/dc/dcmitype/"/>
    <ds:schemaRef ds:uri="http://schemas.microsoft.com/sharepoint/v3/fields"/>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85FDC16C-F63C-417A-BF49-6BFDCAFEB57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2507</TotalTime>
  <Words>194</Words>
  <Application>Microsoft Office PowerPoint</Application>
  <PresentationFormat>On-screen Show (4:3)</PresentationFormat>
  <Paragraphs>29</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206</cp:revision>
  <dcterms:created xsi:type="dcterms:W3CDTF">2001-05-03T06:07:08Z</dcterms:created>
  <dcterms:modified xsi:type="dcterms:W3CDTF">2024-04-21T11:27:49Z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