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91D"/>
    <a:srgbClr val="FFFC00"/>
    <a:srgbClr val="EAEAEA"/>
    <a:srgbClr val="F2F3D7"/>
    <a:srgbClr val="0000FF"/>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401" autoAdjust="0"/>
  </p:normalViewPr>
  <p:slideViewPr>
    <p:cSldViewPr snapToGrid="0" snapToObjects="1">
      <p:cViewPr varScale="1">
        <p:scale>
          <a:sx n="105" d="100"/>
          <a:sy n="105" d="100"/>
        </p:scale>
        <p:origin x="798" y="150"/>
      </p:cViewPr>
      <p:guideLst/>
    </p:cSldViewPr>
  </p:slideViewPr>
  <p:notesTextViewPr>
    <p:cViewPr>
      <p:scale>
        <a:sx n="150" d="100"/>
        <a:sy n="150" d="100"/>
      </p:scale>
      <p:origin x="0" y="0"/>
    </p:cViewPr>
  </p:notesTextViewPr>
  <p:sorterViewPr>
    <p:cViewPr varScale="1">
      <p:scale>
        <a:sx n="1" d="1"/>
        <a:sy n="1" d="1"/>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01/07/2026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01/07/2026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9289915" y="6671146"/>
              <a:ext cx="2340722" cy="187258"/>
            </a:xfrm>
            <a:prstGeom prst="rect">
              <a:avLst/>
            </a:prstGeom>
          </p:spPr>
        </p:pic>
      </p:grpSp>
      <p:sp>
        <p:nvSpPr>
          <p:cNvPr id="59" name="Title 4">
            <a:extLst>
              <a:ext uri="{FF2B5EF4-FFF2-40B4-BE49-F238E27FC236}">
                <a16:creationId xmlns:a16="http://schemas.microsoft.com/office/drawing/2014/main" id="{1CE45F78-3908-4D1A-82F1-C1ADC42E3FB1}"/>
              </a:ext>
            </a:extLst>
          </p:cNvPr>
          <p:cNvSpPr txBox="1">
            <a:spLocks/>
          </p:cNvSpPr>
          <p:nvPr userDrawn="1"/>
        </p:nvSpPr>
        <p:spPr>
          <a:xfrm>
            <a:off x="190919" y="-2342"/>
            <a:ext cx="12001081" cy="453582"/>
          </a:xfrm>
          <a:prstGeom prst="rect">
            <a:avLst/>
          </a:prstGeom>
          <a:solidFill>
            <a:srgbClr val="FFC91D"/>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a:lstStyle>
          <a:p>
            <a:pPr algn="ctr">
              <a:defRPr/>
            </a:pPr>
            <a:r>
              <a:rPr lang="en-GB" sz="2400" b="1" dirty="0">
                <a:solidFill>
                  <a:srgbClr val="00B050"/>
                </a:solidFill>
                <a:ea typeface="MS PGothic" pitchFamily="34" charset="-128"/>
                <a:cs typeface="+mj-cs"/>
              </a:rPr>
              <a:t>LTI 02, 14 March 2023, Arabian Industries Projects LLC</a:t>
            </a:r>
            <a:endParaRPr lang="en-US" sz="2400" b="1"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95190" y="1630818"/>
            <a:ext cx="7791263" cy="3870290"/>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lang="en-US" sz="1600" b="1" dirty="0">
                <a:solidFill>
                  <a:srgbClr val="0070C0"/>
                </a:solidFill>
                <a:latin typeface="Tahoma" pitchFamily="34" charset="0"/>
                <a:ea typeface="宋体" panose="02010600030101010101" pitchFamily="2" charset="-122"/>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indent="0" algn="just">
              <a:buNone/>
            </a:pPr>
            <a:r>
              <a:rPr lang="en-US" sz="1200" dirty="0">
                <a:solidFill>
                  <a:srgbClr val="000000"/>
                </a:solidFill>
                <a:latin typeface="Calibri" panose="020F0502020204030204" pitchFamily="34" charset="0"/>
              </a:rPr>
              <a:t>On 14 March 2023 at 3:40 pm, while the steel Fixer, returning back from the rest shelter after drink water, stepped on the shuttering runner, lost balance and fell resting his left hand resulting in minor swelling and pain. He was initially seen by Medic and referred to Aster hospital in </a:t>
            </a:r>
            <a:r>
              <a:rPr lang="en-US" sz="1200" dirty="0" err="1">
                <a:solidFill>
                  <a:srgbClr val="000000"/>
                </a:solidFill>
                <a:latin typeface="Calibri" panose="020F0502020204030204" pitchFamily="34" charset="0"/>
              </a:rPr>
              <a:t>Ibri</a:t>
            </a:r>
            <a:r>
              <a:rPr lang="en-US" sz="1200" dirty="0">
                <a:solidFill>
                  <a:srgbClr val="000000"/>
                </a:solidFill>
                <a:latin typeface="Calibri" panose="020F0502020204030204" pitchFamily="34" charset="0"/>
              </a:rPr>
              <a:t> for detailed examination as advised by PDO Doctor, where X ray has taken which revealed displaced fracture involving distal radius. </a:t>
            </a:r>
            <a:endParaRPr lang="en-AE" sz="1200" dirty="0">
              <a:solidFill>
                <a:srgbClr val="000000"/>
              </a:solidFill>
              <a:latin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marR="0" lvl="0" indent="-171450" algn="just" fontAlgn="auto">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latin typeface="Calibri" panose="020F0502020204030204" pitchFamily="34" charset="0"/>
            </a:endParaRPr>
          </a:p>
          <a:p>
            <a:pPr marL="171450" marR="0" lvl="0" indent="-171450" algn="just" fontAlgn="auto">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Calibri" panose="020F0502020204030204" pitchFamily="34" charset="0"/>
              </a:rPr>
              <a:t>Steel fixer did not follow the human kinetic practices and was placing the foot in an unsafe manner on top of the wooden runner, which caused him to lose balance.</a:t>
            </a:r>
          </a:p>
          <a:p>
            <a:pPr marL="171450" indent="-171450" algn="just">
              <a:buFont typeface="Arial" panose="020B0604020202020204" pitchFamily="34" charset="0"/>
              <a:buChar char="•"/>
              <a:defRPr/>
            </a:pPr>
            <a:r>
              <a:rPr lang="en-GB" sz="1200" dirty="0">
                <a:solidFill>
                  <a:srgbClr val="000000"/>
                </a:solidFill>
                <a:latin typeface="Calibri" panose="020F0502020204030204" pitchFamily="34" charset="0"/>
              </a:rPr>
              <a:t>The steel fixer failed to pay attention to his footing and surroundings which lead to loss of his balance </a:t>
            </a:r>
            <a:r>
              <a:rPr lang="en-US" sz="1200" dirty="0">
                <a:solidFill>
                  <a:srgbClr val="000000"/>
                </a:solidFill>
                <a:latin typeface="Calibri" panose="020F0502020204030204" pitchFamily="34" charset="0"/>
              </a:rPr>
              <a:t>	</a:t>
            </a:r>
          </a:p>
          <a:p>
            <a:pPr marL="171450" indent="-171450" algn="just">
              <a:buFont typeface="Arial" panose="020B0604020202020204" pitchFamily="34" charset="0"/>
              <a:buChar char="•"/>
              <a:defRPr/>
            </a:pPr>
            <a:r>
              <a:rPr lang="en-US" sz="1200" strike="noStrike" kern="1200" baseline="0" dirty="0">
                <a:solidFill>
                  <a:schemeClr val="tx1"/>
                </a:solidFill>
                <a:latin typeface="+mn-lt"/>
                <a:ea typeface="+mn-ea"/>
                <a:cs typeface="+mn-cs"/>
              </a:rPr>
              <a:t>The steel fixer was performing a routine activity without conscious thought and as a result was exposed to the hazard and fell. </a:t>
            </a:r>
            <a:endParaRPr lang="en-US" sz="1200" dirty="0">
              <a:latin typeface="+mj-lt"/>
            </a:endParaRPr>
          </a:p>
          <a:p>
            <a:pPr algn="ju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200" dirty="0">
                <a:solidFill>
                  <a:srgbClr val="000000"/>
                </a:solidFill>
                <a:latin typeface="Calibri" panose="020F0502020204030204" pitchFamily="34" charset="0"/>
              </a:rPr>
              <a:t>Always be cautious of your surroundings and the hazards involved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pitchFamily="34" charset="0"/>
              </a:rPr>
              <a:t>Ensure the provision of safe access and egress in your work site and its correct use.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latin typeface="Calibri" panose="020F0502020204030204" pitchFamily="34" charset="0"/>
              </a:rPr>
              <a:t>Ensure you intervene when you observe any unsafe act / condition</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14</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/03/2023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LTI#02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Personal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Formwork, Steel Fixing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094612"/>
            <a:ext cx="7512141"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Watch your steps to avoid trips &amp; falls</a:t>
            </a:r>
          </a:p>
        </p:txBody>
      </p:sp>
      <p:pic>
        <p:nvPicPr>
          <p:cNvPr id="5" name="Picture 4">
            <a:extLst>
              <a:ext uri="{FF2B5EF4-FFF2-40B4-BE49-F238E27FC236}">
                <a16:creationId xmlns:a16="http://schemas.microsoft.com/office/drawing/2014/main" id="{834E276B-0DB0-7C23-B8BF-F7131AC86E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69273" y="1217686"/>
            <a:ext cx="3647139" cy="2420754"/>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23624" y="1341164"/>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244015" y="3636162"/>
            <a:ext cx="1784438" cy="2247070"/>
          </a:xfrm>
          <a:prstGeom prst="rect">
            <a:avLst/>
          </a:prstGeom>
        </p:spPr>
      </p:pic>
      <p:sp>
        <p:nvSpPr>
          <p:cNvPr id="22" name="Freeform 132">
            <a:extLst>
              <a:ext uri="{FF2B5EF4-FFF2-40B4-BE49-F238E27FC236}">
                <a16:creationId xmlns:a16="http://schemas.microsoft.com/office/drawing/2014/main" id="{DA37A6D6-081D-B00C-C827-FEC4910DF7C6}"/>
              </a:ext>
            </a:extLst>
          </p:cNvPr>
          <p:cNvSpPr>
            <a:spLocks/>
          </p:cNvSpPr>
          <p:nvPr/>
        </p:nvSpPr>
        <p:spPr bwMode="auto">
          <a:xfrm>
            <a:off x="11456309" y="365739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7" name="Picture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369274" y="3626409"/>
            <a:ext cx="1875324" cy="2256823"/>
          </a:xfrm>
          <a:prstGeom prst="rect">
            <a:avLst/>
          </a:prstGeom>
        </p:spPr>
      </p:pic>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ea typeface="MS PGothic" pitchFamily="34" charset="-128"/>
              </a:rPr>
            </a:br>
            <a:br>
              <a:rPr lang="en-GB" sz="3200" b="1" dirty="0">
                <a:solidFill>
                  <a:srgbClr val="00B050"/>
                </a:solidFill>
                <a:ea typeface="MS PGothic" pitchFamily="34" charset="-128"/>
              </a:rPr>
            </a:br>
            <a:r>
              <a:rPr lang="en-GB" sz="3200" b="1" dirty="0">
                <a:solidFill>
                  <a:srgbClr val="00B050"/>
                </a:solidFill>
                <a:ea typeface="MS PGothic" pitchFamily="34" charset="-128"/>
              </a:rPr>
              <a:t>Management self audit </a:t>
            </a:r>
            <a:br>
              <a:rPr lang="en-GB" sz="3200" b="1" dirty="0">
                <a:solidFill>
                  <a:srgbClr val="00B050"/>
                </a:solidFill>
                <a:ea typeface="MS PGothic" pitchFamily="34" charset="-128"/>
              </a:rPr>
            </a:br>
            <a:br>
              <a:rPr lang="en-GB" sz="3200" b="1" dirty="0">
                <a:solidFill>
                  <a:srgbClr val="00B050"/>
                </a:solidFill>
                <a:ea typeface="MS PGothic" pitchFamily="34" charset="-128"/>
              </a:rPr>
            </a:br>
            <a:endParaRPr lang="en-US" sz="3200"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3000821"/>
          </a:xfrm>
          <a:prstGeom prst="rect">
            <a:avLst/>
          </a:prstGeom>
        </p:spPr>
        <p:txBody>
          <a:bodyPr wrap="square">
            <a:spAutoFit/>
          </a:bodyPr>
          <a:lstStyle/>
          <a:p>
            <a:pPr marL="342900" indent="-342900">
              <a:defRPr/>
            </a:pPr>
            <a:r>
              <a:rPr lang="en-US" b="1" dirty="0">
                <a:latin typeface="Tahoma" pitchFamily="34" charset="0"/>
              </a:rPr>
              <a:t>Confirm the following:</a:t>
            </a:r>
          </a:p>
          <a:p>
            <a:pPr marL="342900" indent="-342900">
              <a:defRPr/>
            </a:pPr>
            <a:endParaRPr lang="en-US" sz="1600" dirty="0">
              <a:cs typeface="Calibri" pitchFamily="34" charset="0"/>
            </a:endParaRPr>
          </a:p>
          <a:p>
            <a:pPr marL="342900" indent="-342900" algn="just">
              <a:lnSpc>
                <a:spcPct val="150000"/>
              </a:lnSpc>
              <a:buFont typeface="+mj-lt"/>
              <a:buAutoNum type="arabicPeriod"/>
              <a:defRPr/>
            </a:pPr>
            <a:r>
              <a:rPr lang="en-US" sz="1600" dirty="0">
                <a:cs typeface="Calibri" pitchFamily="34" charset="0"/>
              </a:rPr>
              <a:t>Do you ensure that the hazards involved have been effectively assessed and captured in the TBT discussion prior to deploying the crew for the task?</a:t>
            </a:r>
          </a:p>
          <a:p>
            <a:pPr marL="342900" indent="-342900" algn="just">
              <a:lnSpc>
                <a:spcPct val="150000"/>
              </a:lnSpc>
              <a:buFont typeface="+mj-lt"/>
              <a:buAutoNum type="arabicPeriod"/>
              <a:defRPr/>
            </a:pPr>
            <a:r>
              <a:rPr lang="en-US" sz="1600" dirty="0">
                <a:cs typeface="Calibri" pitchFamily="34" charset="0"/>
              </a:rPr>
              <a:t>Do you ensure the provision of safe access and egress for all parts of the work? </a:t>
            </a:r>
          </a:p>
          <a:p>
            <a:pPr marL="342900" indent="-342900" algn="just">
              <a:lnSpc>
                <a:spcPct val="150000"/>
              </a:lnSpc>
              <a:buFont typeface="+mj-lt"/>
              <a:buAutoNum type="arabicPeriod"/>
              <a:defRPr/>
            </a:pPr>
            <a:r>
              <a:rPr lang="en-US" sz="1600" dirty="0">
                <a:cs typeface="Calibri" pitchFamily="34" charset="0"/>
              </a:rPr>
              <a:t>Do you ensure risk assessments and method statements are adequately capturing key stages of the activities involved?</a:t>
            </a:r>
          </a:p>
          <a:p>
            <a:pPr marL="342900" indent="-342900" algn="just">
              <a:lnSpc>
                <a:spcPct val="150000"/>
              </a:lnSpc>
              <a:buFont typeface="+mj-lt"/>
              <a:buAutoNum type="arabicPeriod"/>
              <a:defRPr/>
            </a:pPr>
            <a:r>
              <a:rPr lang="en-US" sz="1600" dirty="0">
                <a:cs typeface="Calibri" pitchFamily="34" charset="0"/>
              </a:rPr>
              <a:t>Do you ensure your crews use and follow safe access and egress? </a:t>
            </a:r>
          </a:p>
          <a:p>
            <a:pPr marL="342900" indent="-342900" algn="just">
              <a:lnSpc>
                <a:spcPct val="150000"/>
              </a:lnSpc>
              <a:buFont typeface="+mj-lt"/>
              <a:buAutoNum type="arabicPeriod"/>
              <a:defRPr/>
            </a:pPr>
            <a:r>
              <a:rPr lang="en-US" sz="1600" dirty="0">
                <a:cs typeface="Calibri" pitchFamily="34" charset="0"/>
              </a:rPr>
              <a:t>Do you ensure that the workers are aware of their authority to stop unsafe work practices?</a:t>
            </a:r>
            <a:endParaRPr lang="en-US" sz="1600" dirty="0">
              <a:cs typeface="Calibri"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59B1582-5F7F-101D-109B-07112B2F20F9}"/>
              </a:ext>
            </a:extLst>
          </p:cNvPr>
          <p:cNvSpPr>
            <a:spLocks noChangeArrowheads="1"/>
          </p:cNvSpPr>
          <p:nvPr/>
        </p:nvSpPr>
        <p:spPr bwMode="auto">
          <a:xfrm>
            <a:off x="425605" y="54886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14</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/03/2023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LTI#02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Personal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Form work and Steel Fixing</a:t>
            </a:r>
          </a:p>
        </p:txBody>
      </p:sp>
      <p:sp>
        <p:nvSpPr>
          <p:cNvPr id="4" name="Rectangle 3">
            <a:extLst>
              <a:ext uri="{FF2B5EF4-FFF2-40B4-BE49-F238E27FC236}">
                <a16:creationId xmlns:a16="http://schemas.microsoft.com/office/drawing/2014/main" id="{83004E90-99B1-954D-9828-54E354F0D8FB}"/>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93044</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EB1FCF-0E89-482E-A62E-598FF58845D8}">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04fa3ecf-9bdf-4c9d-8cca-241e4abd5e2b"/>
    <ds:schemaRef ds:uri="http://purl.org/dc/elements/1.1/"/>
    <ds:schemaRef ds:uri="http://schemas.openxmlformats.org/package/2006/metadata/core-properties"/>
    <ds:schemaRef ds:uri="b684142b-5e04-4419-8fba-a809f988a6a7"/>
    <ds:schemaRef ds:uri="http://www.w3.org/XML/1998/namespace"/>
    <ds:schemaRef ds:uri="http://purl.org/dc/dcmitype/"/>
  </ds:schemaRefs>
</ds:datastoreItem>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CB57A6AE-25B5-4988-A307-54314844932D}"/>
</file>

<file path=docProps/app.xml><?xml version="1.0" encoding="utf-8"?>
<Properties xmlns="http://schemas.openxmlformats.org/officeDocument/2006/extended-properties" xmlns:vt="http://schemas.openxmlformats.org/officeDocument/2006/docPropsVTypes">
  <Template>TM02892315[[fn=Wisp]]</Template>
  <TotalTime>6478</TotalTime>
  <Words>757</Words>
  <Application>Microsoft Office PowerPoint</Application>
  <PresentationFormat>Widescreen</PresentationFormat>
  <Paragraphs>52</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LT1_2 Fell and suffered wrist Injury</dc:title>
  <dc:creator>nazar@umsoman.com</dc:creator>
  <cp:lastModifiedBy>Masroori, Ahmed MSE31</cp:lastModifiedBy>
  <cp:revision>329</cp:revision>
  <dcterms:created xsi:type="dcterms:W3CDTF">2018-09-24T07:27:56Z</dcterms:created>
  <dcterms:modified xsi:type="dcterms:W3CDTF">2026-07-01T10:33:25Z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