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7" autoAdjust="0"/>
    <p:restoredTop sz="88249" autoAdjust="0"/>
  </p:normalViewPr>
  <p:slideViewPr>
    <p:cSldViewPr snapToGrid="0">
      <p:cViewPr varScale="1">
        <p:scale>
          <a:sx n="100" d="100"/>
          <a:sy n="100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duru, Raju IDI63X" userId="d8c4c54e-792b-4728-ba18-36787d9218e6" providerId="ADAL" clId="{793CBEC2-2097-4351-BD15-C14FF5FFEFFF}"/>
    <pc:docChg chg="modSld">
      <pc:chgData name="Konduru, Raju IDI63X" userId="d8c4c54e-792b-4728-ba18-36787d9218e6" providerId="ADAL" clId="{793CBEC2-2097-4351-BD15-C14FF5FFEFFF}" dt="2024-03-27T04:59:14.275" v="1" actId="6549"/>
      <pc:docMkLst>
        <pc:docMk/>
      </pc:docMkLst>
      <pc:sldChg chg="modSp mod">
        <pc:chgData name="Konduru, Raju IDI63X" userId="d8c4c54e-792b-4728-ba18-36787d9218e6" providerId="ADAL" clId="{793CBEC2-2097-4351-BD15-C14FF5FFEFFF}" dt="2024-03-27T04:59:14.275" v="1" actId="6549"/>
        <pc:sldMkLst>
          <pc:docMk/>
          <pc:sldMk cId="2964227638" sldId="270"/>
        </pc:sldMkLst>
        <pc:graphicFrameChg chg="modGraphic">
          <ac:chgData name="Konduru, Raju IDI63X" userId="d8c4c54e-792b-4728-ba18-36787d9218e6" providerId="ADAL" clId="{793CBEC2-2097-4351-BD15-C14FF5FFEFFF}" dt="2024-03-27T04:59:14.275" v="1" actId="6549"/>
          <ac:graphicFrameMkLst>
            <pc:docMk/>
            <pc:sldMk cId="2964227638" sldId="270"/>
            <ac:graphicFrameMk id="13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13B64-52E4-419C-B1B8-E8E557278CC4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E756A-71C4-4EF9-8F7C-B1FF48E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4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Musleh image on the top right will change according to incident pattern, MSE3 will provide you with the image as per the pattern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happened: 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Initial Finding: Four to five bullet points highlighting the initial main findings from the investigation.  Remember the target audience is the front-line staff so this should be written in simple terms in a way that everyone can understand.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Learnings: Four to five learning message in the form of questionnaires linked with initial findings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main learning point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you want to get across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E756A-71C4-4EF9-8F7C-B1FF48E661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4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0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9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5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9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1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6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1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" y="0"/>
            <a:ext cx="386367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6" y="6117536"/>
            <a:ext cx="2340723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107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916638" y="77218"/>
            <a:ext cx="8876375" cy="5355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Learning From Incident - </a:t>
            </a:r>
            <a:r>
              <a:rPr lang="en-GB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03599" y="2165086"/>
            <a:ext cx="1917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happened: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9591" y="2708945"/>
            <a:ext cx="79485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400">
                <a:solidFill>
                  <a:prstClr val="black"/>
                </a:solidFill>
                <a:latin typeface="Calibri" panose="020F0502020204030204"/>
              </a:rPr>
              <a:t>While 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the Mason was walking he twisted his ankle and fell into a trench hitting his left arm on the ground resulted to fractured left arm.      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551473"/>
              </p:ext>
            </p:extLst>
          </p:nvPr>
        </p:nvGraphicFramePr>
        <p:xfrm>
          <a:off x="1916638" y="652190"/>
          <a:ext cx="8876375" cy="987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69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1411183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98631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1232899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1315092">
                  <a:extLst>
                    <a:ext uri="{9D8B030D-6E8A-4147-A177-3AD203B41FA5}">
                      <a16:colId xmlns:a16="http://schemas.microsoft.com/office/drawing/2014/main" val="1090560065"/>
                    </a:ext>
                  </a:extLst>
                </a:gridCol>
                <a:gridCol w="2761313">
                  <a:extLst>
                    <a:ext uri="{9D8B030D-6E8A-4147-A177-3AD203B41FA5}">
                      <a16:colId xmlns:a16="http://schemas.microsoft.com/office/drawing/2014/main" val="4048325790"/>
                    </a:ext>
                  </a:extLst>
                </a:gridCol>
              </a:tblGrid>
              <a:tr h="28576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PIM #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1161934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03.01.2024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Direct / Depart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85766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Incident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LTI#01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/>
                        <a:t>11:00 hrs</a:t>
                      </a:r>
                      <a:endParaRPr lang="en-US" sz="13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latin typeface="+mj-lt"/>
                        </a:rPr>
                        <a:t>RM Station, Yibal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7753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Pattern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Slip, Trip &amp; 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Contractor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Back filling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47638" y="1706637"/>
            <a:ext cx="8745375" cy="338554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Mason, Equipment Operators, Mechanics, Supervisor 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47B715-5C32-4379-84C8-46A5B939CA2A}"/>
              </a:ext>
            </a:extLst>
          </p:cNvPr>
          <p:cNvSpPr txBox="1"/>
          <p:nvPr/>
        </p:nvSpPr>
        <p:spPr>
          <a:xfrm>
            <a:off x="2720083" y="6495471"/>
            <a:ext cx="5365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solidFill>
                  <a:schemeClr val="tx1"/>
                </a:solidFill>
                <a:latin typeface="Calibri Light" panose="020F0302020204030204"/>
              </a:rPr>
              <a:t>In case of an emergency please call PDO Emergency Number (Toll Free): </a:t>
            </a:r>
            <a:r>
              <a:rPr lang="en-US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2467-5555</a:t>
            </a:r>
            <a:endParaRPr lang="en-US" sz="1400" b="1" dirty="0">
              <a:solidFill>
                <a:srgbClr val="58595B"/>
              </a:solidFill>
              <a:latin typeface="Calibri Light" panose="020F03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A5CFB7-AB08-402F-A488-07B19E9AD9F7}"/>
              </a:ext>
            </a:extLst>
          </p:cNvPr>
          <p:cNvSpPr txBox="1"/>
          <p:nvPr/>
        </p:nvSpPr>
        <p:spPr>
          <a:xfrm rot="16200000">
            <a:off x="-145372" y="763334"/>
            <a:ext cx="133307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Prevent</a:t>
            </a:r>
          </a:p>
        </p:txBody>
      </p:sp>
      <p:sp>
        <p:nvSpPr>
          <p:cNvPr id="35" name="Rectangle 17">
            <a:extLst>
              <a:ext uri="{FF2B5EF4-FFF2-40B4-BE49-F238E27FC236}">
                <a16:creationId xmlns:a16="http://schemas.microsoft.com/office/drawing/2014/main" id="{52258D6B-D1CE-4063-85C9-AFC0CFF35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47" y="4658573"/>
            <a:ext cx="30562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Questions: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Rectangle 17">
            <a:extLst>
              <a:ext uri="{FF2B5EF4-FFF2-40B4-BE49-F238E27FC236}">
                <a16:creationId xmlns:a16="http://schemas.microsoft.com/office/drawing/2014/main" id="{6EF339D8-4E46-422C-8BFC-03E46E35F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079" y="3460074"/>
            <a:ext cx="1917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Initial Findings:</a:t>
            </a:r>
          </a:p>
        </p:txBody>
      </p:sp>
      <p:sp>
        <p:nvSpPr>
          <p:cNvPr id="37" name="Rectangle 1">
            <a:extLst>
              <a:ext uri="{FF2B5EF4-FFF2-40B4-BE49-F238E27FC236}">
                <a16:creationId xmlns:a16="http://schemas.microsoft.com/office/drawing/2014/main" id="{AE8273E9-CD3B-4A1D-88F1-31D29526B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98" y="3811093"/>
            <a:ext cx="83165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IP was placed his foot on edged of excavated area, which caused him to lose balance.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IP was performing a routine activity without conscious thought</a:t>
            </a:r>
          </a:p>
        </p:txBody>
      </p:sp>
      <p:sp>
        <p:nvSpPr>
          <p:cNvPr id="38" name="Rectangle 1">
            <a:extLst>
              <a:ext uri="{FF2B5EF4-FFF2-40B4-BE49-F238E27FC236}">
                <a16:creationId xmlns:a16="http://schemas.microsoft.com/office/drawing/2014/main" id="{4D4D9B9C-D08B-49B5-A2A2-29777BE26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208" y="5094955"/>
            <a:ext cx="720824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How do you identify Slip, Trips and fall hazards around your working location?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Why is it important to pay attention where you are stepping? 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How do you ensure crew are utilizing safe access/aggress at your site?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D21A8C-30CC-4548-8EF8-499FFD5D7726}"/>
              </a:ext>
            </a:extLst>
          </p:cNvPr>
          <p:cNvSpPr txBox="1"/>
          <p:nvPr/>
        </p:nvSpPr>
        <p:spPr>
          <a:xfrm>
            <a:off x="418820" y="5921497"/>
            <a:ext cx="8201305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 Always ensure to pay attention where you are stepping</a:t>
            </a:r>
            <a:endParaRPr lang="en-US" sz="2400" b="1" dirty="0">
              <a:solidFill>
                <a:srgbClr val="FFFF00"/>
              </a:solidFill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B097645-209D-4B2F-B121-5A6FFC203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78" y="-88150"/>
            <a:ext cx="1800761" cy="1405756"/>
          </a:xfrm>
          <a:prstGeom prst="rect">
            <a:avLst/>
          </a:prstGeom>
        </p:spPr>
      </p:pic>
      <p:pic>
        <p:nvPicPr>
          <p:cNvPr id="15" name="Picture 14" descr="A person in blue overalls digging in the dirt&#10;&#10;Description automatically generated">
            <a:extLst>
              <a:ext uri="{FF2B5EF4-FFF2-40B4-BE49-F238E27FC236}">
                <a16:creationId xmlns:a16="http://schemas.microsoft.com/office/drawing/2014/main" id="{65B85C5B-09F5-28CF-C988-2184A26A8D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42"/>
          <a:stretch/>
        </p:blipFill>
        <p:spPr>
          <a:xfrm>
            <a:off x="8927690" y="2112505"/>
            <a:ext cx="3182321" cy="1825149"/>
          </a:xfrm>
          <a:prstGeom prst="rect">
            <a:avLst/>
          </a:prstGeom>
        </p:spPr>
      </p:pic>
      <p:grpSp>
        <p:nvGrpSpPr>
          <p:cNvPr id="3" name="Group 131">
            <a:extLst>
              <a:ext uri="{FF2B5EF4-FFF2-40B4-BE49-F238E27FC236}">
                <a16:creationId xmlns:a16="http://schemas.microsoft.com/office/drawing/2014/main" id="{D307952B-4367-5072-10BD-09D49DBBBF9C}"/>
              </a:ext>
            </a:extLst>
          </p:cNvPr>
          <p:cNvGrpSpPr>
            <a:grpSpLocks/>
          </p:cNvGrpSpPr>
          <p:nvPr/>
        </p:nvGrpSpPr>
        <p:grpSpPr bwMode="auto">
          <a:xfrm>
            <a:off x="11720127" y="3538836"/>
            <a:ext cx="336550" cy="544513"/>
            <a:chOff x="3504" y="544"/>
            <a:chExt cx="2287" cy="1855"/>
          </a:xfrm>
        </p:grpSpPr>
        <p:sp>
          <p:nvSpPr>
            <p:cNvPr id="6" name="Line 129">
              <a:extLst>
                <a:ext uri="{FF2B5EF4-FFF2-40B4-BE49-F238E27FC236}">
                  <a16:creationId xmlns:a16="http://schemas.microsoft.com/office/drawing/2014/main" id="{C7B2CDDE-E0C6-4EF7-0EB1-FDF4F43A98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" name="Line 130">
              <a:extLst>
                <a:ext uri="{FF2B5EF4-FFF2-40B4-BE49-F238E27FC236}">
                  <a16:creationId xmlns:a16="http://schemas.microsoft.com/office/drawing/2014/main" id="{513104D7-33BC-4015-1D62-209850F996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20" name="Picture 19" descr="A person in blue overalls standing in the dirt&#10;&#10;Description automatically generated">
            <a:extLst>
              <a:ext uri="{FF2B5EF4-FFF2-40B4-BE49-F238E27FC236}">
                <a16:creationId xmlns:a16="http://schemas.microsoft.com/office/drawing/2014/main" id="{769FD83C-89D0-1EAC-3A2A-593F79F75C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952" r="1983" b="22947"/>
          <a:stretch/>
        </p:blipFill>
        <p:spPr>
          <a:xfrm>
            <a:off x="8927690" y="4094541"/>
            <a:ext cx="3182321" cy="1826956"/>
          </a:xfrm>
          <a:prstGeom prst="rect">
            <a:avLst/>
          </a:prstGeom>
        </p:spPr>
      </p:pic>
      <p:sp>
        <p:nvSpPr>
          <p:cNvPr id="10" name="Freeform 132">
            <a:extLst>
              <a:ext uri="{FF2B5EF4-FFF2-40B4-BE49-F238E27FC236}">
                <a16:creationId xmlns:a16="http://schemas.microsoft.com/office/drawing/2014/main" id="{DA72567A-1EC7-7843-3BBE-D01DDAA53E15}"/>
              </a:ext>
            </a:extLst>
          </p:cNvPr>
          <p:cNvSpPr>
            <a:spLocks/>
          </p:cNvSpPr>
          <p:nvPr/>
        </p:nvSpPr>
        <p:spPr bwMode="auto">
          <a:xfrm>
            <a:off x="11652811" y="5520695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solidFill>
            <a:srgbClr val="00B050"/>
          </a:solidFill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4" name="Picture 23" descr="A cartoon character in a helmet and safety vest&#10;&#10;Description automatically generated">
            <a:extLst>
              <a:ext uri="{FF2B5EF4-FFF2-40B4-BE49-F238E27FC236}">
                <a16:creationId xmlns:a16="http://schemas.microsoft.com/office/drawing/2014/main" id="{C33D26B7-4C04-423C-0B51-29C5CDD9B3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169" y="223753"/>
            <a:ext cx="1471842" cy="165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2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92807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8EC988-82C7-44DB-A4D4-37318974F6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49DDA5-A72D-4431-AD82-5182A2C2F586}">
  <ds:schemaRefs>
    <ds:schemaRef ds:uri="http://schemas.microsoft.com/office/2006/metadata/properties"/>
    <ds:schemaRef ds:uri="http://schemas.microsoft.com/office/infopath/2007/PartnerControls"/>
    <ds:schemaRef ds:uri="4880e4f8-4b7d-4bdd-91e3-e10d47036eca"/>
    <ds:schemaRef ds:uri="4880E4F8-4B7D-4BDD-91E3-E10D47036ECA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37C4F7C7-58C9-4898-AB5F-0BA1E64792E1}"/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354</Words>
  <Application>Microsoft Office PowerPoint</Application>
  <PresentationFormat>Widescreen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Gill Sans</vt:lpstr>
      <vt:lpstr>Gill Sans Light</vt:lpstr>
      <vt:lpstr>Tahoma</vt:lpstr>
      <vt:lpstr>Times New Roman</vt:lpstr>
      <vt:lpstr>Wingdings</vt:lpstr>
      <vt:lpstr>1_Office Theme</vt:lpstr>
      <vt:lpstr>Learning From Incident -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LTI#01 - Arabian Industries - Hand Fracture Yibal</dc:title>
  <dc:creator>Balushi, Sumaiya MSE36</dc:creator>
  <cp:lastModifiedBy>Konduru, Raju IDI63X</cp:lastModifiedBy>
  <cp:revision>14</cp:revision>
  <dcterms:created xsi:type="dcterms:W3CDTF">2023-01-18T05:52:34Z</dcterms:created>
  <dcterms:modified xsi:type="dcterms:W3CDTF">2024-03-27T04:59:14Z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