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356" r:id="rId2"/>
    <p:sldId id="350"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28" autoAdjust="0"/>
    <p:restoredTop sz="94660"/>
  </p:normalViewPr>
  <p:slideViewPr>
    <p:cSldViewPr snapToGrid="0">
      <p:cViewPr varScale="1">
        <p:scale>
          <a:sx n="110" d="100"/>
          <a:sy n="110" d="100"/>
        </p:scale>
        <p:origin x="38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CC0B9-CDAE-4C5B-904E-644337F09C61}" type="datetimeFigureOut">
              <a:rPr lang="en-US" smtClean="0"/>
              <a:t>13/05/2024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2DD7D-5EBF-4E6C-80F4-6DF1630B8718}" type="slidenum">
              <a:rPr lang="en-US" smtClean="0"/>
              <a:t>‹#›</a:t>
            </a:fld>
            <a:endParaRPr lang="en-US"/>
          </a:p>
        </p:txBody>
      </p:sp>
    </p:spTree>
    <p:extLst>
      <p:ext uri="{BB962C8B-B14F-4D97-AF65-F5344CB8AC3E}">
        <p14:creationId xmlns:p14="http://schemas.microsoft.com/office/powerpoint/2010/main" val="100684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0000"/>
                </a:solidFill>
                <a:effectLst/>
                <a:uLnTx/>
                <a:uFillTx/>
                <a:latin typeface="Times New Roman" pitchFamily="18" charset="0"/>
                <a:ea typeface="+mn-ea"/>
                <a:cs typeface="+mn-cs"/>
              </a:rPr>
              <a:t>احرص على إدخال جميع التواريخ والعناوين. </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0000"/>
                </a:solidFill>
                <a:effectLst/>
                <a:uLnTx/>
                <a:uFillTx/>
                <a:latin typeface="Times New Roman" pitchFamily="18" charset="0"/>
                <a:ea typeface="+mn-ea"/>
                <a:cs typeface="+mn-cs"/>
              </a:rPr>
              <a:t>وينبغي وضع وصف مختصر دون ذكر أسماء المتعاقدين أو الأفراد.  اذكر ما حدث والشخص الذي حدث له ذلك (باستخدام المسمى الوظيفي) والإصابات التي حدثت نتيجة لذلك،  ويمكن الاكتفاء بهذا القدر.</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0000"/>
                </a:solidFill>
                <a:effectLst/>
                <a:uLnTx/>
                <a:uFillTx/>
                <a:latin typeface="Times New Roman" pitchFamily="18" charset="0"/>
                <a:ea typeface="+mn-ea"/>
                <a:cs typeface="+mn-cs"/>
              </a:rPr>
              <a:t>أربع إلى خمس نقاط تسلِّط الضوء على النتائج الرئيسية للتحقيق.  تذكر أن الجمهور المستهدف هو موظفي الخطوط الأمامية، لذا يجب كتابة هذه النقاط باستخدام عبارات بسيطة بطريقة يمكن أن يفهمها الجميع.</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0000"/>
                </a:solidFill>
                <a:effectLst/>
                <a:uLnTx/>
                <a:uFillTx/>
                <a:latin typeface="Times New Roman" pitchFamily="18" charset="0"/>
                <a:ea typeface="+mn-ea"/>
                <a:cs typeface="+mn-cs"/>
              </a:rPr>
              <a:t>يجب صياغة النقطة الرئيسية بطريقة جذّابة لتثبت في الذهن.</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0000"/>
                </a:solidFill>
                <a:effectLst/>
                <a:uLnTx/>
                <a:uFillTx/>
                <a:latin typeface="Times New Roman" pitchFamily="18" charset="0"/>
                <a:ea typeface="+mn-ea"/>
                <a:cs typeface="+mn-cs"/>
              </a:rPr>
              <a:t>يجب أن تُعبِّر الصور عن الفكرة بطريقة واضحة، وكذلك عن الخطأ الذي حدث (في حالة إعادة الإنشاء، يُرجى التأكد من عدم تعريض الأشخاص للخطر) وفيما يلي كيفية القيام بذلك.   </a:t>
            </a:r>
          </a:p>
          <a:p>
            <a:endParaRPr lang="ar" dirty="0"/>
          </a:p>
        </p:txBody>
      </p:sp>
      <p:sp>
        <p:nvSpPr>
          <p:cNvPr id="4" name="Footer Placeholder 3"/>
          <p:cNvSpPr>
            <a:spLocks noGrp="1"/>
          </p:cNvSpPr>
          <p:nvPr>
            <p:ph type="ftr" sz="quarter" idx="4"/>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100" b="0" i="0" u="none" strike="noStrike" kern="1200" cap="none" spc="0" normalizeH="0" baseline="0">
                <a:ln>
                  <a:noFill/>
                </a:ln>
                <a:solidFill>
                  <a:srgbClr val="000000"/>
                </a:solidFill>
                <a:effectLst/>
                <a:uLnTx/>
                <a:uFillTx/>
                <a:latin typeface="Calibri" panose="020F0502020204030204" pitchFamily="34" charset="0"/>
                <a:ea typeface="+mn-ea"/>
                <a:cs typeface="+mn-cs"/>
              </a:rPr>
              <a:t>هذا المستند سرّي - لا يجوز مشاركته خارج شركة تنمية نفط عُمان/متعاقدي الشركة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88714CE-FB4E-4316-BED5-DE0DF6B1D8E5}" type="slidenum">
              <a:rPr kumimoji="0" sz="12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a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0000"/>
                </a:solidFill>
                <a:effectLst/>
                <a:uLnTx/>
                <a:uFillTx/>
                <a:latin typeface="Times New Roman" pitchFamily="18" charset="0"/>
                <a:ea typeface="+mn-ea"/>
                <a:cs typeface="+mn-cs"/>
              </a:rPr>
              <a:t>احرص على إدخال جميع التواريخ والعناوين. </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33CC"/>
                </a:solidFill>
                <a:effectLst/>
                <a:uLnTx/>
                <a:uFillTx/>
                <a:ea typeface="+mn-ea"/>
                <a:cs typeface="Calibri" panose="020F0502020204030204" pitchFamily="34" charset="0"/>
                <a:sym typeface="Wingdings" pitchFamily="2" charset="2"/>
              </a:rPr>
              <a:t>أعد قائمة بالأسئلة المغلقة (تكون إجابتها "نعم" أو "لا" فقط) لسؤال الآخرين عما إذا كانوا يواجهون المشكلات نفسها بناءً على إخفاقات الإدارة أو نظام إدارة الصحة والسلامة والبيئة أو أوجه القصور التي تم التوصّل إليها في التحقيق. </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33CC"/>
                </a:solidFill>
                <a:effectLst/>
                <a:uLnTx/>
                <a:uFillTx/>
                <a:ea typeface="+mn-ea"/>
                <a:cs typeface="Calibri" panose="020F0502020204030204" pitchFamily="34" charset="0"/>
                <a:sym typeface="Wingdings" pitchFamily="2" charset="2"/>
              </a:rPr>
              <a:t>تخيل أنه يتعين عليك مراجعة أنظمة الشركات الأخرى لمعرفة ما إذا كانت تواجه المشكلات نفسها أم لا.</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33CC"/>
                </a:solidFill>
                <a:effectLst/>
                <a:uLnTx/>
                <a:uFillTx/>
                <a:ea typeface="+mn-ea"/>
                <a:cs typeface="Calibri" panose="020F0502020204030204" pitchFamily="34" charset="0"/>
                <a:sym typeface="Wingdings" pitchFamily="2" charset="2"/>
              </a:rPr>
              <a:t>يجب أن تبدأ هذه الأسئلة بما يلي:  هل تحرص على……………؟"</a:t>
            </a:r>
            <a:endParaRPr kumimoji="0" lang="ar"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ar" dirty="0"/>
          </a:p>
        </p:txBody>
      </p:sp>
      <p:sp>
        <p:nvSpPr>
          <p:cNvPr id="4" name="Footer Placeholder 3"/>
          <p:cNvSpPr>
            <a:spLocks noGrp="1"/>
          </p:cNvSpPr>
          <p:nvPr>
            <p:ph type="ftr" sz="quarter" idx="4"/>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100" b="0" i="0" u="none" strike="noStrike" kern="1200" cap="none" spc="0" normalizeH="0" baseline="0">
                <a:ln>
                  <a:noFill/>
                </a:ln>
                <a:solidFill>
                  <a:srgbClr val="000000"/>
                </a:solidFill>
                <a:effectLst/>
                <a:uLnTx/>
                <a:uFillTx/>
                <a:latin typeface="Calibri" panose="020F0502020204030204" pitchFamily="34" charset="0"/>
                <a:ea typeface="+mn-ea"/>
                <a:cs typeface="+mn-cs"/>
              </a:rPr>
              <a:t>هذا المستند سرّي - لا يجوز مشاركته خارج شركة تنمية نفط عُمان/متعاقدي الشركة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88714CE-FB4E-4316-BED5-DE0DF6B1D8E5}" type="slidenum">
              <a:rPr kumimoji="0" sz="12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a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13/05/2024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40478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13/05/2024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8578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13/05/2024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261506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13/05/2024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31433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13/05/2024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489065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13/05/2024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100562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13/05/2024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911244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13/05/2024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2860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13/05/2024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270905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13/05/2024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60113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13/05/2024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820815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13/05/2024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35142838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 sz="3600" b="1" i="0" u="none" strike="noStrike" kern="1200" cap="none" spc="0" normalizeH="0" baseline="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تنبيه السلامة الثاني لشركة تنمية نفط عُمان</a:t>
            </a:r>
            <a:r>
              <a:rPr kumimoji="0" lang="ar" sz="3200" b="1" i="0" u="none" strike="noStrike" kern="1200" cap="none" spc="0" normalizeH="0" baseline="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pic>
        <p:nvPicPr>
          <p:cNvPr id="3" name="Picture 2">
            <a:extLst>
              <a:ext uri="{FF2B5EF4-FFF2-40B4-BE49-F238E27FC236}">
                <a16:creationId xmlns:a16="http://schemas.microsoft.com/office/drawing/2014/main" id="{33F69369-4514-2AE2-F590-2EE61BCB13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4431" y="6498069"/>
            <a:ext cx="5590517" cy="377985"/>
          </a:xfrm>
          <a:prstGeom prst="rect">
            <a:avLst/>
          </a:prstGeom>
        </p:spPr>
      </p:pic>
      <p:sp>
        <p:nvSpPr>
          <p:cNvPr id="6" name="Rectangle 8">
            <a:extLst>
              <a:ext uri="{FF2B5EF4-FFF2-40B4-BE49-F238E27FC236}">
                <a16:creationId xmlns:a16="http://schemas.microsoft.com/office/drawing/2014/main" id="{CAE2F434-2059-32C3-71EA-B880EE306758}"/>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 sz="1400" b="1" i="0" u="none" strike="noStrike" kern="1200" cap="none" spc="0" normalizeH="0" baseline="0" dirty="0">
                <a:ln>
                  <a:noFill/>
                </a:ln>
                <a:solidFill>
                  <a:prstClr val="black"/>
                </a:solidFill>
                <a:effectLst/>
                <a:uLnTx/>
                <a:uFillTx/>
                <a:latin typeface="Tahoma" pitchFamily="34" charset="0"/>
                <a:ea typeface="+mn-ea"/>
                <a:cs typeface="+mn-cs"/>
              </a:rPr>
              <a:t>التاريخ:</a:t>
            </a:r>
            <a:r>
              <a:rPr kumimoji="0" lang="ar" sz="1200" b="1" i="0" u="none" strike="noStrike" kern="1200" cap="none" spc="0" normalizeH="0" baseline="0" dirty="0">
                <a:ln>
                  <a:noFill/>
                </a:ln>
                <a:solidFill>
                  <a:srgbClr val="4472C4"/>
                </a:solidFill>
                <a:effectLst/>
                <a:uLnTx/>
                <a:uFillTx/>
                <a:latin typeface="Tahoma" pitchFamily="34" charset="0"/>
                <a:ea typeface="+mn-ea"/>
                <a:cs typeface="+mn-cs"/>
              </a:rPr>
              <a:t> 03/01/2024  </a:t>
            </a:r>
            <a:r>
              <a:rPr kumimoji="0" lang="ar" sz="1400" b="1" i="0" u="none" strike="noStrike" kern="1200" cap="none" spc="0" normalizeH="0" baseline="0" dirty="0">
                <a:ln>
                  <a:noFill/>
                </a:ln>
                <a:solidFill>
                  <a:prstClr val="black"/>
                </a:solidFill>
                <a:effectLst/>
                <a:uLnTx/>
                <a:uFillTx/>
                <a:latin typeface="Tahoma" pitchFamily="34" charset="0"/>
                <a:ea typeface="+mn-ea"/>
                <a:cs typeface="+mn-cs"/>
              </a:rPr>
              <a:t>اسم الحادث: </a:t>
            </a:r>
            <a:r>
              <a:rPr kumimoji="0" lang="ar" sz="1200" b="1" i="0" u="none" strike="noStrike" kern="1200" cap="none" spc="0" normalizeH="0" baseline="0" dirty="0">
                <a:ln>
                  <a:noFill/>
                </a:ln>
                <a:solidFill>
                  <a:srgbClr val="4472C4"/>
                </a:solidFill>
                <a:effectLst/>
                <a:uLnTx/>
                <a:uFillTx/>
                <a:latin typeface="Tahoma" pitchFamily="34" charset="0"/>
                <a:ea typeface="+mn-ea"/>
                <a:cs typeface="+mn-cs"/>
              </a:rPr>
              <a:t>إصابة مُضيّعة للوقت 1 </a:t>
            </a:r>
            <a:r>
              <a:rPr kumimoji="0" lang="ar" sz="1400" b="1" i="0" u="none" strike="noStrike" kern="1200" cap="none" spc="0" normalizeH="0" baseline="0" dirty="0">
                <a:ln>
                  <a:noFill/>
                </a:ln>
                <a:solidFill>
                  <a:prstClr val="black"/>
                </a:solidFill>
                <a:effectLst/>
                <a:uLnTx/>
                <a:uFillTx/>
                <a:latin typeface="Tahoma" pitchFamily="34" charset="0"/>
                <a:ea typeface="+mn-ea"/>
                <a:cs typeface="+mn-cs"/>
              </a:rPr>
              <a:t>النمط:</a:t>
            </a:r>
            <a:r>
              <a:rPr kumimoji="0" lang="ar" sz="1200" b="1" i="0" u="none" strike="noStrike" kern="1200" cap="none" spc="0" normalizeH="0" baseline="0" dirty="0">
                <a:ln>
                  <a:noFill/>
                </a:ln>
                <a:solidFill>
                  <a:prstClr val="black"/>
                </a:solidFill>
                <a:effectLst/>
                <a:uLnTx/>
                <a:uFillTx/>
                <a:latin typeface="Tahoma" pitchFamily="34" charset="0"/>
                <a:ea typeface="+mn-ea"/>
                <a:cs typeface="+mn-cs"/>
              </a:rPr>
              <a:t> </a:t>
            </a:r>
            <a:r>
              <a:rPr lang="ar" sz="1200" b="1" i="0" u="none" baseline="0" dirty="0">
                <a:solidFill>
                  <a:srgbClr val="4472C4"/>
                </a:solidFill>
                <a:latin typeface="Tahoma" pitchFamily="34" charset="0"/>
                <a:ea typeface="Tahoma" pitchFamily="34" charset="0"/>
                <a:cs typeface="Tahoma" pitchFamily="34" charset="0"/>
              </a:rPr>
              <a:t>انزلاق وتعثر وسقوط</a:t>
            </a:r>
            <a:r>
              <a:rPr kumimoji="0" lang="ar" sz="1600" b="1" i="0" u="none" strike="noStrike" kern="1200" cap="none" spc="0" normalizeH="0" baseline="0" dirty="0">
                <a:ln>
                  <a:noFill/>
                </a:ln>
                <a:solidFill>
                  <a:srgbClr val="4472C4"/>
                </a:solidFill>
                <a:effectLst/>
                <a:uLnTx/>
                <a:uFillTx/>
                <a:latin typeface="Tahoma" pitchFamily="34" charset="0"/>
                <a:ea typeface="+mn-ea"/>
                <a:cs typeface="+mn-cs"/>
              </a:rPr>
              <a:t>  </a:t>
            </a:r>
            <a:r>
              <a:rPr kumimoji="0" lang="ar" sz="1400" b="1" i="0" u="none" strike="noStrike" kern="1200" cap="none" spc="0" normalizeH="0" baseline="0" dirty="0">
                <a:ln>
                  <a:noFill/>
                </a:ln>
                <a:solidFill>
                  <a:prstClr val="black"/>
                </a:solidFill>
                <a:effectLst/>
                <a:uLnTx/>
                <a:uFillTx/>
                <a:latin typeface="Tahoma" pitchFamily="34" charset="0"/>
                <a:ea typeface="+mn-ea"/>
                <a:cs typeface="+mn-cs"/>
              </a:rPr>
              <a:t>شدّة الحادث المُحتملة: </a:t>
            </a:r>
            <a:r>
              <a:rPr kumimoji="0" lang="ar" sz="1200" b="1" i="0" u="none" strike="noStrike" kern="1200" cap="none" spc="0" normalizeH="0" baseline="0" dirty="0">
                <a:ln>
                  <a:noFill/>
                </a:ln>
                <a:solidFill>
                  <a:srgbClr val="4472C4"/>
                </a:solidFill>
                <a:effectLst/>
                <a:uLnTx/>
                <a:uFillTx/>
                <a:latin typeface="Tahoma" pitchFamily="34" charset="0"/>
                <a:ea typeface="+mn-ea"/>
                <a:cs typeface="+mn-cs"/>
              </a:rPr>
              <a:t>(</a:t>
            </a:r>
            <a:r>
              <a:rPr kumimoji="0" lang="en-US" sz="1200" b="1" i="0" u="none" strike="noStrike" kern="1200" cap="none" spc="0" normalizeH="0" baseline="0" dirty="0">
                <a:ln>
                  <a:noFill/>
                </a:ln>
                <a:solidFill>
                  <a:srgbClr val="4472C4"/>
                </a:solidFill>
                <a:effectLst/>
                <a:uLnTx/>
                <a:uFillTx/>
                <a:latin typeface="Tahoma" pitchFamily="34" charset="0"/>
                <a:ea typeface="+mn-ea"/>
                <a:cs typeface="+mn-cs"/>
              </a:rPr>
              <a:t>C3P</a:t>
            </a:r>
            <a:r>
              <a:rPr kumimoji="0" lang="ar" sz="1200" b="1" i="0" u="none" strike="noStrike" kern="1200" cap="none" spc="0" normalizeH="0" baseline="0" dirty="0">
                <a:ln>
                  <a:noFill/>
                </a:ln>
                <a:solidFill>
                  <a:srgbClr val="4472C4"/>
                </a:solidFill>
                <a:effectLst/>
                <a:uLnTx/>
                <a:uFillTx/>
                <a:latin typeface="Tahoma" pitchFamily="34" charset="0"/>
                <a:ea typeface="+mn-ea"/>
                <a:cs typeface="+mn-cs"/>
              </a:rPr>
              <a:t>)</a:t>
            </a:r>
            <a:r>
              <a:rPr kumimoji="0" lang="ar" sz="1600" b="1" i="0" u="none" strike="noStrike" kern="1200" cap="none" spc="0" normalizeH="0" baseline="0" dirty="0">
                <a:ln>
                  <a:noFill/>
                </a:ln>
                <a:solidFill>
                  <a:srgbClr val="4472C4"/>
                </a:solidFill>
                <a:effectLst/>
                <a:uLnTx/>
                <a:uFillTx/>
                <a:latin typeface="Tahoma" pitchFamily="34" charset="0"/>
                <a:ea typeface="+mn-ea"/>
                <a:cs typeface="+mn-cs"/>
              </a:rPr>
              <a:t>  </a:t>
            </a:r>
            <a:r>
              <a:rPr kumimoji="0" lang="ar" sz="1400" b="1" i="0" u="none" strike="noStrike" kern="1200" cap="none" spc="0" normalizeH="0" baseline="0" dirty="0">
                <a:ln>
                  <a:noFill/>
                </a:ln>
                <a:solidFill>
                  <a:prstClr val="black"/>
                </a:solidFill>
                <a:effectLst/>
                <a:uLnTx/>
                <a:uFillTx/>
                <a:latin typeface="Tahoma" pitchFamily="34" charset="0"/>
                <a:ea typeface="+mn-ea"/>
                <a:cs typeface="+mn-cs"/>
              </a:rPr>
              <a:t>النشاط: </a:t>
            </a:r>
            <a:r>
              <a:rPr kumimoji="0" lang="ar" sz="1200" b="1" i="0" u="none" strike="noStrike" kern="1200" cap="none" spc="0" normalizeH="0" baseline="0" dirty="0">
                <a:ln>
                  <a:noFill/>
                </a:ln>
                <a:solidFill>
                  <a:srgbClr val="4472C4"/>
                </a:solidFill>
                <a:effectLst/>
                <a:uLnTx/>
                <a:uFillTx/>
                <a:latin typeface="Tahoma" pitchFamily="34" charset="0"/>
                <a:ea typeface="+mn-ea"/>
                <a:cs typeface="+mn-cs"/>
              </a:rPr>
              <a:t>ردم وتسوية التربة </a:t>
            </a:r>
          </a:p>
        </p:txBody>
      </p:sp>
      <p:sp>
        <p:nvSpPr>
          <p:cNvPr id="8" name="Text Box 2">
            <a:extLst>
              <a:ext uri="{FF2B5EF4-FFF2-40B4-BE49-F238E27FC236}">
                <a16:creationId xmlns:a16="http://schemas.microsoft.com/office/drawing/2014/main" id="{3304A1CB-D146-42BB-EBD5-E229A3C5529A}"/>
              </a:ext>
            </a:extLst>
          </p:cNvPr>
          <p:cNvSpPr txBox="1">
            <a:spLocks noChangeArrowheads="1"/>
          </p:cNvSpPr>
          <p:nvPr/>
        </p:nvSpPr>
        <p:spPr bwMode="auto">
          <a:xfrm>
            <a:off x="416361" y="1458616"/>
            <a:ext cx="8396417" cy="3608680"/>
          </a:xfrm>
          <a:prstGeom prst="rect">
            <a:avLst/>
          </a:prstGeom>
          <a:noFill/>
          <a:ln w="19050">
            <a:noFill/>
            <a:miter lim="800000"/>
            <a:headEnd/>
            <a:tailEnd/>
          </a:ln>
        </p:spPr>
        <p:txBody>
          <a:bodyPr wrap="square">
            <a:spAutoFit/>
          </a:bodyPr>
          <a:lstStyle/>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 sz="1600" b="1" i="0" u="none" strike="noStrike" kern="1200" cap="none" spc="0" normalizeH="0" baseline="0" dirty="0">
                <a:ln>
                  <a:noFill/>
                </a:ln>
                <a:solidFill>
                  <a:srgbClr val="0070C0"/>
                </a:solidFill>
                <a:effectLst/>
                <a:uLnTx/>
                <a:uFillTx/>
                <a:latin typeface="Tahoma" pitchFamily="34" charset="0"/>
                <a:ea typeface="宋体" panose="02010600030101010101" pitchFamily="2" charset="-122"/>
                <a:cs typeface="+mn-cs"/>
              </a:rPr>
              <a:t>ماذا حدث؟</a:t>
            </a:r>
          </a:p>
          <a:p>
            <a:pPr marL="114300" marR="0" lvl="0" indent="-114300" algn="just"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 sz="1200" b="0" i="0" u="none" strike="noStrike" kern="1200" cap="none" spc="0" normalizeH="0" baseline="0" dirty="0">
                <a:ln>
                  <a:noFill/>
                </a:ln>
                <a:solidFill>
                  <a:prstClr val="black"/>
                </a:solidFill>
                <a:effectLst/>
                <a:uLnTx/>
                <a:uFillTx/>
                <a:latin typeface="Calibri" panose="020F0502020204030204"/>
                <a:ea typeface="+mn-ea"/>
                <a:cs typeface="+mn-cs"/>
              </a:rPr>
              <a:t>وقع الحادث في يوم 03/01/2024 في حوالي الساعة 10:56 صباحًا بمنطقة RMS 2 - الهويسة، عندما كان أحد عمال البناء يقوم ببعض أعمال الردم، حيث انزلق سهوًا على الحافة الزلقة للحفرة وفقد اتزانه وسقط، ما تسبب في شعوره بالألم وتورم ذراعه اليسرى،</a:t>
            </a:r>
            <a:r>
              <a:rPr lang="ar" sz="1200" b="0" i="0" u="none" baseline="0" dirty="0">
                <a:solidFill>
                  <a:prstClr val="black"/>
                </a:solidFill>
                <a:latin typeface="Calibri" panose="020F0502020204030204"/>
                <a:ea typeface="Calibri" panose="020F0502020204030204"/>
                <a:cs typeface="Calibri" panose="020F0502020204030204"/>
              </a:rPr>
              <a:t> </a:t>
            </a:r>
            <a:r>
              <a:rPr kumimoji="0" lang="ar" sz="1200" b="0" i="0" u="none" strike="noStrike" kern="1200" cap="none" spc="0" normalizeH="0" baseline="0" dirty="0">
                <a:ln>
                  <a:noFill/>
                </a:ln>
                <a:solidFill>
                  <a:prstClr val="black"/>
                </a:solidFill>
                <a:effectLst/>
                <a:uLnTx/>
                <a:uFillTx/>
                <a:latin typeface="Calibri" panose="020F0502020204030204"/>
                <a:ea typeface="+mn-ea"/>
                <a:cs typeface="+mn-cs"/>
              </a:rPr>
              <a:t>علمًا بأنه طُلب من العامل إزالة الأحجار من الحفرة قبل ردمها.</a:t>
            </a:r>
            <a:r>
              <a:rPr lang="ar" sz="1200" b="0" i="0" u="none" baseline="0" dirty="0">
                <a:solidFill>
                  <a:prstClr val="black"/>
                </a:solidFill>
                <a:latin typeface="Calibri" panose="020F0502020204030204"/>
                <a:ea typeface="Calibri" panose="020F0502020204030204"/>
                <a:cs typeface="Calibri" panose="020F0502020204030204"/>
              </a:rPr>
              <a:t> </a:t>
            </a:r>
            <a:r>
              <a:rPr kumimoji="0" lang="ar" sz="1200" b="0" i="0" u="none" strike="noStrike" kern="1200" cap="none" spc="0" normalizeH="0" baseline="0" dirty="0">
                <a:ln>
                  <a:noFill/>
                </a:ln>
                <a:solidFill>
                  <a:prstClr val="black"/>
                </a:solidFill>
                <a:effectLst/>
                <a:uLnTx/>
                <a:uFillTx/>
                <a:latin typeface="Calibri" panose="020F0502020204030204"/>
                <a:ea typeface="+mn-ea"/>
                <a:cs typeface="+mn-cs"/>
              </a:rPr>
              <a:t>أُرسل العامل إلى عيادة الشركة في يبال، ومن ثمّ إلى نزوى لإجراء الأشعة السينية وتلقي العلاج المناسب.</a:t>
            </a:r>
          </a:p>
          <a:p>
            <a:pPr marL="342900" marR="0" lvl="0" indent="-342900" algn="r" defTabSz="914400" rtl="1" eaLnBrk="1" fontAlgn="auto" latinLnBrk="0" hangingPunct="1">
              <a:lnSpc>
                <a:spcPct val="100000"/>
              </a:lnSpc>
              <a:spcBef>
                <a:spcPts val="0"/>
              </a:spcBef>
              <a:spcAft>
                <a:spcPts val="0"/>
              </a:spcAft>
              <a:buClrTx/>
              <a:buSzTx/>
              <a:buFontTx/>
              <a:buNone/>
              <a:tabLst/>
              <a:defRPr/>
            </a:pPr>
            <a:endParaRPr kumimoji="0" lang="ar"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600" b="1" i="0" u="none" strike="noStrike" kern="1200" cap="none" spc="0" normalizeH="0" baseline="0" dirty="0">
                <a:ln>
                  <a:noFill/>
                </a:ln>
                <a:solidFill>
                  <a:srgbClr val="0070C0"/>
                </a:solidFill>
                <a:effectLst/>
                <a:uLnTx/>
                <a:uFillTx/>
                <a:latin typeface="Tahoma" pitchFamily="34" charset="0"/>
                <a:ea typeface="宋体" panose="02010600030101010101" pitchFamily="2" charset="-122"/>
                <a:cs typeface="+mn-cs"/>
              </a:rPr>
              <a:t>سبب الحادث/النتيجة:</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srgbClr val="000000"/>
                </a:solidFill>
                <a:effectLst/>
                <a:uLnTx/>
                <a:uFillTx/>
                <a:latin typeface="Calibri" panose="020F0502020204030204" pitchFamily="34" charset="0"/>
                <a:ea typeface="+mn-ea"/>
                <a:cs typeface="+mn-cs"/>
              </a:rPr>
              <a:t>لم يراعي العامل سلامته أثناء الحركة؛ فقد وضع قدمه على حافة الحفرة بشكلٍ غير آمن، ما أدى إلى فقدانه للاتزان.</a:t>
            </a: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srgbClr val="000000"/>
                </a:solidFill>
                <a:effectLst/>
                <a:uLnTx/>
                <a:uFillTx/>
                <a:latin typeface="Calibri" panose="020F0502020204030204" pitchFamily="34" charset="0"/>
                <a:ea typeface="+mn-ea"/>
                <a:cs typeface="+mn-cs"/>
              </a:rPr>
              <a:t>لم يكن العامل منتبهًا لموضع قدمه أو المنطقة المحيطة به أثناء العمل، ما أدى إلى فقدان اتزانه.	</a:t>
            </a: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prstClr val="black"/>
                </a:solidFill>
                <a:effectLst/>
                <a:uLnTx/>
                <a:uFillTx/>
                <a:latin typeface="Calibri" panose="020F0502020204030204"/>
                <a:ea typeface="+mn-ea"/>
                <a:cs typeface="+mn-cs"/>
              </a:rPr>
              <a:t>لم يكن العامل يقظًا أثناء أداء نشاط روتيني، ما عرضه للخطر والسقوط.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 sz="1600" b="1" i="0" u="none" strike="noStrike" kern="1200" cap="none" spc="0" normalizeH="0" baseline="0" dirty="0">
                <a:ln>
                  <a:noFill/>
                </a:ln>
                <a:solidFill>
                  <a:srgbClr val="0070C0"/>
                </a:solidFill>
                <a:effectLst/>
                <a:uLnTx/>
                <a:uFillTx/>
                <a:latin typeface="Tahoma" pitchFamily="34" charset="0"/>
                <a:ea typeface="宋体" panose="02010600030101010101" pitchFamily="2" charset="-122"/>
                <a:cs typeface="+mn-cs"/>
              </a:rPr>
              <a:t>الدروس المستفادة من هذا الحادث:</a:t>
            </a:r>
          </a:p>
          <a:p>
            <a:pPr marL="114300" marR="0" lvl="0" indent="-114300" algn="just" defTabSz="914400" rtl="1" eaLnBrk="1" fontAlgn="auto" latinLnBrk="0" hangingPunct="1">
              <a:lnSpc>
                <a:spcPct val="100000"/>
              </a:lnSpc>
              <a:spcBef>
                <a:spcPts val="0"/>
              </a:spcBef>
              <a:spcAft>
                <a:spcPts val="0"/>
              </a:spcAft>
              <a:buClrTx/>
              <a:buSzTx/>
              <a:buFontTx/>
              <a:buNone/>
              <a:tabLst/>
              <a:defRPr/>
            </a:pPr>
            <a:endParaRPr kumimoji="0" lang="ar" sz="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114300" marR="0" lvl="0" indent="-114300" algn="just" defTabSz="914400" rtl="1" eaLnBrk="1" fontAlgn="auto" latinLnBrk="0" hangingPunct="1">
              <a:lnSpc>
                <a:spcPct val="100000"/>
              </a:lnSpc>
              <a:spcBef>
                <a:spcPts val="0"/>
              </a:spcBef>
              <a:spcAft>
                <a:spcPts val="0"/>
              </a:spcAft>
              <a:buClrTx/>
              <a:buSzTx/>
              <a:buFontTx/>
              <a:buNone/>
              <a:tabLst/>
              <a:defRPr/>
            </a:pPr>
            <a:endParaRPr kumimoji="0" lang="ar" sz="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srgbClr val="000000"/>
                </a:solidFill>
                <a:effectLst/>
                <a:uLnTx/>
                <a:uFillTx/>
                <a:latin typeface="Calibri" panose="020F0502020204030204" pitchFamily="34" charset="0"/>
                <a:ea typeface="+mn-ea"/>
                <a:cs typeface="+mn-cs"/>
              </a:rPr>
              <a:t>هل </a:t>
            </a:r>
            <a:r>
              <a:rPr lang="ar" sz="1200" b="0" i="0" u="non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تحرص دائمًأ على </a:t>
            </a:r>
            <a:r>
              <a:rPr kumimoji="0" lang="ar" sz="1200" b="0" i="0" u="none" strike="noStrike" kern="1200" cap="none" spc="0" normalizeH="0" baseline="0" dirty="0">
                <a:ln>
                  <a:noFill/>
                </a:ln>
                <a:solidFill>
                  <a:srgbClr val="000000"/>
                </a:solidFill>
                <a:effectLst/>
                <a:uLnTx/>
                <a:uFillTx/>
                <a:latin typeface="Calibri" panose="020F0502020204030204" pitchFamily="34" charset="0"/>
                <a:ea typeface="+mn-ea"/>
                <a:cs typeface="+mn-cs"/>
              </a:rPr>
              <a:t> الانتباه للمناطق المحيطة والمخاطر التي قد تتعرض لها؟</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srgbClr val="000000"/>
                </a:solidFill>
                <a:effectLst/>
                <a:uLnTx/>
                <a:uFillTx/>
                <a:latin typeface="Calibri" panose="020F0502020204030204" pitchFamily="34" charset="0"/>
                <a:ea typeface="+mn-ea"/>
                <a:cs typeface="+mn-cs"/>
              </a:rPr>
              <a:t>هل تحرص على الوقوف بشكل سليم لضمان الحفاظ على اتزانك حول المناطق المحيطة؟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srgbClr val="000000"/>
                </a:solidFill>
                <a:effectLst/>
                <a:uLnTx/>
                <a:uFillTx/>
                <a:latin typeface="Calibri" panose="020F0502020204030204" pitchFamily="34" charset="0"/>
                <a:ea typeface="+mn-ea"/>
                <a:cs typeface="+mn-cs"/>
              </a:rPr>
              <a:t>احرص على وضع سياج مناسب حول الحفر وتجنب السير بجوار الحفر حتى لا تسقط أو تتعثر.</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9" name="Rectangle 8">
            <a:extLst>
              <a:ext uri="{FF2B5EF4-FFF2-40B4-BE49-F238E27FC236}">
                <a16:creationId xmlns:a16="http://schemas.microsoft.com/office/drawing/2014/main" id="{10A44407-5B5E-891F-75D3-50B00CA48082}"/>
              </a:ext>
            </a:extLst>
          </p:cNvPr>
          <p:cNvSpPr/>
          <p:nvPr/>
        </p:nvSpPr>
        <p:spPr>
          <a:xfrm>
            <a:off x="416361" y="984640"/>
            <a:ext cx="11775639" cy="400110"/>
          </a:xfrm>
          <a:prstGeom prst="rect">
            <a:avLst/>
          </a:prstGeom>
          <a:solidFill>
            <a:srgbClr val="FFC000"/>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2000" b="1" i="0" u="none" strike="noStrike" kern="1200" cap="none" spc="0" normalizeH="0" baseline="0">
                <a:ln>
                  <a:noFill/>
                </a:ln>
                <a:solidFill>
                  <a:srgbClr val="0D38B3"/>
                </a:solidFill>
                <a:effectLst/>
                <a:uLnTx/>
                <a:uFillTx/>
                <a:latin typeface="Arial" panose="020B0604020202020204" pitchFamily="34" charset="0"/>
                <a:ea typeface="+mn-ea"/>
                <a:cs typeface="Arial" panose="020B0604020202020204" pitchFamily="34" charset="0"/>
              </a:rPr>
              <a:t>الجمهور المستهدف: </a:t>
            </a:r>
            <a:r>
              <a:rPr kumimoji="0" lang="ar" sz="1800" b="1" i="0" u="none" strike="noStrike" kern="1200" cap="none" spc="0" normalizeH="0" baseline="0">
                <a:ln>
                  <a:noFill/>
                </a:ln>
                <a:solidFill>
                  <a:srgbClr val="FF0000"/>
                </a:solidFill>
                <a:effectLst/>
                <a:uLnTx/>
                <a:uFillTx/>
                <a:latin typeface="Calibri" panose="020F0502020204030204"/>
                <a:ea typeface="+mn-ea"/>
                <a:cs typeface="+mn-cs"/>
              </a:rPr>
              <a:t>موظفو الخدمات اللوجستية والتشغيل والتشييد والحفر </a:t>
            </a:r>
            <a:endParaRPr kumimoji="0" lang="ar"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2" name="TextBox 11">
            <a:extLst>
              <a:ext uri="{FF2B5EF4-FFF2-40B4-BE49-F238E27FC236}">
                <a16:creationId xmlns:a16="http://schemas.microsoft.com/office/drawing/2014/main" id="{8FC8FEC6-B37F-C919-72F4-C3890E462B81}"/>
              </a:ext>
            </a:extLst>
          </p:cNvPr>
          <p:cNvSpPr txBox="1"/>
          <p:nvPr/>
        </p:nvSpPr>
        <p:spPr>
          <a:xfrm>
            <a:off x="405775" y="5975237"/>
            <a:ext cx="7770091" cy="400110"/>
          </a:xfrm>
          <a:prstGeom prst="rect">
            <a:avLst/>
          </a:prstGeom>
          <a:solidFill>
            <a:schemeClr val="accent5"/>
          </a:solidFill>
        </p:spPr>
        <p:txBody>
          <a:bodyPr wrap="square" rtlCol="0">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 sz="2000" b="1" i="0" u="none" strike="noStrike" kern="1200" cap="none" spc="0" normalizeH="0" baseline="0">
                <a:ln>
                  <a:noFill/>
                </a:ln>
                <a:solidFill>
                  <a:srgbClr val="FFFF00"/>
                </a:solidFill>
                <a:effectLst/>
                <a:uLnTx/>
                <a:uFillTx/>
                <a:latin typeface="Calibri" panose="020F0502020204030204" pitchFamily="34" charset="0"/>
                <a:ea typeface="+mn-ea"/>
                <a:cs typeface="+mn-cs"/>
              </a:rPr>
              <a:t> انتبه لخطواتك دائمًا لتتجنب الانزلاق أو التعثر أو السقوط</a:t>
            </a:r>
            <a:endParaRPr kumimoji="0" lang="ar" sz="2000" b="1" i="0" u="none" strike="noStrike" kern="1200" cap="none" spc="0" normalizeH="0" baseline="0" noProof="0" dirty="0">
              <a:ln>
                <a:noFill/>
              </a:ln>
              <a:solidFill>
                <a:srgbClr val="FFFF00"/>
              </a:solidFill>
              <a:effectLst/>
              <a:uLnTx/>
              <a:uFillTx/>
              <a:latin typeface="Tahoma" pitchFamily="34" charset="0"/>
              <a:ea typeface="MS PGothic" pitchFamily="34" charset="-128"/>
              <a:cs typeface="+mn-cs"/>
            </a:endParaRPr>
          </a:p>
        </p:txBody>
      </p:sp>
      <p:pic>
        <p:nvPicPr>
          <p:cNvPr id="2" name="Picture 1">
            <a:extLst>
              <a:ext uri="{FF2B5EF4-FFF2-40B4-BE49-F238E27FC236}">
                <a16:creationId xmlns:a16="http://schemas.microsoft.com/office/drawing/2014/main" id="{1FF78AB7-1D7D-4FBB-B726-3CF564955C43}"/>
              </a:ext>
            </a:extLst>
          </p:cNvPr>
          <p:cNvPicPr>
            <a:picLocks noChangeAspect="1"/>
          </p:cNvPicPr>
          <p:nvPr/>
        </p:nvPicPr>
        <p:blipFill rotWithShape="1">
          <a:blip r:embed="rId4"/>
          <a:srcRect r="2562"/>
          <a:stretch/>
        </p:blipFill>
        <p:spPr>
          <a:xfrm>
            <a:off x="8814392" y="1389858"/>
            <a:ext cx="3061422" cy="2394477"/>
          </a:xfrm>
          <a:prstGeom prst="rect">
            <a:avLst/>
          </a:prstGeom>
        </p:spPr>
      </p:pic>
      <p:sp>
        <p:nvSpPr>
          <p:cNvPr id="17" name="TextBox 16">
            <a:extLst>
              <a:ext uri="{FF2B5EF4-FFF2-40B4-BE49-F238E27FC236}">
                <a16:creationId xmlns:a16="http://schemas.microsoft.com/office/drawing/2014/main" id="{1DFC27EF-ECCF-477D-AD4B-C51E1F12C7D9}"/>
              </a:ext>
            </a:extLst>
          </p:cNvPr>
          <p:cNvSpPr txBox="1"/>
          <p:nvPr/>
        </p:nvSpPr>
        <p:spPr>
          <a:xfrm>
            <a:off x="8812778" y="3473574"/>
            <a:ext cx="3061422" cy="307777"/>
          </a:xfrm>
          <a:prstGeom prst="rect">
            <a:avLst/>
          </a:prstGeom>
          <a:solidFill>
            <a:schemeClr val="accent5"/>
          </a:solidFill>
        </p:spPr>
        <p:txBody>
          <a:bodyPr wrap="square" rtlCol="0">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 sz="1400" b="1" i="0" u="none" strike="noStrike" kern="1200" cap="none" spc="0" normalizeH="0" baseline="0">
                <a:ln>
                  <a:noFill/>
                </a:ln>
                <a:solidFill>
                  <a:srgbClr val="FFFF00"/>
                </a:solidFill>
                <a:effectLst/>
                <a:uLnTx/>
                <a:uFillTx/>
                <a:latin typeface="Calibri" panose="020F0502020204030204" pitchFamily="34" charset="0"/>
                <a:ea typeface="+mn-ea"/>
                <a:cs typeface="+mn-cs"/>
              </a:rPr>
              <a:t>السير على حافة الحفر</a:t>
            </a:r>
            <a:endParaRPr kumimoji="0" lang="ar" sz="1400" b="1" i="0" u="none" strike="noStrike" kern="1200" cap="none" spc="0" normalizeH="0" baseline="0" noProof="0" dirty="0">
              <a:ln>
                <a:noFill/>
              </a:ln>
              <a:solidFill>
                <a:srgbClr val="FFFF00"/>
              </a:solidFill>
              <a:effectLst/>
              <a:uLnTx/>
              <a:uFillTx/>
              <a:latin typeface="Tahoma" pitchFamily="34" charset="0"/>
              <a:ea typeface="MS PGothic" pitchFamily="34" charset="-128"/>
              <a:cs typeface="+mn-cs"/>
            </a:endParaRPr>
          </a:p>
        </p:txBody>
      </p:sp>
      <p:grpSp>
        <p:nvGrpSpPr>
          <p:cNvPr id="19" name="Group 131">
            <a:extLst>
              <a:ext uri="{FF2B5EF4-FFF2-40B4-BE49-F238E27FC236}">
                <a16:creationId xmlns:a16="http://schemas.microsoft.com/office/drawing/2014/main" id="{4EC08C66-30C9-0D71-D982-E41401D7C8DA}"/>
              </a:ext>
            </a:extLst>
          </p:cNvPr>
          <p:cNvGrpSpPr>
            <a:grpSpLocks/>
          </p:cNvGrpSpPr>
          <p:nvPr/>
        </p:nvGrpSpPr>
        <p:grpSpPr bwMode="auto">
          <a:xfrm>
            <a:off x="11478162" y="2628321"/>
            <a:ext cx="259011" cy="322626"/>
            <a:chOff x="3504" y="544"/>
            <a:chExt cx="2287" cy="1855"/>
          </a:xfrm>
        </p:grpSpPr>
        <p:sp>
          <p:nvSpPr>
            <p:cNvPr id="20" name="Line 129">
              <a:extLst>
                <a:ext uri="{FF2B5EF4-FFF2-40B4-BE49-F238E27FC236}">
                  <a16:creationId xmlns:a16="http://schemas.microsoft.com/office/drawing/2014/main" id="{55E2F8AF-EA55-4DC8-2F0B-F8C29E0C1B88}"/>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ar"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1" name="Line 130">
              <a:extLst>
                <a:ext uri="{FF2B5EF4-FFF2-40B4-BE49-F238E27FC236}">
                  <a16:creationId xmlns:a16="http://schemas.microsoft.com/office/drawing/2014/main" id="{D0BD4BE9-8100-913C-BDDD-5246EADE0D2F}"/>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ar"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10" name="Picture 9">
            <a:extLst>
              <a:ext uri="{FF2B5EF4-FFF2-40B4-BE49-F238E27FC236}">
                <a16:creationId xmlns:a16="http://schemas.microsoft.com/office/drawing/2014/main" id="{331E08BF-573C-4573-A4AE-C21C2FD5484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4985"/>
          <a:stretch/>
        </p:blipFill>
        <p:spPr>
          <a:xfrm>
            <a:off x="8814392" y="3850475"/>
            <a:ext cx="3017279" cy="2094385"/>
          </a:xfrm>
          <a:prstGeom prst="rect">
            <a:avLst/>
          </a:prstGeom>
        </p:spPr>
      </p:pic>
      <p:sp>
        <p:nvSpPr>
          <p:cNvPr id="7" name="Freeform 132">
            <a:extLst>
              <a:ext uri="{FF2B5EF4-FFF2-40B4-BE49-F238E27FC236}">
                <a16:creationId xmlns:a16="http://schemas.microsoft.com/office/drawing/2014/main" id="{0EB98FE4-66C6-903B-3BFD-C1480F10B95F}"/>
              </a:ext>
            </a:extLst>
          </p:cNvPr>
          <p:cNvSpPr>
            <a:spLocks/>
          </p:cNvSpPr>
          <p:nvPr/>
        </p:nvSpPr>
        <p:spPr bwMode="auto">
          <a:xfrm>
            <a:off x="11383364" y="5110453"/>
            <a:ext cx="353809" cy="248713"/>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ar"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8" name="TextBox 17">
            <a:extLst>
              <a:ext uri="{FF2B5EF4-FFF2-40B4-BE49-F238E27FC236}">
                <a16:creationId xmlns:a16="http://schemas.microsoft.com/office/drawing/2014/main" id="{2CBC3F35-F160-4491-9F22-D5E81E4CB940}"/>
              </a:ext>
            </a:extLst>
          </p:cNvPr>
          <p:cNvSpPr txBox="1"/>
          <p:nvPr/>
        </p:nvSpPr>
        <p:spPr>
          <a:xfrm>
            <a:off x="8823364" y="5609371"/>
            <a:ext cx="3052450" cy="461665"/>
          </a:xfrm>
          <a:prstGeom prst="rect">
            <a:avLst/>
          </a:prstGeom>
          <a:solidFill>
            <a:schemeClr val="accent5"/>
          </a:solidFill>
        </p:spPr>
        <p:txBody>
          <a:bodyPr wrap="square" rtlCol="0">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 sz="1200" b="1" i="0" u="none" strike="noStrike" kern="1200" cap="none" spc="0" normalizeH="0" baseline="0">
                <a:ln>
                  <a:noFill/>
                </a:ln>
                <a:solidFill>
                  <a:srgbClr val="FFFF00"/>
                </a:solidFill>
                <a:effectLst/>
                <a:uLnTx/>
                <a:uFillTx/>
                <a:latin typeface="Calibri" panose="020F0502020204030204" pitchFamily="34" charset="0"/>
                <a:ea typeface="+mn-ea"/>
                <a:cs typeface="+mn-cs"/>
              </a:rPr>
              <a:t>تحنب السير بجوار أي حفرة حتى لا تسقط أو تنزلق بها</a:t>
            </a:r>
            <a:endParaRPr kumimoji="0" lang="ar" sz="1200" b="1" i="0" u="none" strike="noStrike" kern="1200" cap="none" spc="0" normalizeH="0" baseline="0" noProof="0" dirty="0">
              <a:ln>
                <a:noFill/>
              </a:ln>
              <a:solidFill>
                <a:srgbClr val="FFFF00"/>
              </a:solidFill>
              <a:effectLst/>
              <a:uLnTx/>
              <a:uFillTx/>
              <a:latin typeface="Tahoma" pitchFamily="34" charset="0"/>
              <a:ea typeface="MS PGothic" pitchFamily="34" charset="-128"/>
              <a:cs typeface="+mn-cs"/>
            </a:endParaRPr>
          </a:p>
        </p:txBody>
      </p:sp>
      <p:sp>
        <p:nvSpPr>
          <p:cNvPr id="5" name="Oval 4">
            <a:extLst>
              <a:ext uri="{FF2B5EF4-FFF2-40B4-BE49-F238E27FC236}">
                <a16:creationId xmlns:a16="http://schemas.microsoft.com/office/drawing/2014/main" id="{22DBBA88-5051-BBC0-18B0-314E86BB92F2}"/>
              </a:ext>
            </a:extLst>
          </p:cNvPr>
          <p:cNvSpPr/>
          <p:nvPr/>
        </p:nvSpPr>
        <p:spPr>
          <a:xfrm rot="20826534">
            <a:off x="9558348" y="4456475"/>
            <a:ext cx="2102344" cy="802316"/>
          </a:xfrm>
          <a:prstGeom prst="ellipse">
            <a:avLst/>
          </a:prstGeom>
          <a:noFill/>
          <a:ln w="571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Autofit/>
          </a:bodyPr>
          <a:lstStyle/>
          <a:p>
            <a:pPr algn="ctr" rtl="1"/>
            <a:r>
              <a:rPr lang="ar-OM" sz="2400" b="1" dirty="0">
                <a:solidFill>
                  <a:srgbClr val="00B050"/>
                </a:solidFill>
                <a:latin typeface="+mn-lt"/>
                <a:ea typeface="MS PGothic" pitchFamily="34" charset="-128"/>
              </a:rPr>
              <a:t>التدقيق الذاتي للإدارة</a:t>
            </a:r>
            <a:endParaRPr lang="ar" dirty="0">
              <a:latin typeface="+mn-lt"/>
            </a:endParaRPr>
          </a:p>
        </p:txBody>
      </p:sp>
      <p:sp>
        <p:nvSpPr>
          <p:cNvPr id="6" name="Rectangle 5">
            <a:extLst>
              <a:ext uri="{FF2B5EF4-FFF2-40B4-BE49-F238E27FC236}">
                <a16:creationId xmlns:a16="http://schemas.microsoft.com/office/drawing/2014/main" id="{2A4C66E9-CF65-4A0F-9A16-76B64C582F3A}"/>
              </a:ext>
            </a:extLst>
          </p:cNvPr>
          <p:cNvSpPr/>
          <p:nvPr/>
        </p:nvSpPr>
        <p:spPr>
          <a:xfrm>
            <a:off x="425605" y="1152706"/>
            <a:ext cx="10928195" cy="523220"/>
          </a:xfrm>
          <a:prstGeom prst="rect">
            <a:avLst/>
          </a:prstGeom>
        </p:spPr>
        <p:txBody>
          <a:bodyPr wrap="square">
            <a:spAutoFit/>
          </a:bodyPr>
          <a:lstStyle/>
          <a:p>
            <a:pPr marL="342900" marR="0" lvl="0" indent="-342900" algn="r" defTabSz="914400" rtl="1" eaLnBrk="1" fontAlgn="auto" latinLnBrk="0" hangingPunct="1">
              <a:lnSpc>
                <a:spcPct val="100000"/>
              </a:lnSpc>
              <a:spcBef>
                <a:spcPts val="0"/>
              </a:spcBef>
              <a:spcAft>
                <a:spcPts val="0"/>
              </a:spcAft>
              <a:buClrTx/>
              <a:buSzTx/>
              <a:buFontTx/>
              <a:buNone/>
              <a:tabLst/>
              <a:defRPr/>
            </a:pPr>
            <a:r>
              <a:rPr kumimoji="0" lang="ar" sz="1400" b="1" i="0" u="none" strike="noStrike" kern="1200" cap="none" spc="0" normalizeH="0" baseline="0" dirty="0">
                <a:ln>
                  <a:noFill/>
                </a:ln>
                <a:solidFill>
                  <a:srgbClr val="FF0000"/>
                </a:solidFill>
                <a:effectLst/>
                <a:uLnTx/>
                <a:uFillTx/>
                <a:latin typeface="Tahoma" pitchFamily="34" charset="0"/>
                <a:ea typeface="+mn-ea"/>
                <a:cs typeface="+mn-cs"/>
              </a:rPr>
              <a:t>للاستفادة من هذا الحادث وضمان إجراء التحسينات باستمرار، يجب على جميع المديرين المتعاقدين مراجعة إدارة مخاطر الصحة والسلامة والبيئة ذات الصلة بعملهم مقابل الأسئلة المطروحة أدناه        </a:t>
            </a:r>
          </a:p>
        </p:txBody>
      </p:sp>
      <p:pic>
        <p:nvPicPr>
          <p:cNvPr id="2" name="Picture 1">
            <a:extLst>
              <a:ext uri="{FF2B5EF4-FFF2-40B4-BE49-F238E27FC236}">
                <a16:creationId xmlns:a16="http://schemas.microsoft.com/office/drawing/2014/main" id="{C892037B-67BD-FFD1-B9F3-EB2749E899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4431" y="6498069"/>
            <a:ext cx="5590517" cy="377985"/>
          </a:xfrm>
          <a:prstGeom prst="rect">
            <a:avLst/>
          </a:prstGeom>
        </p:spPr>
      </p:pic>
      <p:sp>
        <p:nvSpPr>
          <p:cNvPr id="9" name="Rectangle 8">
            <a:extLst>
              <a:ext uri="{FF2B5EF4-FFF2-40B4-BE49-F238E27FC236}">
                <a16:creationId xmlns:a16="http://schemas.microsoft.com/office/drawing/2014/main" id="{65A8E1F9-BFAC-3761-A82F-C70E5DDD285B}"/>
              </a:ext>
            </a:extLst>
          </p:cNvPr>
          <p:cNvSpPr/>
          <p:nvPr/>
        </p:nvSpPr>
        <p:spPr>
          <a:xfrm>
            <a:off x="631902" y="1898844"/>
            <a:ext cx="10928195" cy="3739485"/>
          </a:xfrm>
          <a:prstGeom prst="rect">
            <a:avLst/>
          </a:prstGeom>
        </p:spPr>
        <p:txBody>
          <a:bodyPr wrap="square">
            <a:spAutoFit/>
          </a:bodyPr>
          <a:lstStyle/>
          <a:p>
            <a:pPr marL="342900" marR="0" lvl="0" indent="-342900" algn="r" defTabSz="914400" rtl="1" eaLnBrk="1" fontAlgn="auto" latinLnBrk="0" hangingPunct="1">
              <a:lnSpc>
                <a:spcPct val="100000"/>
              </a:lnSpc>
              <a:spcBef>
                <a:spcPts val="0"/>
              </a:spcBef>
              <a:spcAft>
                <a:spcPts val="0"/>
              </a:spcAft>
              <a:buClrTx/>
              <a:buSzTx/>
              <a:buFontTx/>
              <a:buNone/>
              <a:tabLst/>
              <a:defRPr/>
            </a:pPr>
            <a:r>
              <a:rPr kumimoji="0" lang="ar" sz="1800" b="1" i="0" u="none" strike="noStrike" kern="1200" cap="none" spc="0" normalizeH="0" baseline="0" dirty="0">
                <a:ln>
                  <a:noFill/>
                </a:ln>
                <a:solidFill>
                  <a:prstClr val="black"/>
                </a:solidFill>
                <a:effectLst/>
                <a:uLnTx/>
                <a:uFillTx/>
                <a:latin typeface="Tahoma" pitchFamily="34" charset="0"/>
                <a:ea typeface="+mn-ea"/>
                <a:cs typeface="+mn-cs"/>
              </a:rPr>
              <a:t>ينبغي تأكيد ما يلي:</a:t>
            </a:r>
          </a:p>
          <a:p>
            <a:pPr marL="342900" marR="0" lvl="0" indent="-34290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prstClr val="black"/>
              </a:solidFill>
              <a:effectLst/>
              <a:uLnTx/>
              <a:uFillTx/>
              <a:latin typeface="Calibri" panose="020F0502020204030204"/>
              <a:ea typeface="+mn-ea"/>
              <a:cs typeface="Calibri" pitchFamily="34" charset="0"/>
            </a:endParaRPr>
          </a:p>
          <a:p>
            <a:pPr marL="342900" marR="0" lvl="0" indent="-342900" algn="just" defTabSz="914400" rtl="1" eaLnBrk="1" fontAlgn="auto" latinLnBrk="0" hangingPunct="1">
              <a:lnSpc>
                <a:spcPct val="15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a:ea typeface="+mn-ea"/>
                <a:cs typeface="Calibri" pitchFamily="34" charset="0"/>
              </a:rPr>
              <a:t>هل تحرص على تقييم جميع المخاطر المماثلة أثناء اجتماعات السلامة ومن ثم تعميمها على طاقم العمل؟</a:t>
            </a:r>
          </a:p>
          <a:p>
            <a:pPr marL="342900" marR="0" lvl="0" indent="-342900" algn="just" defTabSz="914400" rtl="1" eaLnBrk="1" fontAlgn="auto" latinLnBrk="0" hangingPunct="1">
              <a:lnSpc>
                <a:spcPct val="15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a:ea typeface="+mn-ea"/>
                <a:cs typeface="Calibri" pitchFamily="34" charset="0"/>
              </a:rPr>
              <a:t>هل تحرص على تأمين دخول العمال وخروجهم لأي أعمال؟ </a:t>
            </a:r>
          </a:p>
          <a:p>
            <a:pPr marL="342900" marR="0" lvl="0" indent="-342900" algn="just" defTabSz="914400" rtl="1" eaLnBrk="1" fontAlgn="auto" latinLnBrk="0" hangingPunct="1">
              <a:lnSpc>
                <a:spcPct val="15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a:ea typeface="+mn-ea"/>
                <a:cs typeface="Calibri" pitchFamily="34" charset="0"/>
              </a:rPr>
              <a:t>هل تحرص على التأكد من اتباع جميع العمال لإجراءات الدخول والخروج الآمنة؟ </a:t>
            </a:r>
          </a:p>
          <a:p>
            <a:pPr marL="342900" marR="0" lvl="0" indent="-342900" algn="just" defTabSz="914400" rtl="1" eaLnBrk="1" fontAlgn="auto" latinLnBrk="0" hangingPunct="1">
              <a:lnSpc>
                <a:spcPct val="15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a:ea typeface="+mn-ea"/>
                <a:cs typeface="Calibri" pitchFamily="34" charset="0"/>
              </a:rPr>
              <a:t>هل تحرص على التأكد من انتباه عمالك لخطواتهم / موضع قدمهم لتتجنب الانزلاق أو التعثر أو السقوط؟</a:t>
            </a:r>
          </a:p>
          <a:p>
            <a:pPr marL="342900" marR="0" lvl="0" indent="-342900" algn="just" defTabSz="914400" rtl="1" eaLnBrk="1" fontAlgn="auto" latinLnBrk="0" hangingPunct="1">
              <a:lnSpc>
                <a:spcPct val="15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a:ea typeface="+mn-ea"/>
                <a:cs typeface="Calibri" pitchFamily="34" charset="0"/>
              </a:rPr>
              <a:t>هل تحرص على التأكد من فهم العمال للصلاحية المفوضة لهم بإيقاف ممارسات العمال غير الآمنة؟</a:t>
            </a:r>
            <a:endParaRPr kumimoji="0" lang="ar" sz="1600" b="0" i="0" u="none" strike="noStrike" kern="1200" cap="none" spc="0" normalizeH="0" baseline="0" noProof="0" dirty="0">
              <a:ln>
                <a:noFill/>
              </a:ln>
              <a:solidFill>
                <a:prstClr val="black"/>
              </a:solidFill>
              <a:effectLst/>
              <a:uLnTx/>
              <a:uFillTx/>
              <a:latin typeface="Calibri" panose="020F0502020204030204"/>
              <a:ea typeface="+mn-ea"/>
              <a:cs typeface="Calibri" pitchFamily="34" charset="0"/>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100" b="0" i="1" u="none" strike="noStrike" kern="1200" cap="none" spc="0" normalizeH="0" baseline="0" dirty="0">
                <a:ln>
                  <a:noFill/>
                </a:ln>
                <a:solidFill>
                  <a:srgbClr val="4472C4"/>
                </a:solidFill>
                <a:effectLst/>
                <a:uLnTx/>
                <a:uFillTx/>
                <a:latin typeface="Calibri" panose="020F0502020204030204" pitchFamily="34" charset="0"/>
                <a:ea typeface="+mn-ea"/>
                <a:cs typeface="+mn-cs"/>
                <a:sym typeface="Wingdings" pitchFamily="2" charset="2"/>
              </a:rPr>
              <a:t>* إذا كانت الإجابة لا على أي من الأسئلة المذكورة أعلاه، فيُرجى الحرص على اتخاذ الإجراءات اللازمة لمعالجة هذا الأمر</a:t>
            </a:r>
            <a:endParaRPr kumimoji="0" lang="ar" sz="1100" b="0" i="0"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endParaRPr>
          </a:p>
        </p:txBody>
      </p:sp>
      <p:sp>
        <p:nvSpPr>
          <p:cNvPr id="10" name="Rectangle 8">
            <a:extLst>
              <a:ext uri="{FF2B5EF4-FFF2-40B4-BE49-F238E27FC236}">
                <a16:creationId xmlns:a16="http://schemas.microsoft.com/office/drawing/2014/main" id="{1E7D06D8-878D-3FEC-D90A-FB4264F8BA8A}"/>
              </a:ext>
            </a:extLst>
          </p:cNvPr>
          <p:cNvSpPr>
            <a:spLocks noChangeArrowheads="1"/>
          </p:cNvSpPr>
          <p:nvPr/>
        </p:nvSpPr>
        <p:spPr bwMode="auto">
          <a:xfrm>
            <a:off x="416361" y="630421"/>
            <a:ext cx="11626955" cy="369332"/>
          </a:xfrm>
          <a:prstGeom prst="rect">
            <a:avLst/>
          </a:prstGeom>
          <a:noFill/>
          <a:ln w="9525">
            <a:noFill/>
            <a:miter lim="800000"/>
            <a:headEnd/>
            <a:tailEnd/>
          </a:ln>
        </p:spPr>
        <p:txBody>
          <a:bodyPr wrap="square">
            <a:spAutoFit/>
          </a:bodyPr>
          <a:lstStyle/>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 sz="1400" b="1" i="0" u="none" strike="noStrike" kern="1200" cap="none" spc="0" normalizeH="0" baseline="0" dirty="0">
                <a:ln>
                  <a:noFill/>
                </a:ln>
                <a:solidFill>
                  <a:prstClr val="black"/>
                </a:solidFill>
                <a:effectLst/>
                <a:uLnTx/>
                <a:uFillTx/>
                <a:latin typeface="Tahoma" pitchFamily="34" charset="0"/>
                <a:ea typeface="+mn-ea"/>
                <a:cs typeface="+mn-cs"/>
              </a:rPr>
              <a:t>التاريخ:</a:t>
            </a:r>
            <a:r>
              <a:rPr kumimoji="0" lang="ar" sz="1200" b="1" i="0" u="none" strike="noStrike" kern="1200" cap="none" spc="0" normalizeH="0" baseline="0" dirty="0">
                <a:ln>
                  <a:noFill/>
                </a:ln>
                <a:solidFill>
                  <a:srgbClr val="4472C4"/>
                </a:solidFill>
                <a:effectLst/>
                <a:uLnTx/>
                <a:uFillTx/>
                <a:latin typeface="Tahoma" pitchFamily="34" charset="0"/>
                <a:ea typeface="+mn-ea"/>
                <a:cs typeface="+mn-cs"/>
              </a:rPr>
              <a:t> 03/01/2024  </a:t>
            </a:r>
            <a:r>
              <a:rPr kumimoji="0" lang="ar" sz="1400" b="1" i="0" u="none" strike="noStrike" kern="1200" cap="none" spc="0" normalizeH="0" baseline="0" dirty="0">
                <a:ln>
                  <a:noFill/>
                </a:ln>
                <a:solidFill>
                  <a:prstClr val="black"/>
                </a:solidFill>
                <a:effectLst/>
                <a:uLnTx/>
                <a:uFillTx/>
                <a:latin typeface="Tahoma" pitchFamily="34" charset="0"/>
                <a:ea typeface="+mn-ea"/>
                <a:cs typeface="+mn-cs"/>
              </a:rPr>
              <a:t>اسم الحادث: </a:t>
            </a:r>
            <a:r>
              <a:rPr kumimoji="0" lang="ar" sz="1200" b="1" i="0" u="none" strike="noStrike" kern="1200" cap="none" spc="0" normalizeH="0" baseline="0" dirty="0">
                <a:ln>
                  <a:noFill/>
                </a:ln>
                <a:solidFill>
                  <a:srgbClr val="4472C4"/>
                </a:solidFill>
                <a:effectLst/>
                <a:uLnTx/>
                <a:uFillTx/>
                <a:latin typeface="Tahoma" pitchFamily="34" charset="0"/>
                <a:ea typeface="+mn-ea"/>
                <a:cs typeface="+mn-cs"/>
              </a:rPr>
              <a:t>إصابة مُضيّعة للوقت 1 </a:t>
            </a:r>
            <a:r>
              <a:rPr kumimoji="0" lang="ar" sz="1400" b="1" i="0" u="none" strike="noStrike" kern="1200" cap="none" spc="0" normalizeH="0" baseline="0" dirty="0">
                <a:ln>
                  <a:noFill/>
                </a:ln>
                <a:solidFill>
                  <a:prstClr val="black"/>
                </a:solidFill>
                <a:effectLst/>
                <a:uLnTx/>
                <a:uFillTx/>
                <a:latin typeface="Tahoma" pitchFamily="34" charset="0"/>
                <a:ea typeface="+mn-ea"/>
                <a:cs typeface="+mn-cs"/>
              </a:rPr>
              <a:t>النمط:</a:t>
            </a:r>
            <a:r>
              <a:rPr kumimoji="0" lang="ar" sz="1200" b="1" i="0" u="none" strike="noStrike" kern="1200" cap="none" spc="0" normalizeH="0" baseline="0" dirty="0">
                <a:ln>
                  <a:noFill/>
                </a:ln>
                <a:solidFill>
                  <a:prstClr val="black"/>
                </a:solidFill>
                <a:effectLst/>
                <a:uLnTx/>
                <a:uFillTx/>
                <a:latin typeface="Tahoma" pitchFamily="34" charset="0"/>
                <a:ea typeface="+mn-ea"/>
                <a:cs typeface="+mn-cs"/>
              </a:rPr>
              <a:t> </a:t>
            </a:r>
            <a:r>
              <a:rPr lang="ar" sz="1200" b="1" i="0" u="none" baseline="0" dirty="0">
                <a:solidFill>
                  <a:srgbClr val="4472C4"/>
                </a:solidFill>
                <a:latin typeface="Tahoma" pitchFamily="34" charset="0"/>
                <a:ea typeface="Tahoma" pitchFamily="34" charset="0"/>
                <a:cs typeface="Tahoma" pitchFamily="34" charset="0"/>
              </a:rPr>
              <a:t>انزلاق وتعثر وسقوط</a:t>
            </a:r>
            <a:r>
              <a:rPr kumimoji="0" lang="ar" b="1" i="0" u="none" strike="noStrike" kern="1200" cap="none" spc="0" normalizeH="0" baseline="0" dirty="0">
                <a:ln>
                  <a:noFill/>
                </a:ln>
                <a:effectLst/>
                <a:uLnTx/>
                <a:uFillTx/>
                <a:latin typeface="Tahoma" pitchFamily="34" charset="0"/>
                <a:ea typeface="+mn-ea"/>
                <a:cs typeface="+mn-cs"/>
              </a:rPr>
              <a:t>  </a:t>
            </a:r>
            <a:r>
              <a:rPr kumimoji="0" lang="ar" sz="1400" b="1" i="0" u="none" strike="noStrike" kern="1200" cap="none" spc="0" normalizeH="0" baseline="0" dirty="0">
                <a:ln>
                  <a:noFill/>
                </a:ln>
                <a:solidFill>
                  <a:prstClr val="black"/>
                </a:solidFill>
                <a:effectLst/>
                <a:uLnTx/>
                <a:uFillTx/>
                <a:latin typeface="Tahoma" pitchFamily="34" charset="0"/>
                <a:ea typeface="+mn-ea"/>
                <a:cs typeface="+mn-cs"/>
              </a:rPr>
              <a:t>شدّة الحادث المُحتملة: : </a:t>
            </a:r>
            <a:r>
              <a:rPr kumimoji="0" lang="ar" sz="1200" b="1" i="0" u="none" strike="noStrike" kern="1200" cap="none" spc="0" normalizeH="0" baseline="0" dirty="0">
                <a:ln>
                  <a:noFill/>
                </a:ln>
                <a:solidFill>
                  <a:srgbClr val="4472C4"/>
                </a:solidFill>
                <a:effectLst/>
                <a:uLnTx/>
                <a:uFillTx/>
                <a:latin typeface="Tahoma" pitchFamily="34" charset="0"/>
                <a:ea typeface="+mn-ea"/>
                <a:cs typeface="+mn-cs"/>
              </a:rPr>
              <a:t>(</a:t>
            </a:r>
            <a:r>
              <a:rPr kumimoji="0" lang="en-US" sz="1200" b="1" i="0" u="none" strike="noStrike" kern="1200" cap="none" spc="0" normalizeH="0" baseline="0" dirty="0">
                <a:ln>
                  <a:noFill/>
                </a:ln>
                <a:solidFill>
                  <a:srgbClr val="4472C4"/>
                </a:solidFill>
                <a:effectLst/>
                <a:uLnTx/>
                <a:uFillTx/>
                <a:latin typeface="Tahoma" pitchFamily="34" charset="0"/>
                <a:ea typeface="+mn-ea"/>
                <a:cs typeface="+mn-cs"/>
              </a:rPr>
              <a:t>C3P</a:t>
            </a:r>
            <a:r>
              <a:rPr kumimoji="0" lang="ar" sz="1200" b="1" i="0" u="none" strike="noStrike" kern="1200" cap="none" spc="0" normalizeH="0" baseline="0" dirty="0">
                <a:ln>
                  <a:noFill/>
                </a:ln>
                <a:solidFill>
                  <a:srgbClr val="4472C4"/>
                </a:solidFill>
                <a:effectLst/>
                <a:uLnTx/>
                <a:uFillTx/>
                <a:latin typeface="Tahoma" pitchFamily="34" charset="0"/>
                <a:ea typeface="+mn-ea"/>
                <a:cs typeface="+mn-cs"/>
              </a:rPr>
              <a:t>)</a:t>
            </a:r>
            <a:r>
              <a:rPr kumimoji="0" lang="ar" sz="1600" b="1" i="0" u="none" strike="noStrike" kern="1200" cap="none" spc="0" normalizeH="0" baseline="0" dirty="0">
                <a:ln>
                  <a:noFill/>
                </a:ln>
                <a:solidFill>
                  <a:srgbClr val="4472C4"/>
                </a:solidFill>
                <a:effectLst/>
                <a:uLnTx/>
                <a:uFillTx/>
                <a:latin typeface="Tahoma" pitchFamily="34" charset="0"/>
                <a:ea typeface="+mn-ea"/>
                <a:cs typeface="+mn-cs"/>
              </a:rPr>
              <a:t>  </a:t>
            </a:r>
            <a:r>
              <a:rPr kumimoji="0" lang="ar" sz="1400" b="1" i="0" u="none" strike="noStrike" kern="1200" cap="none" spc="0" normalizeH="0" baseline="0" dirty="0">
                <a:ln>
                  <a:noFill/>
                </a:ln>
                <a:solidFill>
                  <a:prstClr val="black"/>
                </a:solidFill>
                <a:effectLst/>
                <a:uLnTx/>
                <a:uFillTx/>
                <a:latin typeface="Tahoma" pitchFamily="34" charset="0"/>
                <a:ea typeface="+mn-ea"/>
                <a:cs typeface="+mn-cs"/>
              </a:rPr>
              <a:t>النشاط: </a:t>
            </a:r>
            <a:r>
              <a:rPr kumimoji="0" lang="ar" sz="1200" b="1" i="0" u="none" strike="noStrike" kern="1200" cap="none" spc="0" normalizeH="0" baseline="0" dirty="0">
                <a:ln>
                  <a:noFill/>
                </a:ln>
                <a:solidFill>
                  <a:srgbClr val="4472C4"/>
                </a:solidFill>
                <a:effectLst/>
                <a:uLnTx/>
                <a:uFillTx/>
                <a:latin typeface="Tahoma" pitchFamily="34" charset="0"/>
                <a:ea typeface="+mn-ea"/>
                <a:cs typeface="+mn-cs"/>
              </a:rPr>
              <a:t>ردم وتسوية التربة </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Arabic</Language>
    <DocId xmlns="4880e4f8-4b7d-4bdd-91e3-e10d47036eca">92867</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0CF35649-AD2C-4988-B0A8-9E256E46ACC4}"/>
</file>

<file path=customXml/itemProps2.xml><?xml version="1.0" encoding="utf-8"?>
<ds:datastoreItem xmlns:ds="http://schemas.openxmlformats.org/officeDocument/2006/customXml" ds:itemID="{3BC59399-3670-4E6D-981D-0265CB123F86}"/>
</file>

<file path=customXml/itemProps3.xml><?xml version="1.0" encoding="utf-8"?>
<ds:datastoreItem xmlns:ds="http://schemas.openxmlformats.org/officeDocument/2006/customXml" ds:itemID="{14E7B5D3-FF3B-41BC-8A95-70E5B3961913}"/>
</file>

<file path=docProps/app.xml><?xml version="1.0" encoding="utf-8"?>
<Properties xmlns="http://schemas.openxmlformats.org/officeDocument/2006/extended-properties" xmlns:vt="http://schemas.openxmlformats.org/officeDocument/2006/docPropsVTypes">
  <TotalTime>40</TotalTime>
  <Words>651</Words>
  <Application>Microsoft Office PowerPoint</Application>
  <PresentationFormat>Widescreen</PresentationFormat>
  <Paragraphs>56</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1_Office Theme</vt:lpstr>
      <vt:lpstr>PowerPoint Presentation</vt:lpstr>
      <vt:lpstr>التدقيق الذاتي للإدارة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LTI#01 Arm Injury Yibal Ar</dc:title>
  <dc:creator>Rawahi, Ahmed MSE34</dc:creator>
  <cp:lastModifiedBy>Rawahi, Ahmed MSE34</cp:lastModifiedBy>
  <cp:revision>5</cp:revision>
  <dcterms:created xsi:type="dcterms:W3CDTF">2024-04-29T10:15:17Z</dcterms:created>
  <dcterms:modified xsi:type="dcterms:W3CDTF">2024-05-13T09:53:13Z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